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93" r:id="rId3"/>
    <p:sldId id="304" r:id="rId4"/>
    <p:sldId id="305" r:id="rId5"/>
    <p:sldId id="306" r:id="rId6"/>
    <p:sldId id="307" r:id="rId7"/>
    <p:sldId id="308" r:id="rId8"/>
    <p:sldId id="258" r:id="rId9"/>
    <p:sldId id="309" r:id="rId10"/>
    <p:sldId id="311" r:id="rId11"/>
    <p:sldId id="310" r:id="rId12"/>
    <p:sldId id="312" r:id="rId13"/>
    <p:sldId id="291" r:id="rId14"/>
    <p:sldId id="267" r:id="rId15"/>
    <p:sldId id="274" r:id="rId16"/>
    <p:sldId id="303" r:id="rId17"/>
    <p:sldId id="276" r:id="rId18"/>
    <p:sldId id="278" r:id="rId19"/>
    <p:sldId id="268" r:id="rId20"/>
    <p:sldId id="279" r:id="rId21"/>
    <p:sldId id="302" r:id="rId22"/>
    <p:sldId id="297" r:id="rId23"/>
    <p:sldId id="292" r:id="rId24"/>
    <p:sldId id="265" r:id="rId25"/>
    <p:sldId id="313" r:id="rId26"/>
    <p:sldId id="314" r:id="rId27"/>
    <p:sldId id="315" r:id="rId28"/>
    <p:sldId id="316" r:id="rId29"/>
    <p:sldId id="317" r:id="rId30"/>
    <p:sldId id="270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C0EA-5B6D-499C-8B1F-6926BF211FEC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9AF3-540E-4594-B930-5B372D89CF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D432-A9BB-49DC-B786-E1B1D4C8C9CF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ABBD-403E-4CCF-8733-A7AFD3DCEF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BD3-BA90-4D81-95BB-92C8433577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BD3-BA90-4D81-95BB-92C8433577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BD3-BA90-4D81-95BB-92C8433577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BD3-BA90-4D81-95BB-92C8433577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FDCAC-CA75-420E-8F0E-6B888E065A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24FAA1-B75B-4475-9514-3BB317EFA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a Halfpipe for Advanced Snurfers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95400" y="3200400"/>
            <a:ext cx="6400800" cy="3429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2011 COMAP problems was optimizing the design of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halfpipe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professional snowboarders.  We used a variety of methods and models to answer this problem.  This presentation is a summary of how we used the 96 hours to determine, through mathematical models, the optimal shape of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halfpipe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COMAP Team:               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-Alexander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Macavoy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Jadon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Herron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-Rachel Burton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Our Three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Energy Model-</a:t>
            </a:r>
            <a:r>
              <a:rPr lang="en-US" dirty="0" smtClean="0"/>
              <a:t>Conservation of Energy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Does </a:t>
            </a:r>
            <a:r>
              <a:rPr lang="en-US" dirty="0" smtClean="0"/>
              <a:t>not allow for any air resistance, friction, or centripetal acceleration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Cross section </a:t>
            </a:r>
            <a:r>
              <a:rPr lang="en-US" dirty="0" smtClean="0"/>
              <a:t>of the </a:t>
            </a:r>
            <a:r>
              <a:rPr lang="en-US" dirty="0" err="1" smtClean="0"/>
              <a:t>halfpipe</a:t>
            </a:r>
            <a:endParaRPr lang="en-US" dirty="0" smtClean="0"/>
          </a:p>
          <a:p>
            <a:pPr lvl="2">
              <a:buClr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Two dimensional Force Model-</a:t>
            </a:r>
            <a:r>
              <a:rPr lang="en-US" dirty="0" smtClean="0"/>
              <a:t>sum of the </a:t>
            </a:r>
            <a:r>
              <a:rPr lang="en-US" dirty="0" err="1" smtClean="0"/>
              <a:t>y,z</a:t>
            </a:r>
            <a:r>
              <a:rPr lang="en-US" dirty="0" smtClean="0"/>
              <a:t> forces 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Allows for the addition of work, air resistance, friction, and centripetal acceleration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Cross section </a:t>
            </a:r>
            <a:r>
              <a:rPr lang="en-US" dirty="0" smtClean="0"/>
              <a:t>of the </a:t>
            </a:r>
            <a:r>
              <a:rPr lang="en-US" dirty="0" err="1" smtClean="0"/>
              <a:t>halfpipe</a:t>
            </a:r>
            <a:r>
              <a:rPr lang="en-US" dirty="0" smtClean="0"/>
              <a:t> </a:t>
            </a:r>
            <a:endParaRPr lang="en-US" dirty="0" smtClean="0"/>
          </a:p>
          <a:p>
            <a:pPr lvl="2">
              <a:buClr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Three dimensional Force Model-</a:t>
            </a:r>
            <a:r>
              <a:rPr lang="en-US" dirty="0" smtClean="0"/>
              <a:t>sum of the </a:t>
            </a:r>
            <a:r>
              <a:rPr lang="en-US" dirty="0" err="1" smtClean="0"/>
              <a:t>x,y,z</a:t>
            </a:r>
            <a:r>
              <a:rPr lang="en-US" dirty="0" smtClean="0"/>
              <a:t> forces 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Allows for the addition of work, air resistance, friction, centripetal </a:t>
            </a:r>
            <a:r>
              <a:rPr lang="en-US" dirty="0" smtClean="0"/>
              <a:t>acceleration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dirty="0" smtClean="0"/>
              <a:t>Three dimensional! 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What is </a:t>
            </a:r>
            <a:r>
              <a:rPr lang="en-US" sz="3600" dirty="0" smtClean="0"/>
              <a:t>COMAP?</a:t>
            </a:r>
            <a:endParaRPr lang="en-US" sz="3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Our Approach </a:t>
            </a:r>
          </a:p>
          <a:p>
            <a:pPr lvl="1"/>
            <a:r>
              <a:rPr lang="en-US" sz="3600" dirty="0" smtClean="0"/>
              <a:t> Two Dimensional Energy Model</a:t>
            </a:r>
          </a:p>
          <a:p>
            <a:pPr lvl="1"/>
            <a:r>
              <a:rPr lang="en-US" sz="3600" dirty="0" smtClean="0"/>
              <a:t>Two Dimensional Force Model</a:t>
            </a:r>
          </a:p>
          <a:p>
            <a:pPr lvl="1"/>
            <a:r>
              <a:rPr lang="en-US" sz="3600" dirty="0" smtClean="0"/>
              <a:t>Three Dimensional Force Model</a:t>
            </a:r>
          </a:p>
          <a:p>
            <a:r>
              <a:rPr lang="en-US" sz="3600" dirty="0" smtClean="0"/>
              <a:t>Reality Check </a:t>
            </a:r>
          </a:p>
          <a:p>
            <a:r>
              <a:rPr lang="en-US" sz="3600" dirty="0" smtClean="0"/>
              <a:t>Solutions and Conclusion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nergyI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322" y="457200"/>
            <a:ext cx="5554678" cy="3857566"/>
          </a:xfrm>
        </p:spPr>
      </p:pic>
      <p:sp>
        <p:nvSpPr>
          <p:cNvPr id="8" name="TextBox 7"/>
          <p:cNvSpPr txBox="1"/>
          <p:nvPr/>
        </p:nvSpPr>
        <p:spPr>
          <a:xfrm>
            <a:off x="5334000" y="1752601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Developed a model representing a two dimensional  or “basic” halfpipe.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Theoretical model to help describe a simplistic view at what vertical air and factors like work would mean.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There were no computer simulations for this model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24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Two Dimensional Energy Model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439194" y="4418806"/>
            <a:ext cx="45720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6355" y="3886200"/>
            <a:ext cx="2417445" cy="3429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4476750" cy="26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4114800" y="4953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05400" y="4724400"/>
            <a:ext cx="3276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We want to maximize this velocity for optimal vertical air</a:t>
            </a:r>
            <a:endParaRPr lang="en-US" b="1" dirty="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00600"/>
            <a:ext cx="3249168" cy="390525"/>
          </a:xfrm>
          <a:prstGeom prst="rect">
            <a:avLst/>
          </a:prstGeom>
          <a:noFill/>
        </p:spPr>
      </p:pic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38400" y="2362200"/>
            <a:ext cx="762000" cy="15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2018506" y="1942306"/>
            <a:ext cx="838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638800"/>
            <a:ext cx="3317875" cy="381000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 model approach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5715000" cy="4495800"/>
          </a:xfrm>
        </p:spPr>
        <p:txBody>
          <a:bodyPr/>
          <a:lstStyle/>
          <a:p>
            <a:r>
              <a:rPr lang="en-US" dirty="0" smtClean="0"/>
              <a:t>Given a function of the shape of the halfpipe model the path of the snowboarder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Test different shapes of the halfpipe using the same force equations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Analyze the data to determine the best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dimensional Force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219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/>
              <a:t>Using Newton’s Second Law of Motion</a:t>
            </a:r>
          </a:p>
          <a:p>
            <a:pPr algn="ctr"/>
            <a:r>
              <a:rPr lang="en-US" sz="2200" b="1" dirty="0" smtClean="0"/>
              <a:t>F=ma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2D model the forces are summed in the two directions giving two second order differential equations.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z</a:t>
            </a:r>
            <a:r>
              <a:rPr lang="en-US" dirty="0" smtClean="0"/>
              <a:t> </a:t>
            </a:r>
            <a:r>
              <a:rPr lang="en-US" sz="2400" dirty="0" smtClean="0"/>
              <a:t>=ma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=ma</a:t>
            </a:r>
            <a:r>
              <a:rPr lang="en-US" sz="2400" baseline="-25000" dirty="0" smtClean="0"/>
              <a:t>y</a:t>
            </a:r>
            <a:r>
              <a:rPr lang="en-US" dirty="0" smtClean="0"/>
              <a:t>    </a:t>
            </a:r>
            <a:endParaRPr lang="en-US" sz="2400" dirty="0"/>
          </a:p>
        </p:txBody>
      </p:sp>
      <p:pic>
        <p:nvPicPr>
          <p:cNvPr id="1026" name="Picture 2" descr="C:\Users\Rachel\Pictures\halfpi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6096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81113"/>
            <a:ext cx="6705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 smtClean="0"/>
              <a:t>Ѳ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 smtClean="0"/>
              <a:t>Ѳ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667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Nsin(</a:t>
            </a:r>
            <a:r>
              <a:rPr lang="az-Cyrl-AZ" sz="2400" dirty="0" smtClean="0"/>
              <a:t>Ѳ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91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Ncos(</a:t>
            </a:r>
            <a:r>
              <a:rPr lang="az-Cyrl-AZ" sz="2400" dirty="0" smtClean="0"/>
              <a:t>Ѳ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</a:t>
            </a:r>
            <a:r>
              <a:rPr lang="en-US" sz="2400" baseline="-25000" dirty="0" smtClean="0"/>
              <a:t>drag</a:t>
            </a:r>
            <a:r>
              <a:rPr lang="en-US" sz="2400" dirty="0" smtClean="0"/>
              <a:t> +F</a:t>
            </a:r>
            <a:r>
              <a:rPr lang="en-US" sz="2400" baseline="-25000" dirty="0" smtClean="0"/>
              <a:t>friction</a:t>
            </a:r>
            <a:r>
              <a:rPr lang="en-US" sz="2400" dirty="0" smtClean="0"/>
              <a:t> )sin(</a:t>
            </a:r>
            <a:r>
              <a:rPr lang="az-Cyrl-AZ" sz="2400" dirty="0" smtClean="0"/>
              <a:t>Ѳ</a:t>
            </a:r>
            <a:r>
              <a:rPr lang="en-US" sz="2400" dirty="0" smtClean="0"/>
              <a:t>) +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236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</a:t>
            </a:r>
            <a:r>
              <a:rPr lang="en-US" sz="2400" baseline="-25000" dirty="0" smtClean="0"/>
              <a:t>drag</a:t>
            </a:r>
            <a:r>
              <a:rPr lang="en-US" sz="2400" dirty="0" smtClean="0"/>
              <a:t> +F</a:t>
            </a:r>
            <a:r>
              <a:rPr lang="en-US" sz="2400" baseline="-25000" dirty="0" smtClean="0"/>
              <a:t>friction</a:t>
            </a:r>
            <a:r>
              <a:rPr lang="en-US" sz="2400" dirty="0" smtClean="0"/>
              <a:t> )cos(</a:t>
            </a:r>
            <a:r>
              <a:rPr lang="az-Cyrl-AZ" sz="2400" dirty="0" smtClean="0"/>
              <a:t>Ѳ</a:t>
            </a:r>
            <a:r>
              <a:rPr lang="en-US" sz="2400" dirty="0" smtClean="0"/>
              <a:t>) 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42672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mg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Componentizing the Forces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02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600" dirty="0" smtClean="0"/>
              <a:t>Ѳ</a:t>
            </a:r>
            <a:r>
              <a:rPr lang="en-US" sz="2600" dirty="0" smtClean="0"/>
              <a:t>=</a:t>
            </a:r>
            <a:r>
              <a:rPr lang="az-Cyrl-AZ" sz="2600" dirty="0" smtClean="0"/>
              <a:t>Ѳ</a:t>
            </a:r>
            <a:r>
              <a:rPr lang="en-US" sz="2600" dirty="0" smtClean="0"/>
              <a:t>(</a:t>
            </a:r>
            <a:r>
              <a:rPr lang="en-US" sz="2600" dirty="0" err="1" smtClean="0"/>
              <a:t>z,y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3962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Addition of Work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42173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Work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3559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WorkCos(</a:t>
            </a:r>
            <a:r>
              <a:rPr lang="az-Cyrl-AZ" sz="2200" b="1" dirty="0" smtClean="0">
                <a:solidFill>
                  <a:srgbClr val="C00000"/>
                </a:solidFill>
              </a:rPr>
              <a:t>Ѳ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4854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WorkSin(</a:t>
            </a:r>
            <a:r>
              <a:rPr lang="az-Cyrl-AZ" sz="2200" b="1" dirty="0" smtClean="0">
                <a:solidFill>
                  <a:srgbClr val="C00000"/>
                </a:solidFill>
              </a:rPr>
              <a:t>Ѳ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25701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There is work being added to the system from the snowboarder</a:t>
            </a:r>
          </a:p>
          <a:p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To model this force we added a constant force in the direction of travel of the snowboarder 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Two Dimensional Model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124200"/>
            <a:ext cx="3505200" cy="2954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N=gcos(</a:t>
            </a:r>
            <a:r>
              <a:rPr lang="az-Cyrl-AZ" sz="2400" dirty="0" smtClean="0"/>
              <a:t>Ѳ</a:t>
            </a:r>
            <a:r>
              <a:rPr lang="en-US" sz="2400" dirty="0" smtClean="0"/>
              <a:t>)-</a:t>
            </a:r>
            <a:r>
              <a:rPr lang="en-US" sz="2400" u="sng" dirty="0" smtClean="0"/>
              <a:t>(v</a:t>
            </a:r>
            <a:r>
              <a:rPr lang="en-US" sz="2400" u="sng" baseline="-25000" dirty="0" smtClean="0"/>
              <a:t>y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+ v</a:t>
            </a:r>
            <a:r>
              <a:rPr lang="en-US" sz="2400" u="sng" baseline="-25000" dirty="0" smtClean="0"/>
              <a:t>z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)</a:t>
            </a:r>
          </a:p>
          <a:p>
            <a:r>
              <a:rPr lang="en-US" sz="2400" dirty="0" smtClean="0"/>
              <a:t>	           </a:t>
            </a:r>
            <a:r>
              <a:rPr lang="el-GR" sz="2400" dirty="0" smtClean="0"/>
              <a:t>ρ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drag</a:t>
            </a:r>
            <a:r>
              <a:rPr lang="en-US" sz="2400" dirty="0" smtClean="0"/>
              <a:t> =</a:t>
            </a:r>
            <a:r>
              <a:rPr lang="en-US" sz="2400" u="sng" dirty="0" smtClean="0"/>
              <a:t>.5 </a:t>
            </a:r>
            <a:r>
              <a:rPr lang="el-GR" sz="2400" u="sng" dirty="0" smtClean="0"/>
              <a:t>ρ</a:t>
            </a:r>
            <a:r>
              <a:rPr lang="en-US" sz="2400" u="sng" baseline="-25000" dirty="0" smtClean="0"/>
              <a:t>air</a:t>
            </a:r>
            <a:r>
              <a:rPr lang="en-US" sz="2400" u="sng" dirty="0" smtClean="0"/>
              <a:t> ac</a:t>
            </a:r>
            <a:r>
              <a:rPr lang="en-US" sz="2400" u="sng" baseline="-25000" dirty="0" smtClean="0"/>
              <a:t>d</a:t>
            </a:r>
            <a:r>
              <a:rPr lang="en-US" sz="2400" u="sng" dirty="0" smtClean="0"/>
              <a:t> (v</a:t>
            </a:r>
            <a:r>
              <a:rPr lang="en-US" sz="2400" u="sng" baseline="-25000" dirty="0" smtClean="0"/>
              <a:t>y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+ v</a:t>
            </a:r>
            <a:r>
              <a:rPr lang="en-US" sz="2400" u="sng" baseline="-25000" dirty="0" smtClean="0"/>
              <a:t>z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)</a:t>
            </a:r>
          </a:p>
          <a:p>
            <a:r>
              <a:rPr lang="en-US" sz="2400" dirty="0" smtClean="0"/>
              <a:t>	      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friction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</a:t>
            </a:r>
            <a:r>
              <a:rPr lang="en-US" sz="2400" dirty="0" smtClean="0">
                <a:latin typeface="Symbol" pitchFamily="18" charset="2"/>
              </a:rPr>
              <a:t>m </a:t>
            </a:r>
            <a:r>
              <a:rPr lang="en-US" sz="2400" dirty="0" smtClean="0"/>
              <a:t>N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769620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1. dv</a:t>
            </a:r>
            <a:r>
              <a:rPr lang="en-US" sz="2600" baseline="-25000" dirty="0" smtClean="0"/>
              <a:t>y</a:t>
            </a:r>
            <a:r>
              <a:rPr lang="en-US" sz="2600" dirty="0" smtClean="0"/>
              <a:t> /dt=Nsin(</a:t>
            </a:r>
            <a:r>
              <a:rPr lang="el-GR" sz="2600" dirty="0" smtClean="0"/>
              <a:t>θ</a:t>
            </a:r>
            <a:r>
              <a:rPr lang="en-US" sz="2600" dirty="0" smtClean="0"/>
              <a:t>)-(F</a:t>
            </a:r>
            <a:r>
              <a:rPr lang="en-US" sz="2600" baseline="-25000" dirty="0" smtClean="0"/>
              <a:t>drag</a:t>
            </a:r>
            <a:r>
              <a:rPr lang="en-US" sz="2600" dirty="0" smtClean="0"/>
              <a:t> +F</a:t>
            </a:r>
            <a:r>
              <a:rPr lang="en-US" sz="2600" baseline="-25000" dirty="0" smtClean="0"/>
              <a:t>friction</a:t>
            </a:r>
            <a:r>
              <a:rPr lang="en-US" sz="2600" dirty="0" smtClean="0"/>
              <a:t> )cos(</a:t>
            </a:r>
            <a:r>
              <a:rPr lang="az-Cyrl-AZ" sz="2600" dirty="0" smtClean="0"/>
              <a:t>Ѳ</a:t>
            </a:r>
            <a:r>
              <a:rPr lang="en-US" sz="2600" dirty="0" smtClean="0"/>
              <a:t>)+ (work)cos(</a:t>
            </a:r>
            <a:r>
              <a:rPr lang="az-Cyrl-AZ" sz="2600" dirty="0" smtClean="0"/>
              <a:t>Ѳ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2. dy/dt=v</a:t>
            </a:r>
            <a:r>
              <a:rPr lang="en-US" sz="2600" baseline="-25000" dirty="0" smtClean="0"/>
              <a:t>y</a:t>
            </a:r>
            <a:r>
              <a:rPr lang="en-US" sz="2600" dirty="0" smtClean="0"/>
              <a:t>  </a:t>
            </a:r>
          </a:p>
          <a:p>
            <a:r>
              <a:rPr lang="en-US" sz="2600" dirty="0" smtClean="0"/>
              <a:t>3. dv</a:t>
            </a:r>
            <a:r>
              <a:rPr lang="en-US" sz="2600" baseline="-25000" dirty="0" smtClean="0"/>
              <a:t>z</a:t>
            </a:r>
            <a:r>
              <a:rPr lang="en-US" sz="2600" dirty="0" smtClean="0"/>
              <a:t> /dt=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-g+Ncos(</a:t>
            </a:r>
            <a:r>
              <a:rPr lang="el-GR" sz="2600" dirty="0" smtClean="0"/>
              <a:t>θ</a:t>
            </a:r>
            <a:r>
              <a:rPr lang="en-US" sz="2600" dirty="0" smtClean="0"/>
              <a:t>)+(F</a:t>
            </a:r>
            <a:r>
              <a:rPr lang="en-US" sz="2600" baseline="-25000" dirty="0" smtClean="0"/>
              <a:t>drag</a:t>
            </a:r>
            <a:r>
              <a:rPr lang="en-US" sz="2600" dirty="0" smtClean="0"/>
              <a:t> +F</a:t>
            </a:r>
            <a:r>
              <a:rPr lang="en-US" sz="2600" baseline="-25000" dirty="0" smtClean="0"/>
              <a:t>friction</a:t>
            </a:r>
            <a:r>
              <a:rPr lang="en-US" sz="2600" dirty="0" smtClean="0"/>
              <a:t> )sin(</a:t>
            </a:r>
            <a:r>
              <a:rPr lang="az-Cyrl-AZ" sz="2600" dirty="0" smtClean="0"/>
              <a:t>Ѳ</a:t>
            </a:r>
            <a:r>
              <a:rPr lang="en-US" sz="2600" dirty="0" smtClean="0"/>
              <a:t>)- (work)sin(</a:t>
            </a:r>
            <a:r>
              <a:rPr lang="az-Cyrl-AZ" sz="2600" dirty="0" smtClean="0"/>
              <a:t>Ѳ</a:t>
            </a:r>
            <a:r>
              <a:rPr lang="en-US" sz="2600" dirty="0" smtClean="0"/>
              <a:t>) </a:t>
            </a:r>
          </a:p>
          <a:p>
            <a:r>
              <a:rPr lang="en-US" sz="2600" dirty="0" smtClean="0"/>
              <a:t>4. </a:t>
            </a:r>
            <a:r>
              <a:rPr lang="en-US" sz="2600" dirty="0" err="1" smtClean="0"/>
              <a:t>dz</a:t>
            </a:r>
            <a:r>
              <a:rPr lang="en-US" sz="2600" dirty="0" smtClean="0"/>
              <a:t>/</a:t>
            </a:r>
            <a:r>
              <a:rPr lang="en-US" sz="2600" dirty="0" err="1" smtClean="0"/>
              <a:t>dt</a:t>
            </a:r>
            <a:r>
              <a:rPr lang="en-US" sz="2600" dirty="0" smtClean="0"/>
              <a:t>=</a:t>
            </a:r>
            <a:r>
              <a:rPr lang="en-US" sz="2600" dirty="0" err="1" smtClean="0"/>
              <a:t>v</a:t>
            </a:r>
            <a:r>
              <a:rPr lang="en-US" sz="2600" baseline="-25000" dirty="0" err="1" smtClean="0"/>
              <a:t>z</a:t>
            </a:r>
            <a:r>
              <a:rPr lang="en-US" sz="2600" dirty="0" smtClean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048000"/>
            <a:ext cx="3505200" cy="25853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ρ</a:t>
            </a:r>
            <a:r>
              <a:rPr lang="en-US" sz="2400" dirty="0" smtClean="0"/>
              <a:t>(</a:t>
            </a:r>
            <a:r>
              <a:rPr lang="en-US" sz="2400" dirty="0" err="1" smtClean="0"/>
              <a:t>z,y</a:t>
            </a:r>
            <a:r>
              <a:rPr lang="en-US" sz="2400" dirty="0" smtClean="0"/>
              <a:t>)= radius of curvature</a:t>
            </a:r>
          </a:p>
          <a:p>
            <a:r>
              <a:rPr lang="en-US" sz="2400" dirty="0" smtClean="0"/>
              <a:t>	=</a:t>
            </a:r>
            <a:r>
              <a:rPr lang="en-US" sz="2400" u="sng" dirty="0" smtClean="0"/>
              <a:t>(1+(</a:t>
            </a:r>
            <a:r>
              <a:rPr lang="en-US" sz="2400" u="sng" dirty="0" err="1" smtClean="0"/>
              <a:t>dz</a:t>
            </a:r>
            <a:r>
              <a:rPr lang="en-US" sz="2400" u="sng" dirty="0" smtClean="0"/>
              <a:t>/</a:t>
            </a:r>
            <a:r>
              <a:rPr lang="en-US" sz="2400" u="sng" dirty="0" err="1" smtClean="0"/>
              <a:t>dy</a:t>
            </a:r>
            <a:r>
              <a:rPr lang="en-US" sz="2400" u="sng" dirty="0" smtClean="0"/>
              <a:t>)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)</a:t>
            </a:r>
            <a:r>
              <a:rPr lang="en-US" sz="2400" u="sng" baseline="30000" dirty="0" smtClean="0"/>
              <a:t>3/2</a:t>
            </a:r>
            <a:r>
              <a:rPr lang="en-US" sz="2400" u="sng" dirty="0" smtClean="0"/>
              <a:t> </a:t>
            </a:r>
          </a:p>
          <a:p>
            <a:r>
              <a:rPr lang="en-US" sz="2400" dirty="0" smtClean="0"/>
              <a:t>          	          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z/dy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Work=constant force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Ѳ=arctan(dz/dy)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 </a:t>
            </a: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Next we used the fourth order </a:t>
            </a:r>
            <a:r>
              <a:rPr lang="en-US" sz="2400" dirty="0" err="1" smtClean="0"/>
              <a:t>Runge-Kutta</a:t>
            </a:r>
            <a:r>
              <a:rPr lang="en-US" sz="2400" dirty="0" smtClean="0"/>
              <a:t> approximation simulated with </a:t>
            </a:r>
            <a:r>
              <a:rPr lang="en-US" sz="2400" dirty="0" err="1" smtClean="0"/>
              <a:t>c++</a:t>
            </a:r>
            <a:r>
              <a:rPr lang="en-US" sz="2400" dirty="0" smtClean="0"/>
              <a:t> to solve the four differential equations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334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Computer Simulation </a:t>
            </a:r>
            <a:endParaRPr lang="en-US" sz="2600" b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019800" cy="42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Three dimensional Force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third dimension was added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78" y="2286000"/>
            <a:ext cx="59026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</a:t>
            </a:r>
            <a:r>
              <a:rPr lang="en-US" sz="3600" dirty="0" smtClean="0"/>
              <a:t>COMAP?</a:t>
            </a:r>
            <a:endParaRPr lang="en-US" sz="3600" dirty="0" smtClean="0"/>
          </a:p>
          <a:p>
            <a:r>
              <a:rPr lang="en-US" sz="3600" dirty="0" smtClean="0"/>
              <a:t>Our Approach </a:t>
            </a:r>
          </a:p>
          <a:p>
            <a:pPr lvl="1"/>
            <a:r>
              <a:rPr lang="en-US" sz="3600" dirty="0" smtClean="0"/>
              <a:t> Two Dimensional Energy Model</a:t>
            </a:r>
          </a:p>
          <a:p>
            <a:pPr lvl="1"/>
            <a:r>
              <a:rPr lang="en-US" sz="3600" dirty="0" smtClean="0"/>
              <a:t>Two Dimensional Force Model</a:t>
            </a:r>
          </a:p>
          <a:p>
            <a:pPr lvl="1"/>
            <a:r>
              <a:rPr lang="en-US" sz="3600" dirty="0" smtClean="0"/>
              <a:t>Three Dimensional Force Model</a:t>
            </a:r>
          </a:p>
          <a:p>
            <a:r>
              <a:rPr lang="en-US" sz="3600" dirty="0" smtClean="0"/>
              <a:t>Reality Check </a:t>
            </a:r>
          </a:p>
          <a:p>
            <a:r>
              <a:rPr lang="en-US" sz="3600" dirty="0" smtClean="0"/>
              <a:t>Solutions and Conclusion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 find the equation for three dimensions we shifted the x, y, z axis 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314450"/>
            <a:ext cx="5915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49047"/>
            <a:ext cx="3203660" cy="30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8458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dv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/dt=g </a:t>
            </a:r>
            <a:r>
              <a:rPr lang="en-US" sz="2400" dirty="0" smtClean="0">
                <a:solidFill>
                  <a:srgbClr val="FF0000"/>
                </a:solidFill>
              </a:rPr>
              <a:t>sin(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ma – g </a:t>
            </a:r>
            <a:r>
              <a:rPr lang="en-US" sz="2400" dirty="0" smtClean="0">
                <a:solidFill>
                  <a:srgbClr val="FF0000"/>
                </a:solidFill>
              </a:rPr>
              <a:t>cos(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–F</a:t>
            </a:r>
            <a:r>
              <a:rPr lang="en-US" sz="2400" baseline="-25000" dirty="0" smtClean="0"/>
              <a:t>drag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x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dv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/dt=N sin(</a:t>
            </a:r>
            <a:r>
              <a:rPr lang="az-Cyrl-AZ" sz="2400" dirty="0" smtClean="0"/>
              <a:t>Ѳ</a:t>
            </a:r>
            <a:r>
              <a:rPr lang="en-US" sz="2400" dirty="0" smtClean="0"/>
              <a:t>)-</a:t>
            </a:r>
            <a:r>
              <a:rPr lang="az-Cyrl-AZ" sz="2400" dirty="0" smtClean="0"/>
              <a:t> 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drag yz</a:t>
            </a:r>
            <a:r>
              <a:rPr lang="en-US" sz="2400" dirty="0" smtClean="0"/>
              <a:t> +F</a:t>
            </a:r>
            <a:r>
              <a:rPr lang="en-US" sz="2400" baseline="-25000" dirty="0" smtClean="0"/>
              <a:t>friction</a:t>
            </a:r>
            <a:r>
              <a:rPr lang="en-US" sz="2400" dirty="0" smtClean="0"/>
              <a:t> ) cos(</a:t>
            </a:r>
            <a:r>
              <a:rPr lang="az-Cyrl-AZ" sz="2400" dirty="0" smtClean="0"/>
              <a:t>Ѳ</a:t>
            </a:r>
            <a:r>
              <a:rPr lang="en-US" sz="2400" dirty="0" smtClean="0"/>
              <a:t>)+ (work) cos(</a:t>
            </a:r>
            <a:r>
              <a:rPr lang="az-Cyrl-AZ" sz="2400" dirty="0" smtClean="0"/>
              <a:t>Ѳ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dv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/dt=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-g </a:t>
            </a:r>
            <a:r>
              <a:rPr lang="en-US" sz="2400" dirty="0" smtClean="0">
                <a:solidFill>
                  <a:srgbClr val="FF0000"/>
                </a:solidFill>
              </a:rPr>
              <a:t>cos(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+N cos(</a:t>
            </a:r>
            <a:r>
              <a:rPr lang="el-GR" sz="2400" dirty="0" smtClean="0"/>
              <a:t>θ</a:t>
            </a:r>
            <a:r>
              <a:rPr lang="en-US" sz="2400" dirty="0" smtClean="0"/>
              <a:t>)+(F</a:t>
            </a:r>
            <a:r>
              <a:rPr lang="en-US" sz="2400" baseline="-25000" dirty="0" smtClean="0"/>
              <a:t>drag yz</a:t>
            </a:r>
            <a:r>
              <a:rPr lang="en-US" sz="2400" dirty="0" smtClean="0"/>
              <a:t> +F</a:t>
            </a:r>
            <a:r>
              <a:rPr lang="en-US" sz="2400" baseline="-25000" dirty="0" smtClean="0"/>
              <a:t>friction</a:t>
            </a:r>
            <a:r>
              <a:rPr lang="en-US" sz="2400" dirty="0" smtClean="0"/>
              <a:t> ) sin(</a:t>
            </a:r>
            <a:r>
              <a:rPr lang="az-Cyrl-AZ" sz="2400" dirty="0" smtClean="0"/>
              <a:t>Ѳ</a:t>
            </a:r>
            <a:r>
              <a:rPr lang="en-US" sz="2400" dirty="0" smtClean="0"/>
              <a:t>)-(work)sin(</a:t>
            </a:r>
            <a:r>
              <a:rPr lang="az-Cyrl-AZ" sz="2400" dirty="0" smtClean="0"/>
              <a:t>Ѳ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dx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=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</a:t>
            </a:r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dy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=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y</a:t>
            </a:r>
            <a:endParaRPr lang="en-US" sz="2400" dirty="0" smtClean="0"/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dz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=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9934" y="533400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Three Dimensional Model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5257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big change from 2D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N=g</a:t>
            </a:r>
            <a:r>
              <a:rPr lang="en-US" sz="2400" dirty="0" smtClean="0">
                <a:solidFill>
                  <a:srgbClr val="C00000"/>
                </a:solidFill>
              </a:rPr>
              <a:t>cos(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r>
              <a:rPr lang="en-US" sz="2400" dirty="0" smtClean="0"/>
              <a:t>cos(</a:t>
            </a:r>
            <a:r>
              <a:rPr lang="az-Cyrl-AZ" sz="2400" dirty="0" smtClean="0"/>
              <a:t>Ѳ</a:t>
            </a:r>
            <a:r>
              <a:rPr lang="en-US" sz="2400" dirty="0" smtClean="0"/>
              <a:t>)-</a:t>
            </a:r>
            <a:r>
              <a:rPr lang="en-US" sz="2400" u="sng" dirty="0" smtClean="0"/>
              <a:t> (v</a:t>
            </a:r>
            <a:r>
              <a:rPr lang="en-US" sz="2400" u="sng" baseline="-25000" dirty="0" smtClean="0"/>
              <a:t>y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+ v</a:t>
            </a:r>
            <a:r>
              <a:rPr lang="en-US" sz="2400" u="sng" baseline="-25000" dirty="0" smtClean="0"/>
              <a:t>z</a:t>
            </a:r>
            <a:r>
              <a:rPr lang="en-US" sz="2400" u="sng" baseline="30000" dirty="0" smtClean="0"/>
              <a:t>2</a:t>
            </a:r>
            <a:r>
              <a:rPr lang="en-US" sz="2400" u="sng" dirty="0" smtClean="0"/>
              <a:t> )</a:t>
            </a:r>
          </a:p>
          <a:p>
            <a:r>
              <a:rPr lang="en-US" sz="2400" dirty="0" smtClean="0"/>
              <a:t>	         	             </a:t>
            </a:r>
            <a:r>
              <a:rPr lang="el-GR" sz="2400" dirty="0" smtClean="0"/>
              <a:t>ρ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F </a:t>
            </a:r>
            <a:r>
              <a:rPr lang="en-US" sz="2400" dirty="0" smtClean="0">
                <a:solidFill>
                  <a:schemeClr val="tx1"/>
                </a:solidFill>
              </a:rPr>
              <a:t>is a set angle and is the slope of the 	halfpipe on the hill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What is Comap?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Our Approach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400" b="1" dirty="0" smtClean="0"/>
              <a:t> </a:t>
            </a:r>
            <a:r>
              <a:rPr lang="en-US" sz="3400" dirty="0" smtClean="0"/>
              <a:t>Two Dimensional Energy Model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Two Dimensional Force Model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Three Dimensional Force Model</a:t>
            </a:r>
          </a:p>
          <a:p>
            <a:r>
              <a:rPr lang="en-US" sz="3600" dirty="0" smtClean="0"/>
              <a:t>Reality Check </a:t>
            </a:r>
          </a:p>
          <a:p>
            <a:r>
              <a:rPr lang="en-US" sz="3600" dirty="0" smtClean="0"/>
              <a:t>Solutions and Conclusion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Computer Program Fidelity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 smtClean="0"/>
              <a:t>Testing the 2D model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dirty="0" smtClean="0"/>
              <a:t>Set the frictional and work force to zero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dirty="0" smtClean="0"/>
              <a:t>Set the work equal to zero</a:t>
            </a:r>
          </a:p>
          <a:p>
            <a:pPr>
              <a:buClr>
                <a:srgbClr val="002060"/>
              </a:buClr>
              <a:buNone/>
            </a:pPr>
            <a:endParaRPr lang="en-US" dirty="0" smtClean="0"/>
          </a:p>
          <a:p>
            <a:pPr>
              <a:buClr>
                <a:srgbClr val="002060"/>
              </a:buClr>
            </a:pPr>
            <a:r>
              <a:rPr lang="en-US" dirty="0" smtClean="0"/>
              <a:t>Testing the 3D model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latin typeface="Symbol" pitchFamily="18" charset="2"/>
              </a:rPr>
              <a:t>f, </a:t>
            </a:r>
            <a:r>
              <a:rPr lang="en-US" dirty="0" smtClean="0"/>
              <a:t>work, and the frictional forces equal to zero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latin typeface="Symbol" pitchFamily="18" charset="2"/>
              </a:rPr>
              <a:t>f </a:t>
            </a:r>
            <a:r>
              <a:rPr lang="en-US" dirty="0" smtClean="0"/>
              <a:t>equal to zero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dirty="0" smtClean="0"/>
              <a:t>Running the full 3D model and comparing the velocities with the 2D model</a:t>
            </a:r>
          </a:p>
          <a:p>
            <a:pPr marL="777240" lvl="1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So…do these models work?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	-Is the physics sound? </a:t>
            </a:r>
          </a:p>
          <a:p>
            <a:endParaRPr lang="en-US" sz="2400" dirty="0" smtClean="0"/>
          </a:p>
          <a:p>
            <a:r>
              <a:rPr lang="en-US" sz="2400" dirty="0" smtClean="0"/>
              <a:t>	-Does the math match in the program like it does on paper?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	-Did we answer the exact question? </a:t>
            </a:r>
            <a:endParaRPr lang="en-US" sz="2400" dirty="0" smtClean="0"/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-Does the paper reflect the hard work?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036638"/>
          </a:xfrm>
        </p:spPr>
        <p:txBody>
          <a:bodyPr/>
          <a:lstStyle/>
          <a:p>
            <a:r>
              <a:rPr lang="en-US" dirty="0" smtClean="0"/>
              <a:t>		Testing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320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Physical Models: </a:t>
            </a:r>
          </a:p>
          <a:p>
            <a:r>
              <a:rPr lang="en-US" sz="2000" dirty="0" smtClean="0"/>
              <a:t>glue guns, butcher paper, paper clips, weight stands ect.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Computer Modeling:</a:t>
            </a:r>
          </a:p>
          <a:p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Runge Kutta in C++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Free Body Diagrams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Shaun White videos (available on YouTube)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Suggested field testing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45833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6019800" y="1447800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762000"/>
            <a:ext cx="2590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“Snowboarder” =Marble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What is </a:t>
            </a:r>
            <a:r>
              <a:rPr lang="en-US" sz="3600" dirty="0" smtClean="0"/>
              <a:t>COMAP?</a:t>
            </a:r>
            <a:endParaRPr lang="en-US" sz="3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Our Approach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400" dirty="0" smtClean="0"/>
              <a:t> Two Dimensional Energy Model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Two Dimensional Force Model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Three Dimensional Force Model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Reality Check</a:t>
            </a:r>
          </a:p>
          <a:p>
            <a:r>
              <a:rPr lang="en-US" sz="3600" dirty="0" smtClean="0"/>
              <a:t>Solutions and Conclusion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72000"/>
            <a:ext cx="463071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rved Down Arrow 10"/>
          <p:cNvSpPr/>
          <p:nvPr/>
        </p:nvSpPr>
        <p:spPr>
          <a:xfrm>
            <a:off x="5715000" y="1981200"/>
            <a:ext cx="1447800" cy="1219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620869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Best Practical Mountain Slope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6248400" y="5334000"/>
            <a:ext cx="228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2590800"/>
            <a:ext cx="152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Best Halfpipe function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5638800"/>
            <a:ext cx="1371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Optimal Vertical air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Comparing 3 Halfpipe Functions and 3 Mountain Slopes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3721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90600"/>
            <a:ext cx="477964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4038600" y="3810000"/>
            <a:ext cx="198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By comparing the data from three different functions and three different angles we were able to determine the best halfpipe for both an average snowboarder and an advanced snowboarder.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Practical halfpipe: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			z(y) = 0.07y</a:t>
            </a:r>
            <a:r>
              <a:rPr lang="en-US" baseline="30000" dirty="0" smtClean="0"/>
              <a:t> 2</a:t>
            </a:r>
            <a:r>
              <a:rPr lang="en-US" dirty="0" smtClean="0"/>
              <a:t> – 7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				Slope of 25 ˚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	Advanced halfpipe: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			z(y) = 0.07y</a:t>
            </a:r>
            <a:r>
              <a:rPr lang="en-US" baseline="30000" dirty="0" smtClean="0"/>
              <a:t> 2</a:t>
            </a:r>
            <a:r>
              <a:rPr lang="en-US" dirty="0" smtClean="0"/>
              <a:t> – 7 </a:t>
            </a:r>
          </a:p>
          <a:p>
            <a:pPr>
              <a:buNone/>
            </a:pPr>
            <a:r>
              <a:rPr lang="en-US" dirty="0" smtClean="0"/>
              <a:t>				Slope of 45˚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we only had more time…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A possible future model could be a half-pipe down the slope given by the equation of a cycloid.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navworld.com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95600" y="5181600"/>
            <a:ext cx="609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COMAP?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COMAP (Consortium On Mathematics And its Applications)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96 hour long worldwide mathematics marathon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 End result is a carefully worded technical article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How can you place? 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Unsuccessful Participant 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Successful Participant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Honorable Mention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Meritorious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Finalist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Outstanding 	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Dr</a:t>
            </a:r>
            <a:r>
              <a:rPr lang="en-US" b="1" dirty="0" smtClean="0"/>
              <a:t>. Tovar- </a:t>
            </a:r>
            <a:r>
              <a:rPr lang="en-US" dirty="0" smtClean="0"/>
              <a:t>Thank you for all those C++ programs you assigned, for those long term papers that took up the entire dead week,  for spending the extra time to coach us, and for persuading us to try. </a:t>
            </a:r>
          </a:p>
          <a:p>
            <a:r>
              <a:rPr lang="en-US" b="1" dirty="0" smtClean="0"/>
              <a:t>Alexander Macavoy- </a:t>
            </a:r>
            <a:r>
              <a:rPr lang="en-US" dirty="0" smtClean="0"/>
              <a:t>Thank you for convincing us to do this competition even though you left us with all of the </a:t>
            </a:r>
            <a:r>
              <a:rPr lang="en-US" dirty="0" smtClean="0"/>
              <a:t>presentations</a:t>
            </a:r>
            <a:endParaRPr lang="en-US" b="1" dirty="0" smtClean="0"/>
          </a:p>
          <a:p>
            <a:r>
              <a:rPr lang="en-US" b="1" dirty="0" smtClean="0"/>
              <a:t>Reed College-</a:t>
            </a:r>
            <a:r>
              <a:rPr lang="en-US" dirty="0" smtClean="0"/>
              <a:t>For giving us the opportunity to present here. </a:t>
            </a:r>
            <a:endParaRPr lang="en-US" b="1" dirty="0" smtClean="0"/>
          </a:p>
          <a:p>
            <a:r>
              <a:rPr lang="en-US" b="1" dirty="0" smtClean="0"/>
              <a:t>EOU Math Club</a:t>
            </a:r>
            <a:r>
              <a:rPr lang="en-US" dirty="0" smtClean="0"/>
              <a:t>-getting us here and supporting us!</a:t>
            </a:r>
            <a:endParaRPr lang="en-US" b="1" dirty="0" smtClean="0"/>
          </a:p>
          <a:p>
            <a:r>
              <a:rPr lang="en-US" b="1" dirty="0" smtClean="0"/>
              <a:t>Shaun </a:t>
            </a:r>
            <a:r>
              <a:rPr lang="en-US" b="1" dirty="0" smtClean="0"/>
              <a:t>White </a:t>
            </a:r>
            <a:r>
              <a:rPr lang="en-US" dirty="0" smtClean="0"/>
              <a:t>for posting all your videos on YouTube and providing necessary information!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in Case…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171825" cy="447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0" y="4876800"/>
            <a:ext cx="2181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studentsoftheworld.info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kind of people do math for 96 hours?	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2317214" cy="214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9906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Alexander Macavoy </a:t>
            </a:r>
          </a:p>
          <a:p>
            <a:r>
              <a:rPr lang="en-US" b="1" dirty="0" smtClean="0"/>
              <a:t>Major:  </a:t>
            </a:r>
            <a:r>
              <a:rPr lang="en-US" dirty="0" smtClean="0"/>
              <a:t>Mathematics</a:t>
            </a:r>
          </a:p>
          <a:p>
            <a:r>
              <a:rPr lang="en-US" b="1" dirty="0" smtClean="0"/>
              <a:t>Minor:  </a:t>
            </a:r>
            <a:r>
              <a:rPr lang="en-US" dirty="0" smtClean="0"/>
              <a:t>Geology, German</a:t>
            </a:r>
          </a:p>
          <a:p>
            <a:r>
              <a:rPr lang="en-US" b="1" dirty="0" smtClean="0"/>
              <a:t>Current location:</a:t>
            </a:r>
            <a:r>
              <a:rPr lang="en-US" dirty="0" smtClean="0"/>
              <a:t>  </a:t>
            </a:r>
            <a:r>
              <a:rPr lang="en-US" dirty="0" err="1" smtClean="0"/>
              <a:t>T</a:t>
            </a:r>
            <a:r>
              <a:rPr lang="en-US" dirty="0" err="1" smtClean="0">
                <a:latin typeface="Calibri"/>
              </a:rPr>
              <a:t>ü</a:t>
            </a:r>
            <a:r>
              <a:rPr lang="en-US" dirty="0" err="1" smtClean="0"/>
              <a:t>bingen</a:t>
            </a:r>
            <a:r>
              <a:rPr lang="en-US" dirty="0" smtClean="0"/>
              <a:t>, Germany</a:t>
            </a:r>
          </a:p>
          <a:p>
            <a:r>
              <a:rPr lang="en-US" b="1" dirty="0" smtClean="0"/>
              <a:t>Why COMAP?  </a:t>
            </a:r>
            <a:r>
              <a:rPr lang="en-US" dirty="0" smtClean="0"/>
              <a:t>It was mostly curiosity and what better way to celebrate 21 birthday?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7087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Rachel Burton</a:t>
            </a:r>
          </a:p>
          <a:p>
            <a:r>
              <a:rPr lang="en-US" b="1" dirty="0" smtClean="0"/>
              <a:t>Major:  </a:t>
            </a:r>
            <a:r>
              <a:rPr lang="en-US" dirty="0" smtClean="0"/>
              <a:t>Mathematics </a:t>
            </a:r>
          </a:p>
          <a:p>
            <a:r>
              <a:rPr lang="en-US" b="1" dirty="0" smtClean="0"/>
              <a:t>Minor:  </a:t>
            </a:r>
            <a:r>
              <a:rPr lang="en-US" dirty="0" smtClean="0"/>
              <a:t>Physics, Biology, Chemistry </a:t>
            </a:r>
          </a:p>
          <a:p>
            <a:r>
              <a:rPr lang="en-US" b="1" dirty="0" smtClean="0"/>
              <a:t>Why COMAP?  </a:t>
            </a:r>
            <a:r>
              <a:rPr lang="en-US" dirty="0" smtClean="0"/>
              <a:t>I missed Physics and I was persuaded by Alex.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Jadon</a:t>
            </a:r>
            <a:r>
              <a:rPr lang="en-US" b="1" u="sng" dirty="0" smtClean="0"/>
              <a:t> Herron</a:t>
            </a:r>
          </a:p>
          <a:p>
            <a:r>
              <a:rPr lang="en-US" b="1" dirty="0" smtClean="0"/>
              <a:t>Major: </a:t>
            </a:r>
            <a:r>
              <a:rPr lang="en-US" dirty="0" smtClean="0"/>
              <a:t>Civil Engineering</a:t>
            </a:r>
          </a:p>
          <a:p>
            <a:r>
              <a:rPr lang="en-US" b="1" dirty="0" smtClean="0"/>
              <a:t>Why COMAP?  </a:t>
            </a:r>
            <a:r>
              <a:rPr lang="en-US" dirty="0" smtClean="0"/>
              <a:t>I have always like competition and I really enjoyed my physics and engineering classes.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Contest Began…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Assigned roles and discuss schedule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/>
              <a:t>Alexander Macavoy-Computer Programmer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err="1" smtClean="0"/>
              <a:t>Jadon</a:t>
            </a:r>
            <a:r>
              <a:rPr lang="en-US" dirty="0" smtClean="0"/>
              <a:t> Herron-Math Guy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/>
              <a:t>Rachel Burton-Writer/Taskmaster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Practice writing abstracts based on previous year’s problems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Reading through previous Outstanding papers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  <a:buNone/>
            </a:pPr>
            <a:endParaRPr lang="en-US" dirty="0" smtClean="0"/>
          </a:p>
          <a:p>
            <a:pPr>
              <a:buClrTx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00800" cy="838200"/>
          </a:xfrm>
        </p:spPr>
        <p:txBody>
          <a:bodyPr/>
          <a:lstStyle/>
          <a:p>
            <a:r>
              <a:rPr lang="en-US" dirty="0" smtClean="0"/>
              <a:t>2011 COMAP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Question A –Continuous Problem</a:t>
            </a:r>
          </a:p>
          <a:p>
            <a:pPr>
              <a:buNone/>
            </a:pPr>
            <a:r>
              <a:rPr lang="en-US" dirty="0" smtClean="0"/>
              <a:t>-Determine the shape of a “halfpipe” snowboard course to maximize the production of “vertical air” by a skilled snowboarder.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Question B-Discrete Problem</a:t>
            </a:r>
          </a:p>
          <a:p>
            <a:pPr>
              <a:buNone/>
            </a:pPr>
            <a:r>
              <a:rPr lang="en-US" dirty="0" smtClean="0"/>
              <a:t>-Determine the minimum number of VHF radio spectrum repeaters necessary to accommodate 1,000 simultaneous users in a 40-mile radius.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600" dirty="0" smtClean="0"/>
              <a:t>What is </a:t>
            </a:r>
            <a:r>
              <a:rPr lang="en-US" sz="3600" dirty="0" smtClean="0"/>
              <a:t>COMAP?</a:t>
            </a:r>
            <a:endParaRPr lang="en-US" sz="3600" dirty="0" smtClean="0"/>
          </a:p>
          <a:p>
            <a:r>
              <a:rPr lang="en-US" sz="3600" dirty="0" smtClean="0"/>
              <a:t>Our Approach </a:t>
            </a:r>
          </a:p>
          <a:p>
            <a:pPr lvl="1"/>
            <a:r>
              <a:rPr lang="en-US" sz="3600" dirty="0" smtClean="0"/>
              <a:t> Two Dimensional Energy Model</a:t>
            </a:r>
          </a:p>
          <a:p>
            <a:pPr lvl="1"/>
            <a:r>
              <a:rPr lang="en-US" sz="3600" dirty="0" smtClean="0"/>
              <a:t>Two Dimensional Force Model</a:t>
            </a:r>
          </a:p>
          <a:p>
            <a:pPr lvl="1"/>
            <a:r>
              <a:rPr lang="en-US" sz="3600" dirty="0" smtClean="0"/>
              <a:t>Three Dimensional Force Model</a:t>
            </a:r>
          </a:p>
          <a:p>
            <a:r>
              <a:rPr lang="en-US" sz="3600" dirty="0" smtClean="0"/>
              <a:t>Reality Check </a:t>
            </a:r>
          </a:p>
          <a:p>
            <a:r>
              <a:rPr lang="en-US" sz="3600" dirty="0" smtClean="0"/>
              <a:t>Solutions and Conclusion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01000" cy="4191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Brainstorms! Brainstorm! Brainstorm!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Three Dimensional Models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Shaun White YouTube videos! </a:t>
            </a:r>
            <a:endParaRPr lang="en-US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Snowboard lingo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What is does a halfpipe look like?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What is ‘vertical air’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762000"/>
          </a:xfrm>
        </p:spPr>
        <p:txBody>
          <a:bodyPr/>
          <a:lstStyle/>
          <a:p>
            <a:r>
              <a:rPr lang="en-US" dirty="0" smtClean="0"/>
              <a:t>What is a half pipe? </a:t>
            </a:r>
            <a:endParaRPr lang="en-US" dirty="0"/>
          </a:p>
        </p:txBody>
      </p:sp>
      <p:pic>
        <p:nvPicPr>
          <p:cNvPr id="4" name="Content Placeholder 3" descr="3Dmod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720840" cy="4696491"/>
          </a:xfrm>
        </p:spPr>
      </p:pic>
      <p:sp>
        <p:nvSpPr>
          <p:cNvPr id="9" name="Right Arrow 8"/>
          <p:cNvSpPr/>
          <p:nvPr/>
        </p:nvSpPr>
        <p:spPr>
          <a:xfrm>
            <a:off x="1371600" y="2209800"/>
            <a:ext cx="2514600" cy="3810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Vertical Air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105400"/>
            <a:ext cx="28956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average halfpipe is 10 m wide and 7 meters deep while the slope of the mountain varies. </a:t>
            </a: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0" y="5257800"/>
            <a:ext cx="3962400" cy="457200"/>
          </a:xfrm>
        </p:spPr>
        <p:txBody>
          <a:bodyPr/>
          <a:lstStyle/>
          <a:p>
            <a:r>
              <a:rPr lang="en-US" dirty="0" smtClean="0"/>
              <a:t>news.bbc.co.uk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2385013">
            <a:off x="5527851" y="626604"/>
            <a:ext cx="359655" cy="2166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621268"/>
            <a:ext cx="1676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Top of Mountain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8793227">
            <a:off x="5332114" y="4851335"/>
            <a:ext cx="359655" cy="120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5867400"/>
            <a:ext cx="152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Mountain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FFC000"/>
      </a:accent2>
      <a:accent3>
        <a:srgbClr val="002060"/>
      </a:accent3>
      <a:accent4>
        <a:srgbClr val="39639D"/>
      </a:accent4>
      <a:accent5>
        <a:srgbClr val="FF8119"/>
      </a:accent5>
      <a:accent6>
        <a:srgbClr val="FFC000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1243</TotalTime>
  <Words>1245</Words>
  <Application>Microsoft Office PowerPoint</Application>
  <PresentationFormat>On-screen Show (4:3)</PresentationFormat>
  <Paragraphs>255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Designing a Halfpipe for Advanced Snurfers</vt:lpstr>
      <vt:lpstr>Contents</vt:lpstr>
      <vt:lpstr>What is COMAP?</vt:lpstr>
      <vt:lpstr>What kind of people do math for 96 hours? </vt:lpstr>
      <vt:lpstr>Before the Contest Began…</vt:lpstr>
      <vt:lpstr>2011 COMAP Questions</vt:lpstr>
      <vt:lpstr>Contents</vt:lpstr>
      <vt:lpstr>Our Approach</vt:lpstr>
      <vt:lpstr>What is a half pipe? </vt:lpstr>
      <vt:lpstr>Our Three Models </vt:lpstr>
      <vt:lpstr>Contents</vt:lpstr>
      <vt:lpstr>Slide 12</vt:lpstr>
      <vt:lpstr>The force model approach </vt:lpstr>
      <vt:lpstr>Two dimensional Force Model</vt:lpstr>
      <vt:lpstr>Slide 15</vt:lpstr>
      <vt:lpstr>Slide 16</vt:lpstr>
      <vt:lpstr>Slide 17</vt:lpstr>
      <vt:lpstr>Slide 18</vt:lpstr>
      <vt:lpstr>Three dimensional Force Model</vt:lpstr>
      <vt:lpstr>Slide 20</vt:lpstr>
      <vt:lpstr>Slide 21</vt:lpstr>
      <vt:lpstr>Contents</vt:lpstr>
      <vt:lpstr>Computer Program Fidelity </vt:lpstr>
      <vt:lpstr>So…do these models work?</vt:lpstr>
      <vt:lpstr>  Testing Methods</vt:lpstr>
      <vt:lpstr>Contents</vt:lpstr>
      <vt:lpstr>Slide 27</vt:lpstr>
      <vt:lpstr>  Our Solution</vt:lpstr>
      <vt:lpstr>If we only had more time… </vt:lpstr>
      <vt:lpstr>Special Thanks</vt:lpstr>
      <vt:lpstr>Just in Case…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COMAP?</dc:title>
  <dc:creator>Rachel</dc:creator>
  <cp:lastModifiedBy>Rachel</cp:lastModifiedBy>
  <cp:revision>50</cp:revision>
  <dcterms:created xsi:type="dcterms:W3CDTF">2011-03-30T18:08:47Z</dcterms:created>
  <dcterms:modified xsi:type="dcterms:W3CDTF">2011-04-08T06:00:14Z</dcterms:modified>
</cp:coreProperties>
</file>