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4" r:id="rId14"/>
  </p:sldIdLst>
  <p:sldSz cx="9144000" cy="5143500" type="screen16x9"/>
  <p:notesSz cx="6858000" cy="9144000"/>
  <p:embeddedFontLst>
    <p:embeddedFont>
      <p:font typeface="Montserrat" pitchFamily="2" charset="77"/>
      <p:regular r:id="rId16"/>
      <p:bold r:id="rId17"/>
      <p:italic r:id="rId18"/>
      <p:boldItalic r:id="rId19"/>
    </p:embeddedFont>
    <p:embeddedFont>
      <p:font typeface="Montserrat Medium" panose="00000600000000000000" pitchFamily="2" charset="77"/>
      <p:regular r:id="rId20"/>
      <p:bold r:id="rId21"/>
      <p:italic r:id="rId22"/>
      <p:boldItalic r:id="rId23"/>
    </p:embeddedFont>
    <p:embeddedFont>
      <p:font typeface="Montserrat SemiBold" panose="00000700000000000000" pitchFamily="2" charset="77"/>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37"/>
  </p:normalViewPr>
  <p:slideViewPr>
    <p:cSldViewPr snapToGrid="0">
      <p:cViewPr varScale="1">
        <p:scale>
          <a:sx n="136" d="100"/>
          <a:sy n="136" d="100"/>
        </p:scale>
        <p:origin x="216" y="40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a7c995c186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a7c995c186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(10 minutes) Welcome and introductions - as you introduce yourself share a favorite aspect or event of yours for the month of October.  During this session you may discuss with one another specific situations you have or have had. Avoid judgmental remarks and please be sure to keep information in this room regarding specific situations in this room. </a:t>
            </a:r>
            <a:endParaRPr/>
          </a:p>
          <a:p>
            <a:pPr marL="0" lvl="0" indent="0" algn="l" rtl="0">
              <a:spcBef>
                <a:spcPts val="0"/>
              </a:spcBef>
              <a:spcAft>
                <a:spcPts val="0"/>
              </a:spcAft>
              <a:buNone/>
            </a:pPr>
            <a:r>
              <a:rPr lang="en"/>
              <a:t>Opening question for the room: in your specific experience as a supervisor what the first thing that comes to your mind when I ask this question: what is the one thing that you are not confident in your knowledge of around your role in managing staff time off and supporting staff accountability?</a:t>
            </a:r>
            <a:endParaRPr/>
          </a:p>
          <a:p>
            <a:pPr marL="0" lvl="0" indent="0" algn="l" rtl="0">
              <a:spcBef>
                <a:spcPts val="0"/>
              </a:spcBef>
              <a:spcAft>
                <a:spcPts val="0"/>
              </a:spcAft>
              <a:buNone/>
            </a:pPr>
            <a:r>
              <a:rPr lang="en"/>
              <a:t>Small group sessions are good for sharing experiences, tips, tricks</a:t>
            </a:r>
            <a:endParaRPr/>
          </a:p>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8140bfce3e_1_27:notes"/>
          <p:cNvSpPr>
            <a:spLocks noGrp="1" noRot="1" noChangeAspect="1"/>
          </p:cNvSpPr>
          <p:nvPr>
            <p:ph type="sldImg" idx="2"/>
          </p:nvPr>
        </p:nvSpPr>
        <p:spPr>
          <a:xfrm>
            <a:off x="1142629" y="685800"/>
            <a:ext cx="4573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8140bfce3e_1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8140bfce3e_1_32:notes"/>
          <p:cNvSpPr>
            <a:spLocks noGrp="1" noRot="1" noChangeAspect="1"/>
          </p:cNvSpPr>
          <p:nvPr>
            <p:ph type="sldImg" idx="2"/>
          </p:nvPr>
        </p:nvSpPr>
        <p:spPr>
          <a:xfrm>
            <a:off x="1142629" y="685800"/>
            <a:ext cx="4573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8140bfce3e_1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8140bfce3e_1_37:notes"/>
          <p:cNvSpPr>
            <a:spLocks noGrp="1" noRot="1" noChangeAspect="1"/>
          </p:cNvSpPr>
          <p:nvPr>
            <p:ph type="sldImg" idx="2"/>
          </p:nvPr>
        </p:nvSpPr>
        <p:spPr>
          <a:xfrm>
            <a:off x="1142629" y="685800"/>
            <a:ext cx="4573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8140bfce3e_1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38e466265d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8e466265d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8e466265d0_1_1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8e466265d0_1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5 min</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8e466265d0_1_10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8e466265d0_1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5 min</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ba0afcd520_0_324:notes"/>
          <p:cNvSpPr>
            <a:spLocks noGrp="1" noRot="1" noChangeAspect="1"/>
          </p:cNvSpPr>
          <p:nvPr>
            <p:ph type="sldImg" idx="2"/>
          </p:nvPr>
        </p:nvSpPr>
        <p:spPr>
          <a:xfrm>
            <a:off x="1142629" y="685800"/>
            <a:ext cx="4573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ba0afcd520_0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2 minutes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75b1461535_0_8:notes"/>
          <p:cNvSpPr>
            <a:spLocks noGrp="1" noRot="1" noChangeAspect="1"/>
          </p:cNvSpPr>
          <p:nvPr>
            <p:ph type="sldImg" idx="2"/>
          </p:nvPr>
        </p:nvSpPr>
        <p:spPr>
          <a:xfrm>
            <a:off x="1142629" y="685800"/>
            <a:ext cx="4573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75b1461535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2 minutes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8140bfce3e_1_2:notes"/>
          <p:cNvSpPr>
            <a:spLocks noGrp="1" noRot="1" noChangeAspect="1"/>
          </p:cNvSpPr>
          <p:nvPr>
            <p:ph type="sldImg" idx="2"/>
          </p:nvPr>
        </p:nvSpPr>
        <p:spPr>
          <a:xfrm>
            <a:off x="1142629" y="685800"/>
            <a:ext cx="4573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8140bfce3e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5 minutes</a:t>
            </a:r>
            <a:endParaRPr/>
          </a:p>
          <a:p>
            <a:pPr marL="0" lvl="0" indent="0" algn="l" rtl="0">
              <a:spcBef>
                <a:spcPts val="0"/>
              </a:spcBef>
              <a:spcAft>
                <a:spcPts val="0"/>
              </a:spcAft>
              <a:buNone/>
            </a:pPr>
            <a:r>
              <a:rPr lang="en"/>
              <a:t>Feelings of unfairness or lack of recognition may arise if workloads aren't managed equitably</a:t>
            </a:r>
            <a:endParaRPr/>
          </a:p>
          <a:p>
            <a:pPr marL="0" lvl="0" indent="0" algn="l" rtl="0">
              <a:spcBef>
                <a:spcPts val="0"/>
              </a:spcBef>
              <a:spcAft>
                <a:spcPts val="0"/>
              </a:spcAft>
              <a:buNone/>
            </a:pPr>
            <a:r>
              <a:rPr lang="en"/>
              <a:t>If absences are frequent and unaddressed, it may appear that leadership lacks control or concern</a:t>
            </a:r>
            <a:endParaRPr/>
          </a:p>
          <a:p>
            <a:pPr marL="0" lvl="0" indent="0" algn="l" rtl="0">
              <a:spcBef>
                <a:spcPts val="0"/>
              </a:spcBef>
              <a:spcAft>
                <a:spcPts val="0"/>
              </a:spcAft>
              <a:buNone/>
            </a:pPr>
            <a:r>
              <a:rPr lang="en"/>
              <a:t>Team members may question fairness, accountability</a:t>
            </a:r>
            <a:endParaRPr/>
          </a:p>
          <a:p>
            <a:pPr marL="0" lvl="0" indent="0" algn="l" rtl="0">
              <a:spcBef>
                <a:spcPts val="0"/>
              </a:spcBef>
              <a:spcAft>
                <a:spcPts val="0"/>
              </a:spcAft>
              <a:buNone/>
            </a:pPr>
            <a:r>
              <a:rPr lang="en"/>
              <a:t>Has a ripple effect on the team and on cross functional projects/collagorations</a:t>
            </a:r>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8140bfce3e_1_8:notes"/>
          <p:cNvSpPr>
            <a:spLocks noGrp="1" noRot="1" noChangeAspect="1"/>
          </p:cNvSpPr>
          <p:nvPr>
            <p:ph type="sldImg" idx="2"/>
          </p:nvPr>
        </p:nvSpPr>
        <p:spPr>
          <a:xfrm>
            <a:off x="1142629" y="685800"/>
            <a:ext cx="4573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8140bfce3e_1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10 minutes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8140bfce3e_1_14:notes"/>
          <p:cNvSpPr>
            <a:spLocks noGrp="1" noRot="1" noChangeAspect="1"/>
          </p:cNvSpPr>
          <p:nvPr>
            <p:ph type="sldImg" idx="2"/>
          </p:nvPr>
        </p:nvSpPr>
        <p:spPr>
          <a:xfrm>
            <a:off x="1142629" y="685800"/>
            <a:ext cx="4573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8140bfce3e_1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15 minutes</a:t>
            </a:r>
            <a:endParaRPr/>
          </a:p>
          <a:p>
            <a:pPr marL="0" lvl="0" indent="0" algn="l" rtl="0">
              <a:spcBef>
                <a:spcPts val="0"/>
              </a:spcBef>
              <a:spcAft>
                <a:spcPts val="0"/>
              </a:spcAft>
              <a:buNone/>
            </a:pPr>
            <a:r>
              <a:rPr lang="en"/>
              <a:t>Sick leave is for occasional illnesses and healthcare appointments. It can also be used for occasional care of an ill child. Sick leave is not an entitlement and should only be used when necessary and never used just because it is there. It should never be used to extend vacation, to stay home with a kid whose school is closed for an inservice day, etc. </a:t>
            </a:r>
            <a:endParaRPr/>
          </a:p>
          <a:p>
            <a:pPr marL="0" lvl="0" indent="0" algn="l" rtl="0">
              <a:spcBef>
                <a:spcPts val="0"/>
              </a:spcBef>
              <a:spcAft>
                <a:spcPts val="0"/>
              </a:spcAft>
              <a:buNone/>
            </a:pPr>
            <a:r>
              <a:rPr lang="en"/>
              <a:t>All departments should have clear expectations for their staff on who to contact and how to notify unexpected absences. Expectations should include notifhing as soon as possible. All staff are responsible to record sick time on their time cards and supervisors are responsible to check for accuracy before approving. </a:t>
            </a:r>
            <a:endParaRPr/>
          </a:p>
          <a:p>
            <a:pPr marL="0" lvl="0" indent="0" algn="l" rtl="0">
              <a:spcBef>
                <a:spcPts val="0"/>
              </a:spcBef>
              <a:spcAft>
                <a:spcPts val="0"/>
              </a:spcAft>
              <a:buNone/>
            </a:pPr>
            <a:r>
              <a:rPr lang="en"/>
              <a:t>Lead by example </a:t>
            </a:r>
            <a:endParaRPr/>
          </a:p>
          <a:p>
            <a:pPr marL="0" lvl="0" indent="0" algn="l" rtl="0">
              <a:spcBef>
                <a:spcPts val="0"/>
              </a:spcBef>
              <a:spcAft>
                <a:spcPts val="0"/>
              </a:spcAft>
              <a:buNone/>
            </a:pPr>
            <a:r>
              <a:rPr lang="en"/>
              <a:t>Working from home in lieu of taking a sick time is not an option</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8140bfce3e_1_20:notes"/>
          <p:cNvSpPr>
            <a:spLocks noGrp="1" noRot="1" noChangeAspect="1"/>
          </p:cNvSpPr>
          <p:nvPr>
            <p:ph type="sldImg" idx="2"/>
          </p:nvPr>
        </p:nvSpPr>
        <p:spPr>
          <a:xfrm>
            <a:off x="1142629" y="685800"/>
            <a:ext cx="4573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8140bfce3e_1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15 min</a:t>
            </a:r>
            <a:endParaRPr/>
          </a:p>
          <a:p>
            <a:pPr marL="0" lvl="0" indent="0" algn="l" rtl="0">
              <a:spcBef>
                <a:spcPts val="0"/>
              </a:spcBef>
              <a:spcAft>
                <a:spcPts val="0"/>
              </a:spcAft>
              <a:buNone/>
            </a:pPr>
            <a:r>
              <a:rPr lang="en"/>
              <a:t>Provide attendees with copies of their own staff reports</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Divider (Text Only)" type="tx">
  <p:cSld name="TITLE_AND_BODY">
    <p:spTree>
      <p:nvGrpSpPr>
        <p:cNvPr id="1" name="Shape 6"/>
        <p:cNvGrpSpPr/>
        <p:nvPr/>
      </p:nvGrpSpPr>
      <p:grpSpPr>
        <a:xfrm>
          <a:off x="0" y="0"/>
          <a:ext cx="0" cy="0"/>
          <a:chOff x="0" y="0"/>
          <a:chExt cx="0" cy="0"/>
        </a:xfrm>
      </p:grpSpPr>
      <p:sp>
        <p:nvSpPr>
          <p:cNvPr id="7" name="Google Shape;7;p2"/>
          <p:cNvSpPr/>
          <p:nvPr/>
        </p:nvSpPr>
        <p:spPr>
          <a:xfrm rot="10800000" flipH="1">
            <a:off x="8431000" y="25"/>
            <a:ext cx="713100" cy="5150700"/>
          </a:xfrm>
          <a:prstGeom prst="rect">
            <a:avLst/>
          </a:prstGeom>
          <a:solidFill>
            <a:srgbClr val="B81F1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8" name="Google Shape;8;p2"/>
          <p:cNvPicPr preferRelativeResize="0"/>
          <p:nvPr/>
        </p:nvPicPr>
        <p:blipFill>
          <a:blip r:embed="rId2">
            <a:alphaModFix/>
          </a:blip>
          <a:stretch>
            <a:fillRect/>
          </a:stretch>
        </p:blipFill>
        <p:spPr>
          <a:xfrm>
            <a:off x="8594249" y="270325"/>
            <a:ext cx="387350" cy="38735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Default Slide">
  <p:cSld name="Default Slide">
    <p:spTree>
      <p:nvGrpSpPr>
        <p:cNvPr id="1" name="Shape 47"/>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_AND_BODY_1">
  <p:cSld name="TITLE_AND_BODY_1">
    <p:spTree>
      <p:nvGrpSpPr>
        <p:cNvPr id="1" name="Shape 48"/>
        <p:cNvGrpSpPr/>
        <p:nvPr/>
      </p:nvGrpSpPr>
      <p:grpSpPr>
        <a:xfrm>
          <a:off x="0" y="0"/>
          <a:ext cx="0" cy="0"/>
          <a:chOff x="0" y="0"/>
          <a:chExt cx="0" cy="0"/>
        </a:xfrm>
      </p:grpSpPr>
      <p:sp>
        <p:nvSpPr>
          <p:cNvPr id="49" name="Google Shape;49;p12"/>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 name="Google Shape;50;p12"/>
          <p:cNvGrpSpPr/>
          <p:nvPr/>
        </p:nvGrpSpPr>
        <p:grpSpPr>
          <a:xfrm>
            <a:off x="830392" y="1191256"/>
            <a:ext cx="745763" cy="45826"/>
            <a:chOff x="4580561" y="2589004"/>
            <a:chExt cx="1064464" cy="25200"/>
          </a:xfrm>
        </p:grpSpPr>
        <p:sp>
          <p:nvSpPr>
            <p:cNvPr id="51" name="Google Shape;51;p1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 name="Google Shape;53;p12"/>
          <p:cNvSpPr txBox="1">
            <a:spLocks noGrp="1"/>
          </p:cNvSpPr>
          <p:nvPr>
            <p:ph type="title"/>
          </p:nvPr>
        </p:nvSpPr>
        <p:spPr>
          <a:xfrm>
            <a:off x="729450" y="1318650"/>
            <a:ext cx="7688700" cy="5352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SzPts val="2600"/>
              <a:buChar char="●"/>
              <a:defRPr sz="2600"/>
            </a:lvl1pPr>
            <a:lvl2pPr lvl="1">
              <a:spcBef>
                <a:spcPts val="0"/>
              </a:spcBef>
              <a:spcAft>
                <a:spcPts val="0"/>
              </a:spcAft>
              <a:buSzPts val="2600"/>
              <a:buChar char="○"/>
              <a:defRPr sz="2600"/>
            </a:lvl2pPr>
            <a:lvl3pPr lvl="2">
              <a:spcBef>
                <a:spcPts val="0"/>
              </a:spcBef>
              <a:spcAft>
                <a:spcPts val="0"/>
              </a:spcAft>
              <a:buSzPts val="2600"/>
              <a:buChar char="■"/>
              <a:defRPr sz="2600"/>
            </a:lvl3pPr>
            <a:lvl4pPr lvl="3">
              <a:spcBef>
                <a:spcPts val="0"/>
              </a:spcBef>
              <a:spcAft>
                <a:spcPts val="0"/>
              </a:spcAft>
              <a:buSzPts val="2600"/>
              <a:buChar char="●"/>
              <a:defRPr sz="2600"/>
            </a:lvl4pPr>
            <a:lvl5pPr lvl="4">
              <a:spcBef>
                <a:spcPts val="0"/>
              </a:spcBef>
              <a:spcAft>
                <a:spcPts val="0"/>
              </a:spcAft>
              <a:buSzPts val="2600"/>
              <a:buChar char="○"/>
              <a:defRPr sz="2600"/>
            </a:lvl5pPr>
            <a:lvl6pPr lvl="5">
              <a:spcBef>
                <a:spcPts val="0"/>
              </a:spcBef>
              <a:spcAft>
                <a:spcPts val="0"/>
              </a:spcAft>
              <a:buSzPts val="2600"/>
              <a:buChar char="■"/>
              <a:defRPr sz="2600"/>
            </a:lvl6pPr>
            <a:lvl7pPr lvl="6">
              <a:spcBef>
                <a:spcPts val="0"/>
              </a:spcBef>
              <a:spcAft>
                <a:spcPts val="0"/>
              </a:spcAft>
              <a:buSzPts val="2600"/>
              <a:buChar char="●"/>
              <a:defRPr sz="2600"/>
            </a:lvl7pPr>
            <a:lvl8pPr lvl="7">
              <a:spcBef>
                <a:spcPts val="0"/>
              </a:spcBef>
              <a:spcAft>
                <a:spcPts val="0"/>
              </a:spcAft>
              <a:buSzPts val="2600"/>
              <a:buChar char="○"/>
              <a:defRPr sz="2600"/>
            </a:lvl8pPr>
            <a:lvl9pPr lvl="8">
              <a:spcBef>
                <a:spcPts val="0"/>
              </a:spcBef>
              <a:spcAft>
                <a:spcPts val="0"/>
              </a:spcAft>
              <a:buSzPts val="2600"/>
              <a:buChar char="■"/>
              <a:defRPr sz="2600"/>
            </a:lvl9pPr>
          </a:lstStyle>
          <a:p>
            <a:endParaRPr/>
          </a:p>
        </p:txBody>
      </p:sp>
      <p:sp>
        <p:nvSpPr>
          <p:cNvPr id="54" name="Google Shape;54;p12"/>
          <p:cNvSpPr txBox="1">
            <a:spLocks noGrp="1"/>
          </p:cNvSpPr>
          <p:nvPr>
            <p:ph type="body" idx="1"/>
          </p:nvPr>
        </p:nvSpPr>
        <p:spPr>
          <a:xfrm>
            <a:off x="729450" y="2078875"/>
            <a:ext cx="7688700" cy="2261100"/>
          </a:xfrm>
          <a:prstGeom prst="rect">
            <a:avLst/>
          </a:prstGeom>
          <a:noFill/>
          <a:ln>
            <a:noFill/>
          </a:ln>
        </p:spPr>
        <p:txBody>
          <a:bodyPr spcFirstLastPara="1" wrap="square" lIns="91425" tIns="91425" rIns="91425" bIns="91425" anchor="ctr" anchorCtr="0">
            <a:noAutofit/>
          </a:bodyPr>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55" name="Google Shape;55;p12"/>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ver">
  <p:cSld name="CUSTOM">
    <p:spTree>
      <p:nvGrpSpPr>
        <p:cNvPr id="1" name="Shape 9"/>
        <p:cNvGrpSpPr/>
        <p:nvPr/>
      </p:nvGrpSpPr>
      <p:grpSpPr>
        <a:xfrm>
          <a:off x="0" y="0"/>
          <a:ext cx="0" cy="0"/>
          <a:chOff x="0" y="0"/>
          <a:chExt cx="0" cy="0"/>
        </a:xfrm>
      </p:grpSpPr>
      <p:pic>
        <p:nvPicPr>
          <p:cNvPr id="10" name="Google Shape;10;p3"/>
          <p:cNvPicPr preferRelativeResize="0"/>
          <p:nvPr/>
        </p:nvPicPr>
        <p:blipFill>
          <a:blip r:embed="rId2">
            <a:alphaModFix/>
          </a:blip>
          <a:stretch>
            <a:fillRect/>
          </a:stretch>
        </p:blipFill>
        <p:spPr>
          <a:xfrm>
            <a:off x="622525" y="494300"/>
            <a:ext cx="602450" cy="602460"/>
          </a:xfrm>
          <a:prstGeom prst="rect">
            <a:avLst/>
          </a:prstGeom>
          <a:noFill/>
          <a:ln>
            <a:noFill/>
          </a:ln>
        </p:spPr>
      </p:pic>
      <p:cxnSp>
        <p:nvCxnSpPr>
          <p:cNvPr id="11" name="Google Shape;11;p3"/>
          <p:cNvCxnSpPr/>
          <p:nvPr/>
        </p:nvCxnSpPr>
        <p:spPr>
          <a:xfrm>
            <a:off x="805011" y="1400375"/>
            <a:ext cx="237600" cy="0"/>
          </a:xfrm>
          <a:prstGeom prst="straightConnector1">
            <a:avLst/>
          </a:prstGeom>
          <a:noFill/>
          <a:ln w="28575" cap="flat" cmpd="sng">
            <a:solidFill>
              <a:srgbClr val="B81F1A"/>
            </a:solidFill>
            <a:prstDash val="solid"/>
            <a:round/>
            <a:headEnd type="none" w="med" len="med"/>
            <a:tailEnd type="none" w="med" len="med"/>
          </a:ln>
        </p:spPr>
      </p:cxnSp>
      <p:pic>
        <p:nvPicPr>
          <p:cNvPr id="12" name="Google Shape;12;p3"/>
          <p:cNvPicPr preferRelativeResize="0"/>
          <p:nvPr/>
        </p:nvPicPr>
        <p:blipFill>
          <a:blip r:embed="rId3">
            <a:alphaModFix/>
          </a:blip>
          <a:stretch>
            <a:fillRect/>
          </a:stretch>
        </p:blipFill>
        <p:spPr>
          <a:xfrm>
            <a:off x="6836800" y="4449463"/>
            <a:ext cx="1580149" cy="17232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hoto Gallery">
  <p:cSld name="60_Title Slide">
    <p:spTree>
      <p:nvGrpSpPr>
        <p:cNvPr id="1" name="Shape 13"/>
        <p:cNvGrpSpPr/>
        <p:nvPr/>
      </p:nvGrpSpPr>
      <p:grpSpPr>
        <a:xfrm>
          <a:off x="0" y="0"/>
          <a:ext cx="0" cy="0"/>
          <a:chOff x="0" y="0"/>
          <a:chExt cx="0" cy="0"/>
        </a:xfrm>
      </p:grpSpPr>
      <p:sp>
        <p:nvSpPr>
          <p:cNvPr id="14" name="Google Shape;14;p4"/>
          <p:cNvSpPr>
            <a:spLocks noGrp="1"/>
          </p:cNvSpPr>
          <p:nvPr>
            <p:ph type="pic" idx="2"/>
          </p:nvPr>
        </p:nvSpPr>
        <p:spPr>
          <a:xfrm>
            <a:off x="0" y="0"/>
            <a:ext cx="1743600" cy="3352800"/>
          </a:xfrm>
          <a:prstGeom prst="rect">
            <a:avLst/>
          </a:prstGeom>
          <a:solidFill>
            <a:srgbClr val="D8E2F3"/>
          </a:solidFill>
          <a:ln>
            <a:noFill/>
          </a:ln>
        </p:spPr>
      </p:sp>
      <p:sp>
        <p:nvSpPr>
          <p:cNvPr id="15" name="Google Shape;15;p4"/>
          <p:cNvSpPr>
            <a:spLocks noGrp="1"/>
          </p:cNvSpPr>
          <p:nvPr>
            <p:ph type="pic" idx="3"/>
          </p:nvPr>
        </p:nvSpPr>
        <p:spPr>
          <a:xfrm>
            <a:off x="1924551" y="0"/>
            <a:ext cx="1743600" cy="3352800"/>
          </a:xfrm>
          <a:prstGeom prst="rect">
            <a:avLst/>
          </a:prstGeom>
          <a:solidFill>
            <a:srgbClr val="D8E2F3"/>
          </a:solidFill>
          <a:ln>
            <a:noFill/>
          </a:ln>
        </p:spPr>
      </p:sp>
      <p:sp>
        <p:nvSpPr>
          <p:cNvPr id="16" name="Google Shape;16;p4"/>
          <p:cNvSpPr>
            <a:spLocks noGrp="1"/>
          </p:cNvSpPr>
          <p:nvPr>
            <p:ph type="pic" idx="4"/>
          </p:nvPr>
        </p:nvSpPr>
        <p:spPr>
          <a:xfrm>
            <a:off x="3849102" y="0"/>
            <a:ext cx="1743600" cy="3352800"/>
          </a:xfrm>
          <a:prstGeom prst="rect">
            <a:avLst/>
          </a:prstGeom>
          <a:solidFill>
            <a:srgbClr val="D8E2F3"/>
          </a:solidFill>
          <a:ln>
            <a:noFill/>
          </a:ln>
        </p:spPr>
      </p:sp>
      <p:sp>
        <p:nvSpPr>
          <p:cNvPr id="17" name="Google Shape;17;p4"/>
          <p:cNvSpPr>
            <a:spLocks noGrp="1"/>
          </p:cNvSpPr>
          <p:nvPr>
            <p:ph type="pic" idx="5"/>
          </p:nvPr>
        </p:nvSpPr>
        <p:spPr>
          <a:xfrm>
            <a:off x="5773654" y="0"/>
            <a:ext cx="1743600" cy="3352800"/>
          </a:xfrm>
          <a:prstGeom prst="rect">
            <a:avLst/>
          </a:prstGeom>
          <a:solidFill>
            <a:srgbClr val="D8E2F3"/>
          </a:solidFill>
          <a:ln>
            <a:noFill/>
          </a:ln>
        </p:spPr>
      </p:sp>
      <p:sp>
        <p:nvSpPr>
          <p:cNvPr id="18" name="Google Shape;18;p4"/>
          <p:cNvSpPr>
            <a:spLocks noGrp="1"/>
          </p:cNvSpPr>
          <p:nvPr>
            <p:ph type="pic" idx="6"/>
          </p:nvPr>
        </p:nvSpPr>
        <p:spPr>
          <a:xfrm>
            <a:off x="7698204" y="0"/>
            <a:ext cx="1445700" cy="3352800"/>
          </a:xfrm>
          <a:prstGeom prst="rect">
            <a:avLst/>
          </a:prstGeom>
          <a:solidFill>
            <a:srgbClr val="D8E2F3"/>
          </a:solidFill>
          <a:ln>
            <a:noFill/>
          </a:ln>
        </p:spPr>
      </p:sp>
      <p:sp>
        <p:nvSpPr>
          <p:cNvPr id="19" name="Google Shape;19;p4"/>
          <p:cNvSpPr/>
          <p:nvPr/>
        </p:nvSpPr>
        <p:spPr>
          <a:xfrm>
            <a:off x="0" y="3352800"/>
            <a:ext cx="9144000" cy="1790700"/>
          </a:xfrm>
          <a:prstGeom prst="rect">
            <a:avLst/>
          </a:prstGeom>
          <a:solidFill>
            <a:srgbClr val="B81F1A"/>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700">
              <a:solidFill>
                <a:schemeClr val="lt1"/>
              </a:solidFill>
              <a:latin typeface="Calibri"/>
              <a:ea typeface="Calibri"/>
              <a:cs typeface="Calibri"/>
              <a:sym typeface="Calibri"/>
            </a:endParaRPr>
          </a:p>
        </p:txBody>
      </p:sp>
      <p:pic>
        <p:nvPicPr>
          <p:cNvPr id="20" name="Google Shape;20;p4"/>
          <p:cNvPicPr preferRelativeResize="0"/>
          <p:nvPr/>
        </p:nvPicPr>
        <p:blipFill>
          <a:blip r:embed="rId2">
            <a:alphaModFix/>
          </a:blip>
          <a:stretch>
            <a:fillRect/>
          </a:stretch>
        </p:blipFill>
        <p:spPr>
          <a:xfrm>
            <a:off x="8688950" y="4733400"/>
            <a:ext cx="296400" cy="29640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Image with Caption">
  <p:cSld name="60_Title Slide_1">
    <p:spTree>
      <p:nvGrpSpPr>
        <p:cNvPr id="1" name="Shape 21"/>
        <p:cNvGrpSpPr/>
        <p:nvPr/>
      </p:nvGrpSpPr>
      <p:grpSpPr>
        <a:xfrm>
          <a:off x="0" y="0"/>
          <a:ext cx="0" cy="0"/>
          <a:chOff x="0" y="0"/>
          <a:chExt cx="0" cy="0"/>
        </a:xfrm>
      </p:grpSpPr>
      <p:sp>
        <p:nvSpPr>
          <p:cNvPr id="22" name="Google Shape;22;p5"/>
          <p:cNvSpPr/>
          <p:nvPr/>
        </p:nvSpPr>
        <p:spPr>
          <a:xfrm>
            <a:off x="8431821" y="0"/>
            <a:ext cx="712200" cy="5143500"/>
          </a:xfrm>
          <a:prstGeom prst="rect">
            <a:avLst/>
          </a:prstGeom>
          <a:solidFill>
            <a:srgbClr val="B81F1A"/>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700">
              <a:solidFill>
                <a:schemeClr val="lt1"/>
              </a:solidFill>
              <a:latin typeface="Calibri"/>
              <a:ea typeface="Calibri"/>
              <a:cs typeface="Calibri"/>
              <a:sym typeface="Calibri"/>
            </a:endParaRPr>
          </a:p>
        </p:txBody>
      </p:sp>
      <p:pic>
        <p:nvPicPr>
          <p:cNvPr id="23" name="Google Shape;23;p5"/>
          <p:cNvPicPr preferRelativeResize="0"/>
          <p:nvPr/>
        </p:nvPicPr>
        <p:blipFill>
          <a:blip r:embed="rId2">
            <a:alphaModFix/>
          </a:blip>
          <a:stretch>
            <a:fillRect/>
          </a:stretch>
        </p:blipFill>
        <p:spPr>
          <a:xfrm>
            <a:off x="8594249" y="270325"/>
            <a:ext cx="387350" cy="387350"/>
          </a:xfrm>
          <a:prstGeom prst="rect">
            <a:avLst/>
          </a:prstGeom>
          <a:noFill/>
          <a:ln>
            <a:noFill/>
          </a:ln>
        </p:spPr>
      </p:pic>
      <p:sp>
        <p:nvSpPr>
          <p:cNvPr id="24" name="Google Shape;24;p5"/>
          <p:cNvSpPr/>
          <p:nvPr/>
        </p:nvSpPr>
        <p:spPr>
          <a:xfrm>
            <a:off x="0" y="4411550"/>
            <a:ext cx="8431800" cy="732000"/>
          </a:xfrm>
          <a:prstGeom prst="rect">
            <a:avLst/>
          </a:prstGeom>
          <a:solidFill>
            <a:srgbClr val="EAEDF4"/>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700">
              <a:solidFill>
                <a:schemeClr val="lt1"/>
              </a:solidFill>
              <a:latin typeface="Calibri"/>
              <a:ea typeface="Calibri"/>
              <a:cs typeface="Calibri"/>
              <a:sym typeface="Calibri"/>
            </a:endParaRPr>
          </a:p>
        </p:txBody>
      </p:sp>
      <p:sp>
        <p:nvSpPr>
          <p:cNvPr id="25" name="Google Shape;25;p5"/>
          <p:cNvSpPr>
            <a:spLocks noGrp="1"/>
          </p:cNvSpPr>
          <p:nvPr>
            <p:ph type="pic" idx="2"/>
          </p:nvPr>
        </p:nvSpPr>
        <p:spPr>
          <a:xfrm>
            <a:off x="0" y="0"/>
            <a:ext cx="2642700" cy="4411500"/>
          </a:xfrm>
          <a:prstGeom prst="rect">
            <a:avLst/>
          </a:prstGeom>
          <a:solidFill>
            <a:srgbClr val="D8E2F3"/>
          </a:solidFill>
          <a:ln>
            <a:noFill/>
          </a:ln>
        </p:spPr>
      </p:sp>
      <p:sp>
        <p:nvSpPr>
          <p:cNvPr id="26" name="Google Shape;26;p5"/>
          <p:cNvSpPr>
            <a:spLocks noGrp="1"/>
          </p:cNvSpPr>
          <p:nvPr>
            <p:ph type="pic" idx="3"/>
          </p:nvPr>
        </p:nvSpPr>
        <p:spPr>
          <a:xfrm>
            <a:off x="2795176" y="0"/>
            <a:ext cx="5636700" cy="4411500"/>
          </a:xfrm>
          <a:prstGeom prst="rect">
            <a:avLst/>
          </a:prstGeom>
          <a:solidFill>
            <a:srgbClr val="D8E2F3"/>
          </a:solidFill>
          <a:ln>
            <a:noFill/>
          </a:ln>
        </p:spPr>
      </p:sp>
    </p:spTree>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Image with Caption">
  <p:cSld name="60_Title Slide_1_1">
    <p:spTree>
      <p:nvGrpSpPr>
        <p:cNvPr id="1" name="Shape 27"/>
        <p:cNvGrpSpPr/>
        <p:nvPr/>
      </p:nvGrpSpPr>
      <p:grpSpPr>
        <a:xfrm>
          <a:off x="0" y="0"/>
          <a:ext cx="0" cy="0"/>
          <a:chOff x="0" y="0"/>
          <a:chExt cx="0" cy="0"/>
        </a:xfrm>
      </p:grpSpPr>
      <p:sp>
        <p:nvSpPr>
          <p:cNvPr id="28" name="Google Shape;28;p6"/>
          <p:cNvSpPr/>
          <p:nvPr/>
        </p:nvSpPr>
        <p:spPr>
          <a:xfrm>
            <a:off x="8431821" y="0"/>
            <a:ext cx="712200" cy="5143500"/>
          </a:xfrm>
          <a:prstGeom prst="rect">
            <a:avLst/>
          </a:prstGeom>
          <a:solidFill>
            <a:srgbClr val="B81F1A"/>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700">
              <a:solidFill>
                <a:schemeClr val="lt1"/>
              </a:solidFill>
              <a:latin typeface="Calibri"/>
              <a:ea typeface="Calibri"/>
              <a:cs typeface="Calibri"/>
              <a:sym typeface="Calibri"/>
            </a:endParaRPr>
          </a:p>
        </p:txBody>
      </p:sp>
      <p:pic>
        <p:nvPicPr>
          <p:cNvPr id="29" name="Google Shape;29;p6"/>
          <p:cNvPicPr preferRelativeResize="0"/>
          <p:nvPr/>
        </p:nvPicPr>
        <p:blipFill>
          <a:blip r:embed="rId2">
            <a:alphaModFix/>
          </a:blip>
          <a:stretch>
            <a:fillRect/>
          </a:stretch>
        </p:blipFill>
        <p:spPr>
          <a:xfrm>
            <a:off x="8594249" y="270325"/>
            <a:ext cx="387350" cy="387350"/>
          </a:xfrm>
          <a:prstGeom prst="rect">
            <a:avLst/>
          </a:prstGeom>
          <a:noFill/>
          <a:ln>
            <a:noFill/>
          </a:ln>
        </p:spPr>
      </p:pic>
      <p:sp>
        <p:nvSpPr>
          <p:cNvPr id="30" name="Google Shape;30;p6"/>
          <p:cNvSpPr/>
          <p:nvPr/>
        </p:nvSpPr>
        <p:spPr>
          <a:xfrm>
            <a:off x="0" y="4411550"/>
            <a:ext cx="8431800" cy="732000"/>
          </a:xfrm>
          <a:prstGeom prst="rect">
            <a:avLst/>
          </a:prstGeom>
          <a:solidFill>
            <a:srgbClr val="EAEDF4"/>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700">
              <a:solidFill>
                <a:schemeClr val="lt1"/>
              </a:solidFill>
              <a:latin typeface="Calibri"/>
              <a:ea typeface="Calibri"/>
              <a:cs typeface="Calibri"/>
              <a:sym typeface="Calibri"/>
            </a:endParaRPr>
          </a:p>
        </p:txBody>
      </p:sp>
      <p:sp>
        <p:nvSpPr>
          <p:cNvPr id="31" name="Google Shape;31;p6"/>
          <p:cNvSpPr>
            <a:spLocks noGrp="1"/>
          </p:cNvSpPr>
          <p:nvPr>
            <p:ph type="pic" idx="2"/>
          </p:nvPr>
        </p:nvSpPr>
        <p:spPr>
          <a:xfrm>
            <a:off x="75" y="0"/>
            <a:ext cx="8431800" cy="4411500"/>
          </a:xfrm>
          <a:prstGeom prst="rect">
            <a:avLst/>
          </a:prstGeom>
          <a:solidFill>
            <a:srgbClr val="D8E2F3"/>
          </a:solidFill>
          <a:ln>
            <a:noFill/>
          </a:ln>
        </p:spPr>
      </p:sp>
    </p:spTree>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Horizontal Image">
  <p:cSld name="46_Title Slide">
    <p:spTree>
      <p:nvGrpSpPr>
        <p:cNvPr id="1" name="Shape 32"/>
        <p:cNvGrpSpPr/>
        <p:nvPr/>
      </p:nvGrpSpPr>
      <p:grpSpPr>
        <a:xfrm>
          <a:off x="0" y="0"/>
          <a:ext cx="0" cy="0"/>
          <a:chOff x="0" y="0"/>
          <a:chExt cx="0" cy="0"/>
        </a:xfrm>
      </p:grpSpPr>
      <p:sp>
        <p:nvSpPr>
          <p:cNvPr id="33" name="Google Shape;33;p7"/>
          <p:cNvSpPr>
            <a:spLocks noGrp="1"/>
          </p:cNvSpPr>
          <p:nvPr>
            <p:ph type="pic" idx="2"/>
          </p:nvPr>
        </p:nvSpPr>
        <p:spPr>
          <a:xfrm>
            <a:off x="0" y="0"/>
            <a:ext cx="8686800" cy="3081300"/>
          </a:xfrm>
          <a:prstGeom prst="rect">
            <a:avLst/>
          </a:prstGeom>
          <a:solidFill>
            <a:srgbClr val="D8E2F3"/>
          </a:solidFill>
          <a:ln>
            <a:noFill/>
          </a:ln>
        </p:spPr>
      </p:sp>
      <p:sp>
        <p:nvSpPr>
          <p:cNvPr id="34" name="Google Shape;34;p7"/>
          <p:cNvSpPr/>
          <p:nvPr/>
        </p:nvSpPr>
        <p:spPr>
          <a:xfrm>
            <a:off x="8431821" y="0"/>
            <a:ext cx="712200" cy="5143500"/>
          </a:xfrm>
          <a:prstGeom prst="rect">
            <a:avLst/>
          </a:prstGeom>
          <a:solidFill>
            <a:srgbClr val="B81F1A"/>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700">
              <a:solidFill>
                <a:schemeClr val="lt1"/>
              </a:solidFill>
              <a:latin typeface="Calibri"/>
              <a:ea typeface="Calibri"/>
              <a:cs typeface="Calibri"/>
              <a:sym typeface="Calibri"/>
            </a:endParaRPr>
          </a:p>
        </p:txBody>
      </p:sp>
      <p:pic>
        <p:nvPicPr>
          <p:cNvPr id="35" name="Google Shape;35;p7"/>
          <p:cNvPicPr preferRelativeResize="0"/>
          <p:nvPr/>
        </p:nvPicPr>
        <p:blipFill>
          <a:blip r:embed="rId2">
            <a:alphaModFix/>
          </a:blip>
          <a:stretch>
            <a:fillRect/>
          </a:stretch>
        </p:blipFill>
        <p:spPr>
          <a:xfrm>
            <a:off x="8594249" y="270325"/>
            <a:ext cx="387350" cy="38735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Divider (with Photo)">
  <p:cSld name="8_Title Slide">
    <p:spTree>
      <p:nvGrpSpPr>
        <p:cNvPr id="1" name="Shape 36"/>
        <p:cNvGrpSpPr/>
        <p:nvPr/>
      </p:nvGrpSpPr>
      <p:grpSpPr>
        <a:xfrm>
          <a:off x="0" y="0"/>
          <a:ext cx="0" cy="0"/>
          <a:chOff x="0" y="0"/>
          <a:chExt cx="0" cy="0"/>
        </a:xfrm>
      </p:grpSpPr>
      <p:sp>
        <p:nvSpPr>
          <p:cNvPr id="37" name="Google Shape;37;p8"/>
          <p:cNvSpPr>
            <a:spLocks noGrp="1"/>
          </p:cNvSpPr>
          <p:nvPr>
            <p:ph type="pic" idx="2"/>
          </p:nvPr>
        </p:nvSpPr>
        <p:spPr>
          <a:xfrm>
            <a:off x="0" y="0"/>
            <a:ext cx="8431800" cy="5219700"/>
          </a:xfrm>
          <a:prstGeom prst="rect">
            <a:avLst/>
          </a:prstGeom>
          <a:solidFill>
            <a:srgbClr val="D8E2F3"/>
          </a:solidFill>
          <a:ln>
            <a:noFill/>
          </a:ln>
        </p:spPr>
      </p:sp>
      <p:sp>
        <p:nvSpPr>
          <p:cNvPr id="38" name="Google Shape;38;p8"/>
          <p:cNvSpPr/>
          <p:nvPr/>
        </p:nvSpPr>
        <p:spPr>
          <a:xfrm>
            <a:off x="8431821" y="0"/>
            <a:ext cx="712200" cy="5143500"/>
          </a:xfrm>
          <a:prstGeom prst="rect">
            <a:avLst/>
          </a:prstGeom>
          <a:solidFill>
            <a:srgbClr val="B81F1A"/>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700">
              <a:solidFill>
                <a:schemeClr val="lt1"/>
              </a:solidFill>
              <a:latin typeface="Calibri"/>
              <a:ea typeface="Calibri"/>
              <a:cs typeface="Calibri"/>
              <a:sym typeface="Calibri"/>
            </a:endParaRPr>
          </a:p>
        </p:txBody>
      </p:sp>
      <p:pic>
        <p:nvPicPr>
          <p:cNvPr id="39" name="Google Shape;39;p8"/>
          <p:cNvPicPr preferRelativeResize="0"/>
          <p:nvPr/>
        </p:nvPicPr>
        <p:blipFill>
          <a:blip r:embed="rId2">
            <a:alphaModFix/>
          </a:blip>
          <a:stretch>
            <a:fillRect/>
          </a:stretch>
        </p:blipFill>
        <p:spPr>
          <a:xfrm>
            <a:off x="8594249" y="270325"/>
            <a:ext cx="387350" cy="38735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Only Slide">
  <p:cSld name="41_Title Slide">
    <p:spTree>
      <p:nvGrpSpPr>
        <p:cNvPr id="1" name="Shape 40"/>
        <p:cNvGrpSpPr/>
        <p:nvPr/>
      </p:nvGrpSpPr>
      <p:grpSpPr>
        <a:xfrm>
          <a:off x="0" y="0"/>
          <a:ext cx="0" cy="0"/>
          <a:chOff x="0" y="0"/>
          <a:chExt cx="0" cy="0"/>
        </a:xfrm>
      </p:grpSpPr>
      <p:sp>
        <p:nvSpPr>
          <p:cNvPr id="41" name="Google Shape;41;p9"/>
          <p:cNvSpPr/>
          <p:nvPr/>
        </p:nvSpPr>
        <p:spPr>
          <a:xfrm rot="10800000" flipH="1">
            <a:off x="3175" y="4619650"/>
            <a:ext cx="9140700" cy="523800"/>
          </a:xfrm>
          <a:prstGeom prst="rect">
            <a:avLst/>
          </a:prstGeom>
          <a:solidFill>
            <a:srgbClr val="B81F1A"/>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700">
              <a:solidFill>
                <a:schemeClr val="lt1"/>
              </a:solidFill>
              <a:latin typeface="Calibri"/>
              <a:ea typeface="Calibri"/>
              <a:cs typeface="Calibri"/>
              <a:sym typeface="Calibri"/>
            </a:endParaRPr>
          </a:p>
        </p:txBody>
      </p:sp>
      <p:pic>
        <p:nvPicPr>
          <p:cNvPr id="42" name="Google Shape;42;p9"/>
          <p:cNvPicPr preferRelativeResize="0"/>
          <p:nvPr/>
        </p:nvPicPr>
        <p:blipFill>
          <a:blip r:embed="rId2">
            <a:alphaModFix/>
          </a:blip>
          <a:stretch>
            <a:fillRect/>
          </a:stretch>
        </p:blipFill>
        <p:spPr>
          <a:xfrm>
            <a:off x="8688950" y="4733400"/>
            <a:ext cx="296400" cy="29640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lassic with Photo">
  <p:cSld name="7_Title Slide">
    <p:spTree>
      <p:nvGrpSpPr>
        <p:cNvPr id="1" name="Shape 43"/>
        <p:cNvGrpSpPr/>
        <p:nvPr/>
      </p:nvGrpSpPr>
      <p:grpSpPr>
        <a:xfrm>
          <a:off x="0" y="0"/>
          <a:ext cx="0" cy="0"/>
          <a:chOff x="0" y="0"/>
          <a:chExt cx="0" cy="0"/>
        </a:xfrm>
      </p:grpSpPr>
      <p:sp>
        <p:nvSpPr>
          <p:cNvPr id="44" name="Google Shape;44;p10"/>
          <p:cNvSpPr>
            <a:spLocks noGrp="1"/>
          </p:cNvSpPr>
          <p:nvPr>
            <p:ph type="pic" idx="2"/>
          </p:nvPr>
        </p:nvSpPr>
        <p:spPr>
          <a:xfrm>
            <a:off x="0" y="0"/>
            <a:ext cx="4572000" cy="5143500"/>
          </a:xfrm>
          <a:prstGeom prst="rect">
            <a:avLst/>
          </a:prstGeom>
          <a:solidFill>
            <a:srgbClr val="D8E2F3"/>
          </a:solidFill>
          <a:ln>
            <a:noFill/>
          </a:ln>
        </p:spPr>
      </p:sp>
      <p:sp>
        <p:nvSpPr>
          <p:cNvPr id="45" name="Google Shape;45;p10"/>
          <p:cNvSpPr/>
          <p:nvPr/>
        </p:nvSpPr>
        <p:spPr>
          <a:xfrm rot="10800000" flipH="1">
            <a:off x="4574250" y="4619700"/>
            <a:ext cx="4569900" cy="523800"/>
          </a:xfrm>
          <a:prstGeom prst="rect">
            <a:avLst/>
          </a:prstGeom>
          <a:solidFill>
            <a:srgbClr val="B81F1A"/>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700">
              <a:solidFill>
                <a:schemeClr val="lt1"/>
              </a:solidFill>
              <a:latin typeface="Calibri"/>
              <a:ea typeface="Calibri"/>
              <a:cs typeface="Calibri"/>
              <a:sym typeface="Calibri"/>
            </a:endParaRPr>
          </a:p>
        </p:txBody>
      </p:sp>
      <p:pic>
        <p:nvPicPr>
          <p:cNvPr id="46" name="Google Shape;46;p10"/>
          <p:cNvPicPr preferRelativeResize="0"/>
          <p:nvPr/>
        </p:nvPicPr>
        <p:blipFill>
          <a:blip r:embed="rId2">
            <a:alphaModFix/>
          </a:blip>
          <a:stretch>
            <a:fillRect/>
          </a:stretch>
        </p:blipFill>
        <p:spPr>
          <a:xfrm>
            <a:off x="8688950" y="4733400"/>
            <a:ext cx="296400" cy="29640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0E0E0"/>
        </a:solidFill>
        <a:effectLst/>
      </p:bgPr>
    </p:bg>
    <p:spTree>
      <p:nvGrpSpPr>
        <p:cNvPr id="1" name="Shape 59"/>
        <p:cNvGrpSpPr/>
        <p:nvPr/>
      </p:nvGrpSpPr>
      <p:grpSpPr>
        <a:xfrm>
          <a:off x="0" y="0"/>
          <a:ext cx="0" cy="0"/>
          <a:chOff x="0" y="0"/>
          <a:chExt cx="0" cy="0"/>
        </a:xfrm>
      </p:grpSpPr>
      <p:sp>
        <p:nvSpPr>
          <p:cNvPr id="60" name="Google Shape;60;p13"/>
          <p:cNvSpPr txBox="1"/>
          <p:nvPr/>
        </p:nvSpPr>
        <p:spPr>
          <a:xfrm>
            <a:off x="711325" y="1832125"/>
            <a:ext cx="7854000" cy="33708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100"/>
              <a:buFont typeface="Arial"/>
              <a:buNone/>
            </a:pPr>
            <a:r>
              <a:rPr lang="en" sz="4000" b="1">
                <a:solidFill>
                  <a:srgbClr val="191919"/>
                </a:solidFill>
                <a:latin typeface="Montserrat"/>
                <a:ea typeface="Montserrat"/>
                <a:cs typeface="Montserrat"/>
                <a:sym typeface="Montserrat"/>
              </a:rPr>
              <a:t>Managing Time Off &amp; Supporting Staff Accountability</a:t>
            </a:r>
            <a:endParaRPr sz="4000" b="1">
              <a:solidFill>
                <a:srgbClr val="191919"/>
              </a:solidFill>
              <a:latin typeface="Montserrat"/>
              <a:ea typeface="Montserrat"/>
              <a:cs typeface="Montserrat"/>
              <a:sym typeface="Montserrat"/>
            </a:endParaRPr>
          </a:p>
          <a:p>
            <a:pPr marL="0" lvl="0" indent="0" algn="ctr" rtl="0">
              <a:spcBef>
                <a:spcPts val="0"/>
              </a:spcBef>
              <a:spcAft>
                <a:spcPts val="0"/>
              </a:spcAft>
              <a:buClr>
                <a:schemeClr val="dk1"/>
              </a:buClr>
              <a:buSzPts val="1100"/>
              <a:buFont typeface="Arial"/>
              <a:buNone/>
            </a:pPr>
            <a:endParaRPr sz="1300">
              <a:solidFill>
                <a:srgbClr val="191919"/>
              </a:solidFill>
              <a:latin typeface="Montserrat Medium"/>
              <a:ea typeface="Montserrat Medium"/>
              <a:cs typeface="Montserrat Medium"/>
              <a:sym typeface="Montserrat Medium"/>
            </a:endParaRPr>
          </a:p>
          <a:p>
            <a:pPr marL="0" lvl="0" indent="0" algn="l" rtl="0">
              <a:spcBef>
                <a:spcPts val="0"/>
              </a:spcBef>
              <a:spcAft>
                <a:spcPts val="0"/>
              </a:spcAft>
              <a:buClr>
                <a:schemeClr val="dk1"/>
              </a:buClr>
              <a:buSzPts val="1100"/>
              <a:buFont typeface="Arial"/>
              <a:buNone/>
            </a:pPr>
            <a:endParaRPr sz="4000" b="1">
              <a:solidFill>
                <a:srgbClr val="191919"/>
              </a:solidFill>
              <a:latin typeface="Montserrat"/>
              <a:ea typeface="Montserrat"/>
              <a:cs typeface="Montserrat"/>
              <a:sym typeface="Montserrat"/>
            </a:endParaRPr>
          </a:p>
          <a:p>
            <a:pPr marL="0" marR="0" lvl="0" indent="0" algn="l" rtl="0">
              <a:spcBef>
                <a:spcPts val="0"/>
              </a:spcBef>
              <a:spcAft>
                <a:spcPts val="0"/>
              </a:spcAft>
              <a:buClr>
                <a:srgbClr val="000000"/>
              </a:buClr>
              <a:buFont typeface="Arial"/>
              <a:buNone/>
            </a:pPr>
            <a:endParaRPr sz="4000" b="1">
              <a:solidFill>
                <a:srgbClr val="191919"/>
              </a:solidFill>
              <a:latin typeface="Montserrat"/>
              <a:ea typeface="Montserrat"/>
              <a:cs typeface="Montserrat"/>
              <a:sym typeface="Montserrat"/>
            </a:endParaRPr>
          </a:p>
        </p:txBody>
      </p:sp>
      <p:sp>
        <p:nvSpPr>
          <p:cNvPr id="61" name="Google Shape;61;p13"/>
          <p:cNvSpPr txBox="1"/>
          <p:nvPr/>
        </p:nvSpPr>
        <p:spPr>
          <a:xfrm>
            <a:off x="760000" y="4203350"/>
            <a:ext cx="4711200" cy="6156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1100"/>
              <a:buFont typeface="Arial"/>
              <a:buNone/>
            </a:pPr>
            <a:r>
              <a:rPr lang="en" sz="1200">
                <a:solidFill>
                  <a:srgbClr val="191919"/>
                </a:solidFill>
                <a:latin typeface="Montserrat SemiBold"/>
                <a:ea typeface="Montserrat SemiBold"/>
                <a:cs typeface="Montserrat SemiBold"/>
                <a:sym typeface="Montserrat SemiBold"/>
              </a:rPr>
              <a:t>Fall, 2025</a:t>
            </a:r>
            <a:endParaRPr sz="1200">
              <a:solidFill>
                <a:srgbClr val="191919"/>
              </a:solidFill>
              <a:latin typeface="Montserrat SemiBold"/>
              <a:ea typeface="Montserrat SemiBold"/>
              <a:cs typeface="Montserrat SemiBold"/>
              <a:sym typeface="Montserrat SemiBold"/>
            </a:endParaRPr>
          </a:p>
          <a:p>
            <a:pPr marL="0" lvl="0" indent="0" algn="l" rtl="0">
              <a:spcBef>
                <a:spcPts val="0"/>
              </a:spcBef>
              <a:spcAft>
                <a:spcPts val="0"/>
              </a:spcAft>
              <a:buClr>
                <a:schemeClr val="dk1"/>
              </a:buClr>
              <a:buSzPts val="1100"/>
              <a:buFont typeface="Arial"/>
              <a:buNone/>
            </a:pPr>
            <a:endParaRPr sz="1100">
              <a:solidFill>
                <a:srgbClr val="191919"/>
              </a:solidFill>
              <a:latin typeface="Montserrat SemiBold"/>
              <a:ea typeface="Montserrat SemiBold"/>
              <a:cs typeface="Montserrat SemiBold"/>
              <a:sym typeface="Montserrat SemiBold"/>
            </a:endParaRPr>
          </a:p>
          <a:p>
            <a:pPr marL="0" marR="0" lvl="0" indent="0" algn="l" rtl="0">
              <a:spcBef>
                <a:spcPts val="0"/>
              </a:spcBef>
              <a:spcAft>
                <a:spcPts val="0"/>
              </a:spcAft>
              <a:buNone/>
            </a:pPr>
            <a:endParaRPr sz="1100">
              <a:solidFill>
                <a:srgbClr val="191919"/>
              </a:solidFill>
              <a:latin typeface="Montserrat SemiBold"/>
              <a:ea typeface="Montserrat SemiBold"/>
              <a:cs typeface="Montserrat SemiBold"/>
              <a:sym typeface="Montserrat SemiBo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2"/>
          <p:cNvSpPr txBox="1"/>
          <p:nvPr/>
        </p:nvSpPr>
        <p:spPr>
          <a:xfrm>
            <a:off x="432850" y="1119750"/>
            <a:ext cx="7962300" cy="3270600"/>
          </a:xfrm>
          <a:prstGeom prst="rect">
            <a:avLst/>
          </a:prstGeom>
          <a:noFill/>
          <a:ln>
            <a:noFill/>
          </a:ln>
        </p:spPr>
        <p:txBody>
          <a:bodyPr spcFirstLastPara="1" wrap="square" lIns="34300" tIns="17150" rIns="34300" bIns="17150" anchor="t" anchorCtr="0">
            <a:noAutofit/>
          </a:bodyPr>
          <a:lstStyle/>
          <a:p>
            <a:pPr marL="457200" lvl="0" indent="0" algn="l" rtl="0">
              <a:lnSpc>
                <a:spcPct val="150000"/>
              </a:lnSpc>
              <a:spcBef>
                <a:spcPts val="120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50000"/>
              </a:lnSpc>
              <a:spcBef>
                <a:spcPts val="120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Keep it </a:t>
            </a:r>
            <a:r>
              <a:rPr lang="en" sz="1600" b="1">
                <a:solidFill>
                  <a:schemeClr val="dk1"/>
                </a:solidFill>
                <a:latin typeface="Montserrat"/>
                <a:ea typeface="Montserrat"/>
                <a:cs typeface="Montserrat"/>
                <a:sym typeface="Montserrat"/>
              </a:rPr>
              <a:t>factual</a:t>
            </a:r>
            <a:r>
              <a:rPr lang="en" sz="1600">
                <a:solidFill>
                  <a:schemeClr val="dk1"/>
                </a:solidFill>
                <a:latin typeface="Montserrat"/>
                <a:ea typeface="Montserrat"/>
                <a:cs typeface="Montserrat"/>
                <a:sym typeface="Montserrat"/>
              </a:rPr>
              <a:t>, not personal</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Explain the </a:t>
            </a:r>
            <a:r>
              <a:rPr lang="en" sz="1600" b="1">
                <a:solidFill>
                  <a:schemeClr val="dk1"/>
                </a:solidFill>
                <a:latin typeface="Montserrat"/>
                <a:ea typeface="Montserrat"/>
                <a:cs typeface="Montserrat"/>
                <a:sym typeface="Montserrat"/>
              </a:rPr>
              <a:t>impact</a:t>
            </a:r>
            <a:r>
              <a:rPr lang="en" sz="1600">
                <a:solidFill>
                  <a:schemeClr val="dk1"/>
                </a:solidFill>
                <a:latin typeface="Montserrat"/>
                <a:ea typeface="Montserrat"/>
                <a:cs typeface="Montserrat"/>
                <a:sym typeface="Montserrat"/>
              </a:rPr>
              <a:t> on the team and goals</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Reinforce expectations</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Express </a:t>
            </a:r>
            <a:r>
              <a:rPr lang="en" sz="1600" b="1">
                <a:solidFill>
                  <a:schemeClr val="dk1"/>
                </a:solidFill>
                <a:latin typeface="Montserrat"/>
                <a:ea typeface="Montserrat"/>
                <a:cs typeface="Montserrat"/>
                <a:sym typeface="Montserrat"/>
              </a:rPr>
              <a:t>support</a:t>
            </a:r>
            <a:r>
              <a:rPr lang="en" sz="1600">
                <a:solidFill>
                  <a:schemeClr val="dk1"/>
                </a:solidFill>
                <a:latin typeface="Montserrat"/>
                <a:ea typeface="Montserrat"/>
                <a:cs typeface="Montserrat"/>
                <a:sym typeface="Montserrat"/>
              </a:rPr>
              <a:t> and ask open-ended questions</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Document conversation (brief and factually) in </a:t>
            </a:r>
            <a:r>
              <a:rPr lang="en" sz="1600" b="1">
                <a:solidFill>
                  <a:schemeClr val="dk1"/>
                </a:solidFill>
                <a:latin typeface="Montserrat"/>
                <a:ea typeface="Montserrat"/>
                <a:cs typeface="Montserrat"/>
                <a:sym typeface="Montserrat"/>
              </a:rPr>
              <a:t>Etrieve</a:t>
            </a:r>
            <a:r>
              <a:rPr lang="en" sz="1600">
                <a:solidFill>
                  <a:schemeClr val="dk1"/>
                </a:solidFill>
                <a:latin typeface="Montserrat"/>
                <a:ea typeface="Montserrat"/>
                <a:cs typeface="Montserrat"/>
                <a:sym typeface="Montserrat"/>
              </a:rPr>
              <a:t> using the Supervisory Note</a:t>
            </a:r>
            <a:endParaRPr sz="1600">
              <a:solidFill>
                <a:schemeClr val="dk1"/>
              </a:solidFill>
              <a:latin typeface="Montserrat"/>
              <a:ea typeface="Montserrat"/>
              <a:cs typeface="Montserrat"/>
              <a:sym typeface="Montserrat"/>
            </a:endParaRPr>
          </a:p>
          <a:p>
            <a:pPr marL="0" lvl="0" indent="0" algn="l" rtl="0">
              <a:lnSpc>
                <a:spcPct val="150000"/>
              </a:lnSpc>
              <a:spcBef>
                <a:spcPts val="1200"/>
              </a:spcBef>
              <a:spcAft>
                <a:spcPts val="0"/>
              </a:spcAft>
              <a:buNone/>
            </a:pPr>
            <a:endParaRPr sz="1600">
              <a:solidFill>
                <a:schemeClr val="dk1"/>
              </a:solidFill>
              <a:latin typeface="Montserrat"/>
              <a:ea typeface="Montserrat"/>
              <a:cs typeface="Montserrat"/>
              <a:sym typeface="Montserrat"/>
            </a:endParaRPr>
          </a:p>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914400" lvl="0" indent="0" algn="l" rtl="0">
              <a:lnSpc>
                <a:spcPct val="150000"/>
              </a:lnSpc>
              <a:spcBef>
                <a:spcPts val="0"/>
              </a:spcBef>
              <a:spcAft>
                <a:spcPts val="0"/>
              </a:spcAft>
              <a:buNone/>
            </a:pPr>
            <a:endParaRPr>
              <a:solidFill>
                <a:schemeClr val="dk1"/>
              </a:solidFill>
              <a:latin typeface="Montserrat"/>
              <a:ea typeface="Montserrat"/>
              <a:cs typeface="Montserrat"/>
              <a:sym typeface="Montserrat"/>
            </a:endParaRPr>
          </a:p>
        </p:txBody>
      </p:sp>
      <p:sp>
        <p:nvSpPr>
          <p:cNvPr id="115" name="Google Shape;115;p22"/>
          <p:cNvSpPr txBox="1"/>
          <p:nvPr/>
        </p:nvSpPr>
        <p:spPr>
          <a:xfrm>
            <a:off x="432850" y="302400"/>
            <a:ext cx="6017100" cy="696600"/>
          </a:xfrm>
          <a:prstGeom prst="rect">
            <a:avLst/>
          </a:prstGeom>
          <a:noFill/>
          <a:ln>
            <a:noFill/>
          </a:ln>
        </p:spPr>
        <p:txBody>
          <a:bodyPr spcFirstLastPara="1" wrap="square" lIns="34300" tIns="17150" rIns="34300" bIns="17150" anchor="t" anchorCtr="0">
            <a:spAutoFit/>
          </a:bodyPr>
          <a:lstStyle/>
          <a:p>
            <a:pPr marL="0" lvl="0" indent="0" algn="l" rtl="0">
              <a:spcBef>
                <a:spcPts val="0"/>
              </a:spcBef>
              <a:spcAft>
                <a:spcPts val="0"/>
              </a:spcAft>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None/>
            </a:pPr>
            <a:r>
              <a:rPr lang="en" sz="2300" b="1">
                <a:solidFill>
                  <a:schemeClr val="dk1"/>
                </a:solidFill>
                <a:latin typeface="Montserrat"/>
                <a:ea typeface="Montserrat"/>
                <a:cs typeface="Montserrat"/>
                <a:sym typeface="Montserrat"/>
              </a:rPr>
              <a:t>How to Approach Conversations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3"/>
          <p:cNvSpPr txBox="1"/>
          <p:nvPr/>
        </p:nvSpPr>
        <p:spPr>
          <a:xfrm>
            <a:off x="432850" y="1119750"/>
            <a:ext cx="7962300" cy="3270600"/>
          </a:xfrm>
          <a:prstGeom prst="rect">
            <a:avLst/>
          </a:prstGeom>
          <a:noFill/>
          <a:ln>
            <a:noFill/>
          </a:ln>
        </p:spPr>
        <p:txBody>
          <a:bodyPr spcFirstLastPara="1" wrap="square" lIns="34300" tIns="17150" rIns="34300" bIns="17150" anchor="t" anchorCtr="0">
            <a:noAutofit/>
          </a:bodyPr>
          <a:lstStyle/>
          <a:p>
            <a:pPr marL="457200" lvl="0" indent="0" algn="l" rtl="0">
              <a:lnSpc>
                <a:spcPct val="115000"/>
              </a:lnSpc>
              <a:spcBef>
                <a:spcPts val="1200"/>
              </a:spcBef>
              <a:spcAft>
                <a:spcPts val="0"/>
              </a:spcAft>
              <a:buNone/>
            </a:pPr>
            <a:endParaRPr sz="1600" b="1">
              <a:solidFill>
                <a:schemeClr val="dk1"/>
              </a:solidFill>
              <a:latin typeface="Montserrat"/>
              <a:ea typeface="Montserrat"/>
              <a:cs typeface="Montserrat"/>
              <a:sym typeface="Montserrat"/>
            </a:endParaRPr>
          </a:p>
          <a:p>
            <a:pPr marL="457200" lvl="0" indent="-330200" algn="l" rtl="0">
              <a:lnSpc>
                <a:spcPct val="115000"/>
              </a:lnSpc>
              <a:spcBef>
                <a:spcPts val="1200"/>
              </a:spcBef>
              <a:spcAft>
                <a:spcPts val="0"/>
              </a:spcAft>
              <a:buClr>
                <a:schemeClr val="dk1"/>
              </a:buClr>
              <a:buSzPts val="1600"/>
              <a:buFont typeface="Montserrat"/>
              <a:buChar char="●"/>
            </a:pPr>
            <a:r>
              <a:rPr lang="en" sz="1600" b="1">
                <a:solidFill>
                  <a:schemeClr val="dk1"/>
                </a:solidFill>
                <a:latin typeface="Montserrat"/>
                <a:ea typeface="Montserrat"/>
                <a:cs typeface="Montserrat"/>
                <a:sym typeface="Montserrat"/>
              </a:rPr>
              <a:t>Factual:</a:t>
            </a:r>
            <a:r>
              <a:rPr lang="en" sz="1600">
                <a:solidFill>
                  <a:schemeClr val="dk1"/>
                </a:solidFill>
                <a:latin typeface="Montserrat"/>
                <a:ea typeface="Montserrat"/>
                <a:cs typeface="Montserrat"/>
                <a:sym typeface="Montserrat"/>
              </a:rPr>
              <a:t> "Over the past four weeks, you've had five unscheduled absences. I'm bringing this to your attention based on our attendance records—this is not as a criticism, but I’d like to discuss this pattern."</a:t>
            </a:r>
            <a:endParaRPr sz="1600">
              <a:solidFill>
                <a:schemeClr val="dk1"/>
              </a:solidFill>
              <a:latin typeface="Montserrat"/>
              <a:ea typeface="Montserrat"/>
              <a:cs typeface="Montserrat"/>
              <a:sym typeface="Montserrat"/>
            </a:endParaRPr>
          </a:p>
          <a:p>
            <a:pPr marL="457200" lvl="0" indent="-330200" algn="l" rtl="0">
              <a:lnSpc>
                <a:spcPct val="115000"/>
              </a:lnSpc>
              <a:spcBef>
                <a:spcPts val="0"/>
              </a:spcBef>
              <a:spcAft>
                <a:spcPts val="0"/>
              </a:spcAft>
              <a:buClr>
                <a:schemeClr val="dk1"/>
              </a:buClr>
              <a:buSzPts val="1600"/>
              <a:buFont typeface="Montserrat"/>
              <a:buChar char="●"/>
            </a:pPr>
            <a:r>
              <a:rPr lang="en" sz="1600" b="1">
                <a:solidFill>
                  <a:schemeClr val="dk1"/>
                </a:solidFill>
                <a:latin typeface="Montserrat"/>
                <a:ea typeface="Montserrat"/>
                <a:cs typeface="Montserrat"/>
                <a:sym typeface="Montserrat"/>
              </a:rPr>
              <a:t>Factual: </a:t>
            </a:r>
            <a:r>
              <a:rPr lang="en" sz="1600">
                <a:solidFill>
                  <a:schemeClr val="dk1"/>
                </a:solidFill>
                <a:latin typeface="Montserrat"/>
                <a:ea typeface="Montserrat"/>
                <a:cs typeface="Montserrat"/>
                <a:sym typeface="Montserrat"/>
              </a:rPr>
              <a:t>”I have noticed a pattern of you calling out sick on Mondays. Can you help me understand?”</a:t>
            </a:r>
            <a:endParaRPr sz="1600">
              <a:solidFill>
                <a:schemeClr val="dk1"/>
              </a:solidFill>
              <a:latin typeface="Montserrat"/>
              <a:ea typeface="Montserrat"/>
              <a:cs typeface="Montserrat"/>
              <a:sym typeface="Montserrat"/>
            </a:endParaRPr>
          </a:p>
          <a:p>
            <a:pPr marL="457200" lvl="0" indent="-330200" algn="l" rtl="0">
              <a:lnSpc>
                <a:spcPct val="115000"/>
              </a:lnSpc>
              <a:spcBef>
                <a:spcPts val="0"/>
              </a:spcBef>
              <a:spcAft>
                <a:spcPts val="0"/>
              </a:spcAft>
              <a:buClr>
                <a:schemeClr val="dk1"/>
              </a:buClr>
              <a:buSzPts val="1600"/>
              <a:buFont typeface="Montserrat"/>
              <a:buChar char="●"/>
            </a:pPr>
            <a:r>
              <a:rPr lang="en" sz="1600" b="1">
                <a:solidFill>
                  <a:schemeClr val="dk1"/>
                </a:solidFill>
                <a:latin typeface="Montserrat"/>
                <a:ea typeface="Montserrat"/>
                <a:cs typeface="Montserrat"/>
                <a:sym typeface="Montserrat"/>
              </a:rPr>
              <a:t>Factual: </a:t>
            </a:r>
            <a:r>
              <a:rPr lang="en" sz="1600">
                <a:solidFill>
                  <a:schemeClr val="dk1"/>
                </a:solidFill>
                <a:latin typeface="Montserrat"/>
                <a:ea typeface="Montserrat"/>
                <a:cs typeface="Montserrat"/>
                <a:sym typeface="Montserrat"/>
              </a:rPr>
              <a:t>“The expectation is that you submit time off requests as early as possible but I’m seeing a pattern of you asking for time off with little or no notice.”</a:t>
            </a:r>
            <a:endParaRPr sz="1600">
              <a:solidFill>
                <a:schemeClr val="dk1"/>
              </a:solidFill>
              <a:latin typeface="Montserrat"/>
              <a:ea typeface="Montserrat"/>
              <a:cs typeface="Montserrat"/>
              <a:sym typeface="Montserrat"/>
            </a:endParaRPr>
          </a:p>
          <a:p>
            <a:pPr marL="0" lvl="0" indent="0" algn="l" rtl="0">
              <a:lnSpc>
                <a:spcPct val="100000"/>
              </a:lnSpc>
              <a:spcBef>
                <a:spcPts val="1200"/>
              </a:spcBef>
              <a:spcAft>
                <a:spcPts val="0"/>
              </a:spcAft>
              <a:buNone/>
            </a:pPr>
            <a:endParaRPr sz="1600">
              <a:solidFill>
                <a:schemeClr val="dk1"/>
              </a:solidFill>
              <a:latin typeface="Montserrat"/>
              <a:ea typeface="Montserrat"/>
              <a:cs typeface="Montserrat"/>
              <a:sym typeface="Montserrat"/>
            </a:endParaRPr>
          </a:p>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914400" lvl="0" indent="0" algn="l" rtl="0">
              <a:lnSpc>
                <a:spcPct val="150000"/>
              </a:lnSpc>
              <a:spcBef>
                <a:spcPts val="0"/>
              </a:spcBef>
              <a:spcAft>
                <a:spcPts val="0"/>
              </a:spcAft>
              <a:buNone/>
            </a:pPr>
            <a:endParaRPr>
              <a:solidFill>
                <a:schemeClr val="dk1"/>
              </a:solidFill>
              <a:latin typeface="Montserrat"/>
              <a:ea typeface="Montserrat"/>
              <a:cs typeface="Montserrat"/>
              <a:sym typeface="Montserrat"/>
            </a:endParaRPr>
          </a:p>
        </p:txBody>
      </p:sp>
      <p:sp>
        <p:nvSpPr>
          <p:cNvPr id="121" name="Google Shape;121;p23"/>
          <p:cNvSpPr txBox="1"/>
          <p:nvPr/>
        </p:nvSpPr>
        <p:spPr>
          <a:xfrm>
            <a:off x="432850" y="302400"/>
            <a:ext cx="6017100" cy="876000"/>
          </a:xfrm>
          <a:prstGeom prst="rect">
            <a:avLst/>
          </a:prstGeom>
          <a:noFill/>
          <a:ln>
            <a:noFill/>
          </a:ln>
        </p:spPr>
        <p:txBody>
          <a:bodyPr spcFirstLastPara="1" wrap="square" lIns="34300" tIns="17150" rIns="34300" bIns="17150" anchor="t" anchorCtr="0">
            <a:spAutoFit/>
          </a:bodyPr>
          <a:lstStyle/>
          <a:p>
            <a:pPr marL="0" lvl="0" indent="0" algn="l" rtl="0">
              <a:spcBef>
                <a:spcPts val="0"/>
              </a:spcBef>
              <a:spcAft>
                <a:spcPts val="0"/>
              </a:spcAft>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None/>
            </a:pPr>
            <a:endParaRPr sz="1000">
              <a:solidFill>
                <a:srgbClr val="B81F1A"/>
              </a:solidFill>
              <a:latin typeface="Montserrat SemiBold"/>
              <a:ea typeface="Montserrat SemiBold"/>
              <a:cs typeface="Montserrat SemiBold"/>
              <a:sym typeface="Montserrat SemiBold"/>
            </a:endParaRPr>
          </a:p>
          <a:p>
            <a:pPr marL="0" lvl="0" indent="0" algn="l" rtl="0">
              <a:lnSpc>
                <a:spcPct val="115000"/>
              </a:lnSpc>
              <a:spcBef>
                <a:spcPts val="1400"/>
              </a:spcBef>
              <a:spcAft>
                <a:spcPts val="400"/>
              </a:spcAft>
              <a:buClr>
                <a:schemeClr val="dk1"/>
              </a:buClr>
              <a:buSzPts val="1100"/>
              <a:buFont typeface="Arial"/>
              <a:buNone/>
            </a:pPr>
            <a:r>
              <a:rPr lang="en" sz="2300" b="1">
                <a:solidFill>
                  <a:schemeClr val="dk1"/>
                </a:solidFill>
                <a:latin typeface="Montserrat"/>
                <a:ea typeface="Montserrat"/>
                <a:cs typeface="Montserrat"/>
                <a:sym typeface="Montserrat"/>
              </a:rPr>
              <a:t>Examples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4"/>
          <p:cNvSpPr txBox="1"/>
          <p:nvPr/>
        </p:nvSpPr>
        <p:spPr>
          <a:xfrm>
            <a:off x="432850" y="1119750"/>
            <a:ext cx="7962300" cy="3506700"/>
          </a:xfrm>
          <a:prstGeom prst="rect">
            <a:avLst/>
          </a:prstGeom>
          <a:noFill/>
          <a:ln>
            <a:noFill/>
          </a:ln>
        </p:spPr>
        <p:txBody>
          <a:bodyPr spcFirstLastPara="1" wrap="square" lIns="34300" tIns="17150" rIns="34300" bIns="17150" anchor="t" anchorCtr="0">
            <a:noAutofit/>
          </a:bodyPr>
          <a:lstStyle/>
          <a:p>
            <a:pPr marL="0" lvl="0" indent="0" algn="l" rtl="0">
              <a:lnSpc>
                <a:spcPct val="115000"/>
              </a:lnSpc>
              <a:spcBef>
                <a:spcPts val="1200"/>
              </a:spcBef>
              <a:spcAft>
                <a:spcPts val="0"/>
              </a:spcAft>
              <a:buNone/>
            </a:pPr>
            <a:r>
              <a:rPr lang="en" sz="1300" b="1">
                <a:solidFill>
                  <a:schemeClr val="dk1"/>
                </a:solidFill>
                <a:latin typeface="Montserrat"/>
                <a:ea typeface="Montserrat"/>
                <a:cs typeface="Montserrat"/>
                <a:sym typeface="Montserrat"/>
              </a:rPr>
              <a:t>Red Flags to Be Aware Of</a:t>
            </a:r>
            <a:endParaRPr sz="1300" b="1">
              <a:solidFill>
                <a:schemeClr val="dk1"/>
              </a:solidFill>
              <a:latin typeface="Montserrat"/>
              <a:ea typeface="Montserrat"/>
              <a:cs typeface="Montserrat"/>
              <a:sym typeface="Montserrat"/>
            </a:endParaRPr>
          </a:p>
          <a:p>
            <a:pPr marL="457200" lvl="0" indent="-311150" algn="l" rtl="0">
              <a:lnSpc>
                <a:spcPct val="100000"/>
              </a:lnSpc>
              <a:spcBef>
                <a:spcPts val="12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Ongoing  health (medical or mental health) conditions/treatment</a:t>
            </a:r>
            <a:br>
              <a:rPr lang="en" sz="1300">
                <a:solidFill>
                  <a:schemeClr val="dk1"/>
                </a:solidFill>
                <a:latin typeface="Montserrat"/>
                <a:ea typeface="Montserrat"/>
                <a:cs typeface="Montserrat"/>
                <a:sym typeface="Montserrat"/>
              </a:rPr>
            </a:br>
            <a:endParaRPr sz="1300">
              <a:solidFill>
                <a:schemeClr val="dk1"/>
              </a:solidFill>
              <a:latin typeface="Montserrat"/>
              <a:ea typeface="Montserrat"/>
              <a:cs typeface="Montserrat"/>
              <a:sym typeface="Montserrat"/>
            </a:endParaRPr>
          </a:p>
          <a:p>
            <a:pPr marL="457200" lvl="0" indent="-311150" algn="l" rtl="0">
              <a:lnSpc>
                <a:spcPct val="100000"/>
              </a:lnSpc>
              <a:spcBef>
                <a:spcPts val="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Frequent or extended health-related absences</a:t>
            </a:r>
            <a:br>
              <a:rPr lang="en" sz="1300">
                <a:solidFill>
                  <a:schemeClr val="dk1"/>
                </a:solidFill>
                <a:latin typeface="Montserrat"/>
                <a:ea typeface="Montserrat"/>
                <a:cs typeface="Montserrat"/>
                <a:sym typeface="Montserrat"/>
              </a:rPr>
            </a:br>
            <a:endParaRPr sz="1300">
              <a:solidFill>
                <a:schemeClr val="dk1"/>
              </a:solidFill>
              <a:latin typeface="Montserrat"/>
              <a:ea typeface="Montserrat"/>
              <a:cs typeface="Montserrat"/>
              <a:sym typeface="Montserrat"/>
            </a:endParaRPr>
          </a:p>
          <a:p>
            <a:pPr marL="457200" lvl="0" indent="-311150" algn="l" rtl="0">
              <a:lnSpc>
                <a:spcPct val="100000"/>
              </a:lnSpc>
              <a:spcBef>
                <a:spcPts val="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Requests for modified duties or schedules (outside of Flex Work Arrangements)</a:t>
            </a:r>
            <a:endParaRPr sz="1300">
              <a:solidFill>
                <a:schemeClr val="dk1"/>
              </a:solidFill>
              <a:latin typeface="Montserrat"/>
              <a:ea typeface="Montserrat"/>
              <a:cs typeface="Montserrat"/>
              <a:sym typeface="Montserrat"/>
            </a:endParaRPr>
          </a:p>
          <a:p>
            <a:pPr marL="0" lvl="0" indent="0" algn="l" rtl="0">
              <a:lnSpc>
                <a:spcPct val="100000"/>
              </a:lnSpc>
              <a:spcBef>
                <a:spcPts val="1200"/>
              </a:spcBef>
              <a:spcAft>
                <a:spcPts val="0"/>
              </a:spcAft>
              <a:buNone/>
            </a:pPr>
            <a:r>
              <a:rPr lang="en" sz="1300" b="1">
                <a:solidFill>
                  <a:schemeClr val="dk1"/>
                </a:solidFill>
                <a:latin typeface="Montserrat"/>
                <a:ea typeface="Montserrat"/>
                <a:cs typeface="Montserrat"/>
                <a:sym typeface="Montserrat"/>
              </a:rPr>
              <a:t>Your Role as Supervisor</a:t>
            </a:r>
            <a:endParaRPr sz="1300" b="1">
              <a:solidFill>
                <a:schemeClr val="dk1"/>
              </a:solidFill>
              <a:latin typeface="Montserrat"/>
              <a:ea typeface="Montserrat"/>
              <a:cs typeface="Montserrat"/>
              <a:sym typeface="Montserrat"/>
            </a:endParaRPr>
          </a:p>
          <a:p>
            <a:pPr marL="457200" lvl="0" indent="-311150" algn="l" rtl="0">
              <a:lnSpc>
                <a:spcPct val="100000"/>
              </a:lnSpc>
              <a:spcBef>
                <a:spcPts val="1200"/>
              </a:spcBef>
              <a:spcAft>
                <a:spcPts val="0"/>
              </a:spcAft>
              <a:buClr>
                <a:schemeClr val="dk1"/>
              </a:buClr>
              <a:buSzPts val="1300"/>
              <a:buChar char="●"/>
            </a:pPr>
            <a:r>
              <a:rPr lang="en" sz="1300">
                <a:solidFill>
                  <a:schemeClr val="dk1"/>
                </a:solidFill>
                <a:latin typeface="Montserrat"/>
                <a:ea typeface="Montserrat"/>
                <a:cs typeface="Montserrat"/>
                <a:sym typeface="Montserrat"/>
              </a:rPr>
              <a:t>Do not request personal medical details</a:t>
            </a:r>
            <a:br>
              <a:rPr lang="en" sz="1300">
                <a:solidFill>
                  <a:schemeClr val="dk1"/>
                </a:solidFill>
                <a:latin typeface="Montserrat"/>
                <a:ea typeface="Montserrat"/>
                <a:cs typeface="Montserrat"/>
                <a:sym typeface="Montserrat"/>
              </a:rPr>
            </a:br>
            <a:endParaRPr sz="1300">
              <a:solidFill>
                <a:schemeClr val="dk1"/>
              </a:solidFill>
              <a:latin typeface="Montserrat"/>
              <a:ea typeface="Montserrat"/>
              <a:cs typeface="Montserrat"/>
              <a:sym typeface="Montserrat"/>
            </a:endParaRPr>
          </a:p>
          <a:p>
            <a:pPr marL="457200" lvl="0" indent="-311150" algn="l" rtl="0">
              <a:lnSpc>
                <a:spcPct val="100000"/>
              </a:lnSpc>
              <a:spcBef>
                <a:spcPts val="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Refer employees to HR (hr.reed.edu for policies &amp; forms) for:</a:t>
            </a:r>
            <a:br>
              <a:rPr lang="en" sz="1300">
                <a:solidFill>
                  <a:schemeClr val="dk1"/>
                </a:solidFill>
                <a:latin typeface="Montserrat"/>
                <a:ea typeface="Montserrat"/>
                <a:cs typeface="Montserrat"/>
                <a:sym typeface="Montserrat"/>
              </a:rPr>
            </a:br>
            <a:r>
              <a:rPr lang="en" sz="1300">
                <a:solidFill>
                  <a:schemeClr val="dk1"/>
                </a:solidFill>
                <a:latin typeface="Montserrat"/>
                <a:ea typeface="Montserrat"/>
                <a:cs typeface="Montserrat"/>
                <a:sym typeface="Montserrat"/>
              </a:rPr>
              <a:t> • Leaves of Absences</a:t>
            </a:r>
            <a:br>
              <a:rPr lang="en" sz="1300">
                <a:solidFill>
                  <a:schemeClr val="dk1"/>
                </a:solidFill>
                <a:latin typeface="Montserrat"/>
                <a:ea typeface="Montserrat"/>
                <a:cs typeface="Montserrat"/>
                <a:sym typeface="Montserrat"/>
              </a:rPr>
            </a:br>
            <a:r>
              <a:rPr lang="en" sz="1300">
                <a:solidFill>
                  <a:schemeClr val="dk1"/>
                </a:solidFill>
                <a:latin typeface="Montserrat"/>
                <a:ea typeface="Montserrat"/>
                <a:cs typeface="Montserrat"/>
                <a:sym typeface="Montserrat"/>
              </a:rPr>
              <a:t> • ADA Accommodations</a:t>
            </a:r>
            <a:br>
              <a:rPr lang="en" sz="1300">
                <a:solidFill>
                  <a:schemeClr val="dk1"/>
                </a:solidFill>
                <a:latin typeface="Montserrat"/>
                <a:ea typeface="Montserrat"/>
                <a:cs typeface="Montserrat"/>
                <a:sym typeface="Montserrat"/>
              </a:rPr>
            </a:br>
            <a:r>
              <a:rPr lang="en" sz="1300">
                <a:solidFill>
                  <a:schemeClr val="dk1"/>
                </a:solidFill>
                <a:latin typeface="Montserrat"/>
                <a:ea typeface="Montserrat"/>
                <a:cs typeface="Montserrat"/>
                <a:sym typeface="Montserrat"/>
              </a:rPr>
              <a:t> • Work related injuries/illnesses</a:t>
            </a:r>
            <a:br>
              <a:rPr lang="en" sz="1300">
                <a:solidFill>
                  <a:schemeClr val="dk1"/>
                </a:solidFill>
                <a:latin typeface="Montserrat"/>
                <a:ea typeface="Montserrat"/>
                <a:cs typeface="Montserrat"/>
                <a:sym typeface="Montserrat"/>
              </a:rPr>
            </a:br>
            <a:r>
              <a:rPr lang="en" sz="1300">
                <a:solidFill>
                  <a:schemeClr val="dk1"/>
                </a:solidFill>
                <a:latin typeface="Montserrat"/>
                <a:ea typeface="Montserrat"/>
                <a:cs typeface="Montserrat"/>
                <a:sym typeface="Montserrat"/>
              </a:rPr>
              <a:t> • Long term disability process</a:t>
            </a:r>
            <a:endParaRPr sz="1300">
              <a:solidFill>
                <a:schemeClr val="dk1"/>
              </a:solidFill>
              <a:latin typeface="Montserrat"/>
              <a:ea typeface="Montserrat"/>
              <a:cs typeface="Montserrat"/>
              <a:sym typeface="Montserrat"/>
            </a:endParaRPr>
          </a:p>
          <a:p>
            <a:pPr marL="457200" lvl="0" indent="0" algn="l" rtl="0">
              <a:lnSpc>
                <a:spcPct val="150000"/>
              </a:lnSpc>
              <a:spcBef>
                <a:spcPts val="1200"/>
              </a:spcBef>
              <a:spcAft>
                <a:spcPts val="0"/>
              </a:spcAft>
              <a:buNone/>
            </a:pP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914400" lvl="0" indent="0" algn="l" rtl="0">
              <a:lnSpc>
                <a:spcPct val="150000"/>
              </a:lnSpc>
              <a:spcBef>
                <a:spcPts val="0"/>
              </a:spcBef>
              <a:spcAft>
                <a:spcPts val="0"/>
              </a:spcAft>
              <a:buNone/>
            </a:pPr>
            <a:endParaRPr>
              <a:solidFill>
                <a:schemeClr val="dk1"/>
              </a:solidFill>
              <a:latin typeface="Montserrat"/>
              <a:ea typeface="Montserrat"/>
              <a:cs typeface="Montserrat"/>
              <a:sym typeface="Montserrat"/>
            </a:endParaRPr>
          </a:p>
        </p:txBody>
      </p:sp>
      <p:sp>
        <p:nvSpPr>
          <p:cNvPr id="127" name="Google Shape;127;p24"/>
          <p:cNvSpPr txBox="1"/>
          <p:nvPr/>
        </p:nvSpPr>
        <p:spPr>
          <a:xfrm>
            <a:off x="432850" y="302400"/>
            <a:ext cx="6017100" cy="722100"/>
          </a:xfrm>
          <a:prstGeom prst="rect">
            <a:avLst/>
          </a:prstGeom>
          <a:noFill/>
          <a:ln>
            <a:noFill/>
          </a:ln>
        </p:spPr>
        <p:txBody>
          <a:bodyPr spcFirstLastPara="1" wrap="square" lIns="34300" tIns="17150" rIns="34300" bIns="17150" anchor="t" anchorCtr="0">
            <a:spAutoFit/>
          </a:bodyPr>
          <a:lstStyle/>
          <a:p>
            <a:pPr marL="0" lvl="0" indent="0" algn="l" rtl="0">
              <a:spcBef>
                <a:spcPts val="0"/>
              </a:spcBef>
              <a:spcAft>
                <a:spcPts val="0"/>
              </a:spcAft>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lnSpc>
                <a:spcPct val="115000"/>
              </a:lnSpc>
              <a:spcBef>
                <a:spcPts val="1400"/>
              </a:spcBef>
              <a:spcAft>
                <a:spcPts val="400"/>
              </a:spcAft>
              <a:buClr>
                <a:schemeClr val="dk1"/>
              </a:buClr>
              <a:buSzPts val="1100"/>
              <a:buFont typeface="Arial"/>
              <a:buNone/>
            </a:pPr>
            <a:r>
              <a:rPr lang="en" sz="2300" b="1">
                <a:solidFill>
                  <a:schemeClr val="dk1"/>
                </a:solidFill>
                <a:latin typeface="Montserrat"/>
                <a:ea typeface="Montserrat"/>
                <a:cs typeface="Montserrat"/>
                <a:sym typeface="Montserrat"/>
              </a:rPr>
              <a:t>When to Involve HR</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1"/>
          <p:cNvSpPr txBox="1"/>
          <p:nvPr/>
        </p:nvSpPr>
        <p:spPr>
          <a:xfrm>
            <a:off x="432850" y="302400"/>
            <a:ext cx="6017100" cy="722100"/>
          </a:xfrm>
          <a:prstGeom prst="rect">
            <a:avLst/>
          </a:prstGeom>
          <a:noFill/>
          <a:ln>
            <a:noFill/>
          </a:ln>
        </p:spPr>
        <p:txBody>
          <a:bodyPr spcFirstLastPara="1" wrap="square" lIns="34300" tIns="17150" rIns="34300" bIns="17150" anchor="t" anchorCtr="0">
            <a:spAutoFit/>
          </a:bodyPr>
          <a:lstStyle/>
          <a:p>
            <a:pPr marL="0" lvl="0" indent="0" algn="l" rtl="0">
              <a:spcBef>
                <a:spcPts val="0"/>
              </a:spcBef>
              <a:spcAft>
                <a:spcPts val="0"/>
              </a:spcAft>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lnSpc>
                <a:spcPct val="115000"/>
              </a:lnSpc>
              <a:spcBef>
                <a:spcPts val="1400"/>
              </a:spcBef>
              <a:spcAft>
                <a:spcPts val="400"/>
              </a:spcAft>
              <a:buClr>
                <a:schemeClr val="dk1"/>
              </a:buClr>
              <a:buSzPts val="1100"/>
              <a:buFont typeface="Arial"/>
              <a:buNone/>
            </a:pPr>
            <a:r>
              <a:rPr lang="en" sz="2300" b="1">
                <a:solidFill>
                  <a:schemeClr val="dk1"/>
                </a:solidFill>
                <a:latin typeface="Montserrat"/>
                <a:ea typeface="Montserrat"/>
                <a:cs typeface="Montserrat"/>
                <a:sym typeface="Montserrat"/>
              </a:rPr>
              <a:t>Questions?</a:t>
            </a:r>
            <a:endParaRPr sz="2300" b="1">
              <a:solidFill>
                <a:schemeClr val="dk1"/>
              </a:solidFill>
              <a:latin typeface="Montserrat"/>
              <a:ea typeface="Montserrat"/>
              <a:cs typeface="Montserrat"/>
              <a:sym typeface="Montserrat"/>
            </a:endParaRPr>
          </a:p>
        </p:txBody>
      </p:sp>
      <p:sp>
        <p:nvSpPr>
          <p:cNvPr id="169" name="Google Shape;169;p31"/>
          <p:cNvSpPr txBox="1"/>
          <p:nvPr/>
        </p:nvSpPr>
        <p:spPr>
          <a:xfrm>
            <a:off x="432850" y="1157550"/>
            <a:ext cx="8521800" cy="384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endParaRPr sz="1300">
              <a:solidFill>
                <a:schemeClr val="dk1"/>
              </a:solidFill>
              <a:latin typeface="Montserrat"/>
              <a:ea typeface="Montserrat"/>
              <a:cs typeface="Montserrat"/>
              <a:sym typeface="Montserra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4"/>
          <p:cNvSpPr txBox="1"/>
          <p:nvPr/>
        </p:nvSpPr>
        <p:spPr>
          <a:xfrm>
            <a:off x="431450" y="1013175"/>
            <a:ext cx="8471400" cy="3460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n" sz="1100">
                <a:solidFill>
                  <a:schemeClr val="dk1"/>
                </a:solidFill>
                <a:latin typeface="Montserrat"/>
                <a:ea typeface="Montserrat"/>
                <a:cs typeface="Montserrat"/>
                <a:sym typeface="Montserrat"/>
              </a:rPr>
              <a:t>We’ve heard from many supervisors that there are varying levels of understanding about how to fairly and effectively manage time off. Questions, almost daily, come up such as:</a:t>
            </a:r>
            <a:endParaRPr sz="1100">
              <a:solidFill>
                <a:schemeClr val="dk1"/>
              </a:solidFill>
              <a:latin typeface="Montserrat"/>
              <a:ea typeface="Montserrat"/>
              <a:cs typeface="Montserrat"/>
              <a:sym typeface="Montserrat"/>
            </a:endParaRPr>
          </a:p>
          <a:p>
            <a:pPr marL="457200" lvl="0" indent="-298450" algn="l" rtl="0">
              <a:lnSpc>
                <a:spcPct val="115000"/>
              </a:lnSpc>
              <a:spcBef>
                <a:spcPts val="120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When should time off be approved?</a:t>
            </a:r>
            <a:br>
              <a:rPr lang="en" sz="1100">
                <a:solidFill>
                  <a:schemeClr val="dk1"/>
                </a:solidFill>
                <a:latin typeface="Montserrat"/>
                <a:ea typeface="Montserrat"/>
                <a:cs typeface="Montserrat"/>
                <a:sym typeface="Montserrat"/>
              </a:rPr>
            </a:br>
            <a:endParaRPr sz="1100">
              <a:solidFill>
                <a:schemeClr val="dk1"/>
              </a:solidFill>
              <a:latin typeface="Montserrat"/>
              <a:ea typeface="Montserrat"/>
              <a:cs typeface="Montserrat"/>
              <a:sym typeface="Montserrat"/>
            </a:endParaRPr>
          </a:p>
          <a:p>
            <a:pPr marL="457200" lvl="0" indent="-298450" algn="l" rtl="0">
              <a:lnSpc>
                <a:spcPct val="115000"/>
              </a:lnSpc>
              <a:spcBef>
                <a:spcPts val="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When is it appropriate to say no to a request?</a:t>
            </a:r>
            <a:br>
              <a:rPr lang="en" sz="1100">
                <a:solidFill>
                  <a:schemeClr val="dk1"/>
                </a:solidFill>
                <a:latin typeface="Montserrat"/>
                <a:ea typeface="Montserrat"/>
                <a:cs typeface="Montserrat"/>
                <a:sym typeface="Montserrat"/>
              </a:rPr>
            </a:br>
            <a:endParaRPr sz="1100">
              <a:solidFill>
                <a:schemeClr val="dk1"/>
              </a:solidFill>
              <a:latin typeface="Montserrat"/>
              <a:ea typeface="Montserrat"/>
              <a:cs typeface="Montserrat"/>
              <a:sym typeface="Montserrat"/>
            </a:endParaRPr>
          </a:p>
          <a:p>
            <a:pPr marL="457200" lvl="0" indent="-298450" algn="l" rtl="0">
              <a:lnSpc>
                <a:spcPct val="115000"/>
              </a:lnSpc>
              <a:spcBef>
                <a:spcPts val="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When does time off become a pattern of concern?</a:t>
            </a:r>
            <a:br>
              <a:rPr lang="en" sz="1100">
                <a:solidFill>
                  <a:schemeClr val="dk1"/>
                </a:solidFill>
                <a:latin typeface="Montserrat"/>
                <a:ea typeface="Montserrat"/>
                <a:cs typeface="Montserrat"/>
                <a:sym typeface="Montserrat"/>
              </a:rPr>
            </a:br>
            <a:endParaRPr sz="1100">
              <a:solidFill>
                <a:schemeClr val="dk1"/>
              </a:solidFill>
              <a:latin typeface="Montserrat"/>
              <a:ea typeface="Montserrat"/>
              <a:cs typeface="Montserrat"/>
              <a:sym typeface="Montserrat"/>
            </a:endParaRPr>
          </a:p>
          <a:p>
            <a:pPr marL="457200" lvl="0" indent="-298450" algn="l" rtl="0">
              <a:lnSpc>
                <a:spcPct val="115000"/>
              </a:lnSpc>
              <a:spcBef>
                <a:spcPts val="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When should a situation transition into a leave request?</a:t>
            </a:r>
            <a:br>
              <a:rPr lang="en" sz="1100">
                <a:solidFill>
                  <a:schemeClr val="dk1"/>
                </a:solidFill>
                <a:latin typeface="Montserrat"/>
                <a:ea typeface="Montserrat"/>
                <a:cs typeface="Montserrat"/>
                <a:sym typeface="Montserrat"/>
              </a:rPr>
            </a:br>
            <a:endParaRPr sz="1100">
              <a:solidFill>
                <a:schemeClr val="dk1"/>
              </a:solidFill>
              <a:latin typeface="Montserrat"/>
              <a:ea typeface="Montserrat"/>
              <a:cs typeface="Montserrat"/>
              <a:sym typeface="Montserrat"/>
            </a:endParaRPr>
          </a:p>
          <a:p>
            <a:pPr marL="457200" lvl="0" indent="-298450" algn="l" rtl="0">
              <a:lnSpc>
                <a:spcPct val="115000"/>
              </a:lnSpc>
              <a:spcBef>
                <a:spcPts val="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How do we handle other unique circumstances?</a:t>
            </a:r>
            <a:br>
              <a:rPr lang="en" sz="1100">
                <a:solidFill>
                  <a:schemeClr val="dk1"/>
                </a:solidFill>
                <a:latin typeface="Montserrat"/>
                <a:ea typeface="Montserrat"/>
                <a:cs typeface="Montserrat"/>
                <a:sym typeface="Montserrat"/>
              </a:rPr>
            </a:br>
            <a:endParaRPr sz="1100">
              <a:solidFill>
                <a:schemeClr val="dk1"/>
              </a:solidFill>
              <a:latin typeface="Montserrat"/>
              <a:ea typeface="Montserrat"/>
              <a:cs typeface="Montserrat"/>
              <a:sym typeface="Montserrat"/>
            </a:endParaRPr>
          </a:p>
          <a:p>
            <a:pPr marL="0" lvl="0" indent="0" algn="l" rtl="0">
              <a:lnSpc>
                <a:spcPct val="115000"/>
              </a:lnSpc>
              <a:spcBef>
                <a:spcPts val="1200"/>
              </a:spcBef>
              <a:spcAft>
                <a:spcPts val="0"/>
              </a:spcAft>
              <a:buNone/>
            </a:pPr>
            <a:r>
              <a:rPr lang="en" sz="1100">
                <a:solidFill>
                  <a:schemeClr val="dk1"/>
                </a:solidFill>
                <a:latin typeface="Montserrat"/>
                <a:ea typeface="Montserrat"/>
                <a:cs typeface="Montserrat"/>
                <a:sym typeface="Montserrat"/>
              </a:rPr>
              <a:t>The purpose of this training is to </a:t>
            </a:r>
            <a:r>
              <a:rPr lang="en" sz="1100" b="1">
                <a:solidFill>
                  <a:schemeClr val="dk1"/>
                </a:solidFill>
                <a:latin typeface="Montserrat"/>
                <a:ea typeface="Montserrat"/>
                <a:cs typeface="Montserrat"/>
                <a:sym typeface="Montserrat"/>
              </a:rPr>
              <a:t>walk through these scenarios together</a:t>
            </a:r>
            <a:r>
              <a:rPr lang="en" sz="1100">
                <a:solidFill>
                  <a:schemeClr val="dk1"/>
                </a:solidFill>
                <a:latin typeface="Montserrat"/>
                <a:ea typeface="Montserrat"/>
                <a:cs typeface="Montserrat"/>
                <a:sym typeface="Montserrat"/>
              </a:rPr>
              <a:t> and provide clarity so that supervisors feel supported and equipped to manage time off consistently and fairly within their teams.</a:t>
            </a:r>
            <a:endParaRPr sz="1100" b="1">
              <a:solidFill>
                <a:schemeClr val="dk1"/>
              </a:solidFill>
              <a:latin typeface="Montserrat"/>
              <a:ea typeface="Montserrat"/>
              <a:cs typeface="Montserrat"/>
              <a:sym typeface="Montserrat"/>
            </a:endParaRPr>
          </a:p>
          <a:p>
            <a:pPr marL="0" lvl="0" indent="0" algn="l" rtl="0">
              <a:spcBef>
                <a:spcPts val="1200"/>
              </a:spcBef>
              <a:spcAft>
                <a:spcPts val="0"/>
              </a:spcAft>
              <a:buNone/>
            </a:pPr>
            <a:endParaRPr>
              <a:solidFill>
                <a:schemeClr val="dk1"/>
              </a:solidFill>
            </a:endParaRPr>
          </a:p>
          <a:p>
            <a:pPr marL="0" lvl="0" indent="0" algn="l" rtl="0">
              <a:spcBef>
                <a:spcPts val="0"/>
              </a:spcBef>
              <a:spcAft>
                <a:spcPts val="0"/>
              </a:spcAft>
              <a:buNone/>
            </a:pPr>
            <a:endParaRPr/>
          </a:p>
        </p:txBody>
      </p:sp>
      <p:sp>
        <p:nvSpPr>
          <p:cNvPr id="67" name="Google Shape;67;p14"/>
          <p:cNvSpPr txBox="1"/>
          <p:nvPr/>
        </p:nvSpPr>
        <p:spPr>
          <a:xfrm>
            <a:off x="431450" y="176450"/>
            <a:ext cx="6146100" cy="958200"/>
          </a:xfrm>
          <a:prstGeom prst="rect">
            <a:avLst/>
          </a:prstGeom>
          <a:noFill/>
          <a:ln>
            <a:noFill/>
          </a:ln>
        </p:spPr>
        <p:txBody>
          <a:bodyPr spcFirstLastPara="1" wrap="square" lIns="34300" tIns="17150" rIns="34300" bIns="17150" anchor="t" anchorCtr="0">
            <a:normAutofit/>
          </a:bodyPr>
          <a:lstStyle/>
          <a:p>
            <a:pPr marL="0" lvl="0" indent="0" algn="l" rtl="0">
              <a:spcBef>
                <a:spcPts val="0"/>
              </a:spcBef>
              <a:spcAft>
                <a:spcPts val="0"/>
              </a:spcAft>
              <a:buClr>
                <a:schemeClr val="dk1"/>
              </a:buClr>
              <a:buSzPts val="1100"/>
              <a:buFont typeface="Arial"/>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SzPts val="1100"/>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SzPts val="1100"/>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SzPts val="1100"/>
              <a:buNone/>
            </a:pPr>
            <a:r>
              <a:rPr lang="en" sz="2300">
                <a:solidFill>
                  <a:schemeClr val="dk1"/>
                </a:solidFill>
                <a:latin typeface="Montserrat SemiBold"/>
                <a:ea typeface="Montserrat SemiBold"/>
                <a:cs typeface="Montserrat SemiBold"/>
                <a:sym typeface="Montserrat SemiBold"/>
              </a:rPr>
              <a:t>Purpose:</a:t>
            </a:r>
            <a:endParaRPr sz="2300">
              <a:solidFill>
                <a:schemeClr val="dk1"/>
              </a:solidFill>
              <a:latin typeface="Montserrat SemiBold"/>
              <a:ea typeface="Montserrat SemiBold"/>
              <a:cs typeface="Montserrat SemiBold"/>
              <a:sym typeface="Montserrat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p:nvPr/>
        </p:nvSpPr>
        <p:spPr>
          <a:xfrm>
            <a:off x="431450" y="1013175"/>
            <a:ext cx="8471400" cy="3460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100" b="1">
                <a:solidFill>
                  <a:schemeClr val="dk1"/>
                </a:solidFill>
                <a:latin typeface="Montserrat"/>
                <a:ea typeface="Montserrat"/>
                <a:cs typeface="Montserrat"/>
                <a:sym typeface="Montserrat"/>
              </a:rPr>
              <a:t>Annual Paid Time Off (~44 days):</a:t>
            </a:r>
            <a:endParaRPr sz="1100" b="1">
              <a:solidFill>
                <a:schemeClr val="dk1"/>
              </a:solidFill>
              <a:latin typeface="Montserrat"/>
              <a:ea typeface="Montserrat"/>
              <a:cs typeface="Montserrat"/>
              <a:sym typeface="Montserrat"/>
            </a:endParaRPr>
          </a:p>
          <a:p>
            <a:pPr marL="457200" lvl="0" indent="-298450" algn="l" rtl="0">
              <a:lnSpc>
                <a:spcPct val="115000"/>
              </a:lnSpc>
              <a:spcBef>
                <a:spcPts val="120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Vacation – 22 days</a:t>
            </a:r>
            <a:endParaRPr sz="1100">
              <a:solidFill>
                <a:schemeClr val="dk1"/>
              </a:solidFill>
              <a:latin typeface="Montserrat"/>
              <a:ea typeface="Montserrat"/>
              <a:cs typeface="Montserrat"/>
              <a:sym typeface="Montserrat"/>
            </a:endParaRPr>
          </a:p>
          <a:p>
            <a:pPr marL="457200" lvl="0" indent="-298450" algn="l" rtl="0">
              <a:lnSpc>
                <a:spcPct val="115000"/>
              </a:lnSpc>
              <a:spcBef>
                <a:spcPts val="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Holidays – 11 days</a:t>
            </a:r>
            <a:endParaRPr sz="1100">
              <a:solidFill>
                <a:schemeClr val="dk1"/>
              </a:solidFill>
              <a:latin typeface="Montserrat"/>
              <a:ea typeface="Montserrat"/>
              <a:cs typeface="Montserrat"/>
              <a:sym typeface="Montserrat"/>
            </a:endParaRPr>
          </a:p>
          <a:p>
            <a:pPr marL="457200" lvl="0" indent="-298450" algn="l" rtl="0">
              <a:lnSpc>
                <a:spcPct val="115000"/>
              </a:lnSpc>
              <a:spcBef>
                <a:spcPts val="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Administrative Time Off</a:t>
            </a:r>
            <a:br>
              <a:rPr lang="en" sz="1100">
                <a:solidFill>
                  <a:schemeClr val="dk1"/>
                </a:solidFill>
                <a:latin typeface="Montserrat"/>
                <a:ea typeface="Montserrat"/>
                <a:cs typeface="Montserrat"/>
                <a:sym typeface="Montserrat"/>
              </a:rPr>
            </a:br>
            <a:r>
              <a:rPr lang="en" sz="1100">
                <a:solidFill>
                  <a:schemeClr val="dk1"/>
                </a:solidFill>
                <a:latin typeface="Montserrat"/>
                <a:ea typeface="Montserrat"/>
                <a:cs typeface="Montserrat"/>
                <a:sym typeface="Montserrat"/>
              </a:rPr>
              <a:t> • 37.5 hrs per week, where standard work weeks are set at 40 hrs per week = 5.8 days</a:t>
            </a:r>
            <a:br>
              <a:rPr lang="en" sz="1100">
                <a:solidFill>
                  <a:schemeClr val="dk1"/>
                </a:solidFill>
                <a:latin typeface="Montserrat"/>
                <a:ea typeface="Montserrat"/>
                <a:cs typeface="Montserrat"/>
                <a:sym typeface="Montserrat"/>
              </a:rPr>
            </a:br>
            <a:r>
              <a:rPr lang="en" sz="1100">
                <a:solidFill>
                  <a:schemeClr val="dk1"/>
                </a:solidFill>
                <a:latin typeface="Montserrat"/>
                <a:ea typeface="Montserrat"/>
                <a:cs typeface="Montserrat"/>
                <a:sym typeface="Montserrat"/>
              </a:rPr>
              <a:t> • Half day Fridays (for most)= 5 days</a:t>
            </a:r>
            <a:endParaRPr sz="1100">
              <a:solidFill>
                <a:schemeClr val="dk1"/>
              </a:solidFill>
              <a:latin typeface="Montserrat"/>
              <a:ea typeface="Montserrat"/>
              <a:cs typeface="Montserrat"/>
              <a:sym typeface="Montserrat"/>
            </a:endParaRPr>
          </a:p>
          <a:p>
            <a:pPr marL="0" lvl="0" indent="0" algn="l" rtl="0">
              <a:lnSpc>
                <a:spcPct val="115000"/>
              </a:lnSpc>
              <a:spcBef>
                <a:spcPts val="1200"/>
              </a:spcBef>
              <a:spcAft>
                <a:spcPts val="0"/>
              </a:spcAft>
              <a:buNone/>
            </a:pPr>
            <a:r>
              <a:rPr lang="en" sz="1100" b="1">
                <a:solidFill>
                  <a:schemeClr val="dk1"/>
                </a:solidFill>
                <a:latin typeface="Montserrat"/>
                <a:ea typeface="Montserrat"/>
                <a:cs typeface="Montserrat"/>
                <a:sym typeface="Montserrat"/>
              </a:rPr>
              <a:t>Additional Leave Benefits:</a:t>
            </a:r>
            <a:endParaRPr sz="1100" b="1">
              <a:solidFill>
                <a:schemeClr val="dk1"/>
              </a:solidFill>
              <a:latin typeface="Montserrat"/>
              <a:ea typeface="Montserrat"/>
              <a:cs typeface="Montserrat"/>
              <a:sym typeface="Montserrat"/>
            </a:endParaRPr>
          </a:p>
          <a:p>
            <a:pPr marL="457200" lvl="0" indent="-298450" algn="l" rtl="0">
              <a:lnSpc>
                <a:spcPct val="115000"/>
              </a:lnSpc>
              <a:spcBef>
                <a:spcPts val="120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Sick Leave – 12 days/year (cap: 130 days / 26 weeks)</a:t>
            </a:r>
            <a:endParaRPr sz="1100">
              <a:solidFill>
                <a:schemeClr val="dk1"/>
              </a:solidFill>
              <a:latin typeface="Montserrat"/>
              <a:ea typeface="Montserrat"/>
              <a:cs typeface="Montserrat"/>
              <a:sym typeface="Montserrat"/>
            </a:endParaRPr>
          </a:p>
          <a:p>
            <a:pPr marL="457200" lvl="0" indent="-298450" algn="l" rtl="0">
              <a:lnSpc>
                <a:spcPct val="115000"/>
              </a:lnSpc>
              <a:spcBef>
                <a:spcPts val="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Paid Family &amp; Medical Leave – up to 12–14 weeks/year</a:t>
            </a:r>
            <a:endParaRPr sz="1100">
              <a:solidFill>
                <a:schemeClr val="dk1"/>
              </a:solidFill>
              <a:latin typeface="Montserrat"/>
              <a:ea typeface="Montserrat"/>
              <a:cs typeface="Montserrat"/>
              <a:sym typeface="Montserrat"/>
            </a:endParaRPr>
          </a:p>
          <a:p>
            <a:pPr marL="0" lvl="0" indent="0" algn="l" rtl="0">
              <a:lnSpc>
                <a:spcPct val="115000"/>
              </a:lnSpc>
              <a:spcBef>
                <a:spcPts val="1200"/>
              </a:spcBef>
              <a:spcAft>
                <a:spcPts val="0"/>
              </a:spcAft>
              <a:buClr>
                <a:schemeClr val="dk1"/>
              </a:buClr>
              <a:buSzPts val="1100"/>
              <a:buFont typeface="Arial"/>
              <a:buNone/>
            </a:pPr>
            <a:r>
              <a:rPr lang="en" sz="1100" b="1">
                <a:solidFill>
                  <a:schemeClr val="dk1"/>
                </a:solidFill>
                <a:latin typeface="Montserrat"/>
                <a:ea typeface="Montserrat"/>
                <a:cs typeface="Montserrat"/>
                <a:sym typeface="Montserrat"/>
              </a:rPr>
              <a:t>Context:</a:t>
            </a:r>
            <a:endParaRPr sz="1100" b="1">
              <a:solidFill>
                <a:schemeClr val="dk1"/>
              </a:solidFill>
              <a:latin typeface="Montserrat"/>
              <a:ea typeface="Montserrat"/>
              <a:cs typeface="Montserrat"/>
              <a:sym typeface="Montserrat"/>
            </a:endParaRPr>
          </a:p>
          <a:p>
            <a:pPr marL="457200" lvl="0" indent="-298450" algn="l" rtl="0">
              <a:lnSpc>
                <a:spcPct val="115000"/>
              </a:lnSpc>
              <a:spcBef>
                <a:spcPts val="120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Historically: Larger sick leave bank to cover short-term leave needs</a:t>
            </a:r>
            <a:endParaRPr sz="1100">
              <a:solidFill>
                <a:schemeClr val="dk1"/>
              </a:solidFill>
              <a:latin typeface="Montserrat"/>
              <a:ea typeface="Montserrat"/>
              <a:cs typeface="Montserrat"/>
              <a:sym typeface="Montserrat"/>
            </a:endParaRPr>
          </a:p>
          <a:p>
            <a:pPr marL="457200" lvl="0" indent="-298450" algn="l" rtl="0">
              <a:lnSpc>
                <a:spcPct val="115000"/>
              </a:lnSpc>
              <a:spcBef>
                <a:spcPts val="0"/>
              </a:spcBef>
              <a:spcAft>
                <a:spcPts val="0"/>
              </a:spcAft>
              <a:buClr>
                <a:schemeClr val="dk1"/>
              </a:buClr>
              <a:buSzPts val="1100"/>
              <a:buFont typeface="Montserrat"/>
              <a:buChar char="●"/>
            </a:pPr>
            <a:r>
              <a:rPr lang="en" sz="1100">
                <a:solidFill>
                  <a:schemeClr val="dk1"/>
                </a:solidFill>
                <a:latin typeface="Montserrat"/>
                <a:ea typeface="Montserrat"/>
                <a:cs typeface="Montserrat"/>
                <a:sym typeface="Montserrat"/>
              </a:rPr>
              <a:t>2023: Oregon launched Paid Leave Oregon (PLO)</a:t>
            </a:r>
            <a:endParaRPr sz="1100">
              <a:solidFill>
                <a:schemeClr val="dk1"/>
              </a:solidFill>
              <a:latin typeface="Montserrat"/>
              <a:ea typeface="Montserrat"/>
              <a:cs typeface="Montserrat"/>
              <a:sym typeface="Montserrat"/>
            </a:endParaRPr>
          </a:p>
          <a:p>
            <a:pPr marL="457200" lvl="0" indent="-298450" algn="l" rtl="0">
              <a:lnSpc>
                <a:spcPct val="115000"/>
              </a:lnSpc>
              <a:spcBef>
                <a:spcPts val="0"/>
              </a:spcBef>
              <a:spcAft>
                <a:spcPts val="0"/>
              </a:spcAft>
              <a:buClr>
                <a:schemeClr val="dk1"/>
              </a:buClr>
              <a:buSzPts val="1100"/>
              <a:buChar char="●"/>
            </a:pPr>
            <a:r>
              <a:rPr lang="en" sz="1100">
                <a:solidFill>
                  <a:schemeClr val="dk1"/>
                </a:solidFill>
                <a:latin typeface="Montserrat"/>
                <a:ea typeface="Montserrat"/>
                <a:cs typeface="Montserrat"/>
                <a:sym typeface="Montserrat"/>
              </a:rPr>
              <a:t>Reed: Implemented an </a:t>
            </a:r>
            <a:r>
              <a:rPr lang="en" sz="1100" b="1">
                <a:solidFill>
                  <a:schemeClr val="dk1"/>
                </a:solidFill>
                <a:latin typeface="Montserrat"/>
                <a:ea typeface="Montserrat"/>
                <a:cs typeface="Montserrat"/>
                <a:sym typeface="Montserrat"/>
              </a:rPr>
              <a:t>equivalent plan</a:t>
            </a:r>
            <a:r>
              <a:rPr lang="en" sz="1100">
                <a:solidFill>
                  <a:schemeClr val="dk1"/>
                </a:solidFill>
                <a:latin typeface="Montserrat"/>
                <a:ea typeface="Montserrat"/>
                <a:cs typeface="Montserrat"/>
                <a:sym typeface="Montserrat"/>
              </a:rPr>
              <a:t> that provides more generous benefits than the state program</a:t>
            </a:r>
            <a:br>
              <a:rPr lang="en" sz="1100">
                <a:solidFill>
                  <a:schemeClr val="dk1"/>
                </a:solidFill>
              </a:rPr>
            </a:br>
            <a:endParaRPr sz="1100">
              <a:solidFill>
                <a:schemeClr val="dk1"/>
              </a:solidFill>
            </a:endParaRPr>
          </a:p>
          <a:p>
            <a:pPr marL="0" lvl="0" indent="0" algn="l" rtl="0">
              <a:spcBef>
                <a:spcPts val="1200"/>
              </a:spcBef>
              <a:spcAft>
                <a:spcPts val="0"/>
              </a:spcAft>
              <a:buNone/>
            </a:pPr>
            <a:endParaRPr>
              <a:solidFill>
                <a:schemeClr val="dk1"/>
              </a:solidFill>
            </a:endParaRPr>
          </a:p>
          <a:p>
            <a:pPr marL="0" lvl="0" indent="0" algn="l" rtl="0">
              <a:spcBef>
                <a:spcPts val="0"/>
              </a:spcBef>
              <a:spcAft>
                <a:spcPts val="0"/>
              </a:spcAft>
              <a:buNone/>
            </a:pPr>
            <a:endParaRPr/>
          </a:p>
        </p:txBody>
      </p:sp>
      <p:sp>
        <p:nvSpPr>
          <p:cNvPr id="73" name="Google Shape;73;p15"/>
          <p:cNvSpPr txBox="1"/>
          <p:nvPr/>
        </p:nvSpPr>
        <p:spPr>
          <a:xfrm>
            <a:off x="431450" y="176450"/>
            <a:ext cx="6146100" cy="958200"/>
          </a:xfrm>
          <a:prstGeom prst="rect">
            <a:avLst/>
          </a:prstGeom>
          <a:noFill/>
          <a:ln>
            <a:noFill/>
          </a:ln>
        </p:spPr>
        <p:txBody>
          <a:bodyPr spcFirstLastPara="1" wrap="square" lIns="34300" tIns="17150" rIns="34300" bIns="17150" anchor="t" anchorCtr="0">
            <a:normAutofit/>
          </a:bodyPr>
          <a:lstStyle/>
          <a:p>
            <a:pPr marL="0" lvl="0" indent="0" algn="l" rtl="0">
              <a:spcBef>
                <a:spcPts val="0"/>
              </a:spcBef>
              <a:spcAft>
                <a:spcPts val="0"/>
              </a:spcAft>
              <a:buClr>
                <a:schemeClr val="dk1"/>
              </a:buClr>
              <a:buSzPts val="1100"/>
              <a:buFont typeface="Arial"/>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SzPts val="1100"/>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SzPts val="1100"/>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SzPts val="1100"/>
              <a:buNone/>
            </a:pPr>
            <a:r>
              <a:rPr lang="en" sz="2300">
                <a:solidFill>
                  <a:schemeClr val="dk1"/>
                </a:solidFill>
                <a:latin typeface="Montserrat SemiBold"/>
                <a:ea typeface="Montserrat SemiBold"/>
                <a:cs typeface="Montserrat SemiBold"/>
                <a:sym typeface="Montserrat SemiBold"/>
              </a:rPr>
              <a:t>Starting Point:</a:t>
            </a:r>
            <a:endParaRPr sz="2300">
              <a:solidFill>
                <a:schemeClr val="dk1"/>
              </a:solidFill>
              <a:latin typeface="Montserrat SemiBold"/>
              <a:ea typeface="Montserrat SemiBold"/>
              <a:cs typeface="Montserrat SemiBold"/>
              <a:sym typeface="Montserrat SemiBo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p:nvPr/>
        </p:nvSpPr>
        <p:spPr>
          <a:xfrm>
            <a:off x="486300" y="1187200"/>
            <a:ext cx="8171400" cy="2466600"/>
          </a:xfrm>
          <a:prstGeom prst="rect">
            <a:avLst/>
          </a:prstGeom>
          <a:noFill/>
          <a:ln>
            <a:noFill/>
          </a:ln>
        </p:spPr>
        <p:txBody>
          <a:bodyPr spcFirstLastPara="1" wrap="square" lIns="34300" tIns="17150" rIns="34300" bIns="17150" anchor="t" anchorCtr="0">
            <a:spAutoFit/>
          </a:bodyPr>
          <a:lstStyle/>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Effectively manage time off  and identify patterns of concern</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Initiate constructive conversations with your team</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Understand when HR involvement is appropriate</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Use new time management dashboard confidently</a:t>
            </a: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914400" lvl="0" indent="0" algn="l" rtl="0">
              <a:lnSpc>
                <a:spcPct val="150000"/>
              </a:lnSpc>
              <a:spcBef>
                <a:spcPts val="0"/>
              </a:spcBef>
              <a:spcAft>
                <a:spcPts val="0"/>
              </a:spcAft>
              <a:buNone/>
            </a:pPr>
            <a:endParaRPr>
              <a:solidFill>
                <a:schemeClr val="dk1"/>
              </a:solidFill>
              <a:latin typeface="Montserrat"/>
              <a:ea typeface="Montserrat"/>
              <a:cs typeface="Montserrat"/>
              <a:sym typeface="Montserrat"/>
            </a:endParaRPr>
          </a:p>
        </p:txBody>
      </p:sp>
      <p:sp>
        <p:nvSpPr>
          <p:cNvPr id="79" name="Google Shape;79;p16"/>
          <p:cNvSpPr txBox="1"/>
          <p:nvPr/>
        </p:nvSpPr>
        <p:spPr>
          <a:xfrm>
            <a:off x="459125" y="115575"/>
            <a:ext cx="5572500" cy="958200"/>
          </a:xfrm>
          <a:prstGeom prst="rect">
            <a:avLst/>
          </a:prstGeom>
          <a:noFill/>
          <a:ln>
            <a:noFill/>
          </a:ln>
        </p:spPr>
        <p:txBody>
          <a:bodyPr spcFirstLastPara="1" wrap="square" lIns="34300" tIns="17150" rIns="34300" bIns="17150" anchor="t" anchorCtr="0">
            <a:normAutofit/>
          </a:bodyPr>
          <a:lstStyle/>
          <a:p>
            <a:pPr marL="0" lvl="0" indent="0" algn="l" rtl="0">
              <a:spcBef>
                <a:spcPts val="0"/>
              </a:spcBef>
              <a:spcAft>
                <a:spcPts val="0"/>
              </a:spcAft>
              <a:buClr>
                <a:schemeClr val="dk1"/>
              </a:buClr>
              <a:buSzPts val="1100"/>
              <a:buFont typeface="Arial"/>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SzPts val="1100"/>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SzPts val="1100"/>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SzPts val="1100"/>
              <a:buNone/>
            </a:pPr>
            <a:r>
              <a:rPr lang="en" sz="2300">
                <a:solidFill>
                  <a:schemeClr val="dk1"/>
                </a:solidFill>
                <a:latin typeface="Montserrat SemiBold"/>
                <a:ea typeface="Montserrat SemiBold"/>
                <a:cs typeface="Montserrat SemiBold"/>
                <a:sym typeface="Montserrat SemiBold"/>
              </a:rPr>
              <a:t>Training Objectives:</a:t>
            </a:r>
            <a:endParaRPr sz="2300">
              <a:solidFill>
                <a:schemeClr val="dk1"/>
              </a:solidFill>
              <a:latin typeface="Montserrat SemiBold"/>
              <a:ea typeface="Montserrat SemiBold"/>
              <a:cs typeface="Montserrat SemiBold"/>
              <a:sym typeface="Montserrat SemiBo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7"/>
          <p:cNvSpPr txBox="1"/>
          <p:nvPr/>
        </p:nvSpPr>
        <p:spPr>
          <a:xfrm>
            <a:off x="432850" y="1119750"/>
            <a:ext cx="7962300" cy="3270600"/>
          </a:xfrm>
          <a:prstGeom prst="rect">
            <a:avLst/>
          </a:prstGeom>
          <a:noFill/>
          <a:ln>
            <a:noFill/>
          </a:ln>
        </p:spPr>
        <p:txBody>
          <a:bodyPr spcFirstLastPara="1" wrap="square" lIns="34300" tIns="17150" rIns="34300" bIns="17150" anchor="t" anchorCtr="0">
            <a:noAutofit/>
          </a:bodyPr>
          <a:lstStyle/>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Recognize and respond to patterns of concern</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Leverage accountability tools to support your team</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Partner with HR when escalation is needed</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Use the new Time Off Utilization Dashboard with confidence</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Balance empathy with accountability for positive outcomes</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Q&amp;A and key takeaways for continued success</a:t>
            </a:r>
            <a:endParaRPr sz="1600">
              <a:solidFill>
                <a:schemeClr val="dk1"/>
              </a:solidFill>
              <a:latin typeface="Montserrat"/>
              <a:ea typeface="Montserrat"/>
              <a:cs typeface="Montserrat"/>
              <a:sym typeface="Montserrat"/>
            </a:endParaRPr>
          </a:p>
          <a:p>
            <a:pPr marL="0" lvl="0" indent="0" algn="l" rtl="0">
              <a:lnSpc>
                <a:spcPct val="100000"/>
              </a:lnSpc>
              <a:spcBef>
                <a:spcPts val="0"/>
              </a:spcBef>
              <a:spcAft>
                <a:spcPts val="0"/>
              </a:spcAft>
              <a:buNone/>
            </a:pPr>
            <a:endParaRPr sz="1600">
              <a:solidFill>
                <a:schemeClr val="dk1"/>
              </a:solidFill>
              <a:latin typeface="Montserrat"/>
              <a:ea typeface="Montserrat"/>
              <a:cs typeface="Montserrat"/>
              <a:sym typeface="Montserrat"/>
            </a:endParaRPr>
          </a:p>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914400" lvl="0" indent="0" algn="l" rtl="0">
              <a:lnSpc>
                <a:spcPct val="150000"/>
              </a:lnSpc>
              <a:spcBef>
                <a:spcPts val="0"/>
              </a:spcBef>
              <a:spcAft>
                <a:spcPts val="0"/>
              </a:spcAft>
              <a:buNone/>
            </a:pPr>
            <a:endParaRPr>
              <a:solidFill>
                <a:schemeClr val="dk1"/>
              </a:solidFill>
              <a:latin typeface="Montserrat"/>
              <a:ea typeface="Montserrat"/>
              <a:cs typeface="Montserrat"/>
              <a:sym typeface="Montserrat"/>
            </a:endParaRPr>
          </a:p>
        </p:txBody>
      </p:sp>
      <p:sp>
        <p:nvSpPr>
          <p:cNvPr id="85" name="Google Shape;85;p17"/>
          <p:cNvSpPr txBox="1"/>
          <p:nvPr/>
        </p:nvSpPr>
        <p:spPr>
          <a:xfrm>
            <a:off x="432850" y="302400"/>
            <a:ext cx="6017100" cy="696600"/>
          </a:xfrm>
          <a:prstGeom prst="rect">
            <a:avLst/>
          </a:prstGeom>
          <a:noFill/>
          <a:ln>
            <a:noFill/>
          </a:ln>
        </p:spPr>
        <p:txBody>
          <a:bodyPr spcFirstLastPara="1" wrap="square" lIns="34300" tIns="17150" rIns="34300" bIns="17150" anchor="t" anchorCtr="0">
            <a:spAutoFit/>
          </a:bodyPr>
          <a:lstStyle/>
          <a:p>
            <a:pPr marL="0" lvl="0" indent="0" algn="l" rtl="0">
              <a:spcBef>
                <a:spcPts val="0"/>
              </a:spcBef>
              <a:spcAft>
                <a:spcPts val="0"/>
              </a:spcAft>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Clr>
                <a:schemeClr val="dk1"/>
              </a:buClr>
              <a:buSzPts val="1100"/>
              <a:buFont typeface="Arial"/>
              <a:buNone/>
            </a:pPr>
            <a:r>
              <a:rPr lang="en" sz="2300">
                <a:solidFill>
                  <a:schemeClr val="dk1"/>
                </a:solidFill>
                <a:latin typeface="Montserrat SemiBold"/>
                <a:ea typeface="Montserrat SemiBold"/>
                <a:cs typeface="Montserrat SemiBold"/>
                <a:sym typeface="Montserrat SemiBold"/>
              </a:rPr>
              <a:t>Agenda:</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p:nvPr/>
        </p:nvSpPr>
        <p:spPr>
          <a:xfrm>
            <a:off x="432850" y="1058100"/>
            <a:ext cx="7962300" cy="3270600"/>
          </a:xfrm>
          <a:prstGeom prst="rect">
            <a:avLst/>
          </a:prstGeom>
          <a:noFill/>
          <a:ln>
            <a:noFill/>
          </a:ln>
        </p:spPr>
        <p:txBody>
          <a:bodyPr spcFirstLastPara="1" wrap="square" lIns="34300" tIns="17150" rIns="34300" bIns="17150" anchor="t" anchorCtr="0">
            <a:noAutofit/>
          </a:bodyPr>
          <a:lstStyle/>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Reduces overall team productivity</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Places added burden on coworkers</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Causes delays in projects and deadlines</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Lowers team morale and engagement</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Risks eroding trust in leadership if not addressed</a:t>
            </a:r>
            <a:endParaRPr sz="1600">
              <a:solidFill>
                <a:schemeClr val="dk1"/>
              </a:solidFill>
              <a:latin typeface="Montserrat"/>
              <a:ea typeface="Montserrat"/>
              <a:cs typeface="Montserrat"/>
              <a:sym typeface="Montserrat"/>
            </a:endParaRPr>
          </a:p>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914400" lvl="0" indent="0" algn="l" rtl="0">
              <a:lnSpc>
                <a:spcPct val="150000"/>
              </a:lnSpc>
              <a:spcBef>
                <a:spcPts val="0"/>
              </a:spcBef>
              <a:spcAft>
                <a:spcPts val="0"/>
              </a:spcAft>
              <a:buNone/>
            </a:pPr>
            <a:endParaRPr>
              <a:solidFill>
                <a:schemeClr val="dk1"/>
              </a:solidFill>
              <a:latin typeface="Montserrat"/>
              <a:ea typeface="Montserrat"/>
              <a:cs typeface="Montserrat"/>
              <a:sym typeface="Montserrat"/>
            </a:endParaRPr>
          </a:p>
        </p:txBody>
      </p:sp>
      <p:sp>
        <p:nvSpPr>
          <p:cNvPr id="91" name="Google Shape;91;p18"/>
          <p:cNvSpPr txBox="1"/>
          <p:nvPr/>
        </p:nvSpPr>
        <p:spPr>
          <a:xfrm>
            <a:off x="432850" y="302400"/>
            <a:ext cx="6017100" cy="696600"/>
          </a:xfrm>
          <a:prstGeom prst="rect">
            <a:avLst/>
          </a:prstGeom>
          <a:noFill/>
          <a:ln>
            <a:noFill/>
          </a:ln>
        </p:spPr>
        <p:txBody>
          <a:bodyPr spcFirstLastPara="1" wrap="square" lIns="34300" tIns="17150" rIns="34300" bIns="17150" anchor="t" anchorCtr="0">
            <a:spAutoFit/>
          </a:bodyPr>
          <a:lstStyle/>
          <a:p>
            <a:pPr marL="0" lvl="0" indent="0" algn="l" rtl="0">
              <a:spcBef>
                <a:spcPts val="0"/>
              </a:spcBef>
              <a:spcAft>
                <a:spcPts val="0"/>
              </a:spcAft>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Clr>
                <a:schemeClr val="dk1"/>
              </a:buClr>
              <a:buSzPts val="1100"/>
              <a:buFont typeface="Arial"/>
              <a:buNone/>
            </a:pPr>
            <a:r>
              <a:rPr lang="en" sz="2300">
                <a:solidFill>
                  <a:schemeClr val="dk1"/>
                </a:solidFill>
                <a:latin typeface="Montserrat SemiBold"/>
                <a:ea typeface="Montserrat SemiBold"/>
                <a:cs typeface="Montserrat SemiBold"/>
                <a:sym typeface="Montserrat SemiBold"/>
              </a:rPr>
              <a:t>Outcomes of Unexpected Time Away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p:cNvSpPr txBox="1"/>
          <p:nvPr/>
        </p:nvSpPr>
        <p:spPr>
          <a:xfrm>
            <a:off x="432850" y="1119750"/>
            <a:ext cx="7962300" cy="3270600"/>
          </a:xfrm>
          <a:prstGeom prst="rect">
            <a:avLst/>
          </a:prstGeom>
          <a:noFill/>
          <a:ln>
            <a:noFill/>
          </a:ln>
        </p:spPr>
        <p:txBody>
          <a:bodyPr spcFirstLastPara="1" wrap="square" lIns="34300" tIns="17150" rIns="34300" bIns="17150" anchor="t" anchorCtr="0">
            <a:noAutofit/>
          </a:bodyPr>
          <a:lstStyle/>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Consistent absences around weekends or holidays</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Frequent last-minute call-outs</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Disruptions to team workflow</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Missed or incomplete call-out procedures</a:t>
            </a: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914400" lvl="0" indent="0" algn="l" rtl="0">
              <a:lnSpc>
                <a:spcPct val="150000"/>
              </a:lnSpc>
              <a:spcBef>
                <a:spcPts val="0"/>
              </a:spcBef>
              <a:spcAft>
                <a:spcPts val="0"/>
              </a:spcAft>
              <a:buNone/>
            </a:pPr>
            <a:endParaRPr>
              <a:solidFill>
                <a:schemeClr val="dk1"/>
              </a:solidFill>
              <a:latin typeface="Montserrat"/>
              <a:ea typeface="Montserrat"/>
              <a:cs typeface="Montserrat"/>
              <a:sym typeface="Montserrat"/>
            </a:endParaRPr>
          </a:p>
        </p:txBody>
      </p:sp>
      <p:sp>
        <p:nvSpPr>
          <p:cNvPr id="97" name="Google Shape;97;p19"/>
          <p:cNvSpPr txBox="1"/>
          <p:nvPr/>
        </p:nvSpPr>
        <p:spPr>
          <a:xfrm>
            <a:off x="432850" y="302400"/>
            <a:ext cx="6017100" cy="696600"/>
          </a:xfrm>
          <a:prstGeom prst="rect">
            <a:avLst/>
          </a:prstGeom>
          <a:noFill/>
          <a:ln>
            <a:noFill/>
          </a:ln>
        </p:spPr>
        <p:txBody>
          <a:bodyPr spcFirstLastPara="1" wrap="square" lIns="34300" tIns="17150" rIns="34300" bIns="17150" anchor="t" anchorCtr="0">
            <a:spAutoFit/>
          </a:bodyPr>
          <a:lstStyle/>
          <a:p>
            <a:pPr marL="0" lvl="0" indent="0" algn="l" rtl="0">
              <a:spcBef>
                <a:spcPts val="0"/>
              </a:spcBef>
              <a:spcAft>
                <a:spcPts val="0"/>
              </a:spcAft>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Clr>
                <a:schemeClr val="dk1"/>
              </a:buClr>
              <a:buSzPts val="1100"/>
              <a:buFont typeface="Arial"/>
              <a:buNone/>
            </a:pPr>
            <a:r>
              <a:rPr lang="en" sz="2300">
                <a:solidFill>
                  <a:schemeClr val="dk1"/>
                </a:solidFill>
                <a:latin typeface="Montserrat SemiBold"/>
                <a:ea typeface="Montserrat SemiBold"/>
                <a:cs typeface="Montserrat SemiBold"/>
                <a:sym typeface="Montserrat SemiBold"/>
              </a:rPr>
              <a:t>Recognizing patterns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p:nvPr/>
        </p:nvSpPr>
        <p:spPr>
          <a:xfrm>
            <a:off x="432850" y="1119750"/>
            <a:ext cx="7962300" cy="3270600"/>
          </a:xfrm>
          <a:prstGeom prst="rect">
            <a:avLst/>
          </a:prstGeom>
          <a:noFill/>
          <a:ln>
            <a:noFill/>
          </a:ln>
        </p:spPr>
        <p:txBody>
          <a:bodyPr spcFirstLastPara="1" wrap="square" lIns="34300" tIns="17150" rIns="34300" bIns="17150" anchor="t" anchorCtr="0">
            <a:noAutofit/>
          </a:bodyPr>
          <a:lstStyle/>
          <a:p>
            <a:pPr marL="0" lvl="0" indent="0" algn="l" rtl="0">
              <a:lnSpc>
                <a:spcPct val="115000"/>
              </a:lnSpc>
              <a:spcBef>
                <a:spcPts val="1200"/>
              </a:spcBef>
              <a:spcAft>
                <a:spcPts val="0"/>
              </a:spcAft>
              <a:buNone/>
            </a:pPr>
            <a:r>
              <a:rPr lang="en" sz="1300" b="1">
                <a:solidFill>
                  <a:schemeClr val="dk1"/>
                </a:solidFill>
                <a:latin typeface="Montserrat"/>
                <a:ea typeface="Montserrat"/>
                <a:cs typeface="Montserrat"/>
                <a:sym typeface="Montserrat"/>
              </a:rPr>
              <a:t>Expectations at Reed</a:t>
            </a:r>
            <a:endParaRPr sz="1300" b="1">
              <a:solidFill>
                <a:schemeClr val="dk1"/>
              </a:solidFill>
              <a:latin typeface="Montserrat"/>
              <a:ea typeface="Montserrat"/>
              <a:cs typeface="Montserrat"/>
              <a:sym typeface="Montserrat"/>
            </a:endParaRPr>
          </a:p>
          <a:p>
            <a:pPr marL="457200" lvl="0" indent="-311150" algn="l" rtl="0">
              <a:lnSpc>
                <a:spcPct val="115000"/>
              </a:lnSpc>
              <a:spcBef>
                <a:spcPts val="12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Sick leave &amp; vacation: clear guidelines on when and how to use</a:t>
            </a:r>
            <a:endParaRPr sz="1300">
              <a:solidFill>
                <a:schemeClr val="dk1"/>
              </a:solidFill>
              <a:latin typeface="Montserrat"/>
              <a:ea typeface="Montserrat"/>
              <a:cs typeface="Montserrat"/>
              <a:sym typeface="Montserrat"/>
            </a:endParaRPr>
          </a:p>
          <a:p>
            <a:pPr marL="457200" lvl="0" indent="-311150" algn="l" rtl="0">
              <a:lnSpc>
                <a:spcPct val="115000"/>
              </a:lnSpc>
              <a:spcBef>
                <a:spcPts val="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Notification protocols: timely communication of absences</a:t>
            </a:r>
            <a:endParaRPr sz="1300">
              <a:solidFill>
                <a:schemeClr val="dk1"/>
              </a:solidFill>
              <a:latin typeface="Montserrat"/>
              <a:ea typeface="Montserrat"/>
              <a:cs typeface="Montserrat"/>
              <a:sym typeface="Montserrat"/>
            </a:endParaRPr>
          </a:p>
          <a:p>
            <a:pPr marL="457200" lvl="0" indent="-311150" algn="l" rtl="0">
              <a:lnSpc>
                <a:spcPct val="115000"/>
              </a:lnSpc>
              <a:spcBef>
                <a:spcPts val="0"/>
              </a:spcBef>
              <a:spcAft>
                <a:spcPts val="0"/>
              </a:spcAft>
              <a:buClr>
                <a:schemeClr val="dk1"/>
              </a:buClr>
              <a:buSzPts val="1300"/>
              <a:buFont typeface="Montserrat"/>
              <a:buChar char="●"/>
            </a:pPr>
            <a:r>
              <a:rPr lang="en" sz="1300" b="1">
                <a:solidFill>
                  <a:schemeClr val="dk1"/>
                </a:solidFill>
                <a:latin typeface="Montserrat"/>
                <a:ea typeface="Montserrat"/>
                <a:cs typeface="Montserrat"/>
                <a:sym typeface="Montserrat"/>
              </a:rPr>
              <a:t>Enter all time off through ESS </a:t>
            </a:r>
            <a:r>
              <a:rPr lang="en" sz="1300">
                <a:solidFill>
                  <a:schemeClr val="dk1"/>
                </a:solidFill>
                <a:latin typeface="Montserrat"/>
                <a:ea typeface="Montserrat"/>
                <a:cs typeface="Montserrat"/>
                <a:sym typeface="Montserrat"/>
              </a:rPr>
              <a:t>(ability to enter time off  6 months out)</a:t>
            </a:r>
            <a:br>
              <a:rPr lang="en" sz="1300">
                <a:solidFill>
                  <a:schemeClr val="dk1"/>
                </a:solidFill>
                <a:latin typeface="Montserrat"/>
                <a:ea typeface="Montserrat"/>
                <a:cs typeface="Montserrat"/>
                <a:sym typeface="Montserrat"/>
              </a:rPr>
            </a:br>
            <a:endParaRPr sz="1300">
              <a:solidFill>
                <a:schemeClr val="dk1"/>
              </a:solidFill>
              <a:latin typeface="Montserrat"/>
              <a:ea typeface="Montserrat"/>
              <a:cs typeface="Montserrat"/>
              <a:sym typeface="Montserrat"/>
            </a:endParaRPr>
          </a:p>
          <a:p>
            <a:pPr marL="0" lvl="0" indent="0" algn="l" rtl="0">
              <a:lnSpc>
                <a:spcPct val="115000"/>
              </a:lnSpc>
              <a:spcBef>
                <a:spcPts val="1200"/>
              </a:spcBef>
              <a:spcAft>
                <a:spcPts val="0"/>
              </a:spcAft>
              <a:buNone/>
            </a:pPr>
            <a:r>
              <a:rPr lang="en" sz="1300" b="1">
                <a:solidFill>
                  <a:schemeClr val="dk1"/>
                </a:solidFill>
                <a:latin typeface="Montserrat"/>
                <a:ea typeface="Montserrat"/>
                <a:cs typeface="Montserrat"/>
                <a:sym typeface="Montserrat"/>
              </a:rPr>
              <a:t>Supervisor &amp; HR Responsibilities</a:t>
            </a:r>
            <a:endParaRPr sz="1300" b="1">
              <a:solidFill>
                <a:schemeClr val="dk1"/>
              </a:solidFill>
              <a:latin typeface="Montserrat"/>
              <a:ea typeface="Montserrat"/>
              <a:cs typeface="Montserrat"/>
              <a:sym typeface="Montserrat"/>
            </a:endParaRPr>
          </a:p>
          <a:p>
            <a:pPr marL="457200" lvl="0" indent="-311150" algn="l" rtl="0">
              <a:lnSpc>
                <a:spcPct val="115000"/>
              </a:lnSpc>
              <a:spcBef>
                <a:spcPts val="1200"/>
              </a:spcBef>
              <a:spcAft>
                <a:spcPts val="0"/>
              </a:spcAft>
              <a:buClr>
                <a:schemeClr val="dk1"/>
              </a:buClr>
              <a:buSzPts val="1300"/>
              <a:buChar char="●"/>
            </a:pPr>
            <a:r>
              <a:rPr lang="en" sz="1300" b="1">
                <a:solidFill>
                  <a:schemeClr val="dk1"/>
                </a:solidFill>
                <a:latin typeface="Montserrat"/>
                <a:ea typeface="Montserrat"/>
                <a:cs typeface="Montserrat"/>
                <a:sym typeface="Montserrat"/>
              </a:rPr>
              <a:t>Supervisors</a:t>
            </a:r>
            <a:r>
              <a:rPr lang="en" sz="1300">
                <a:solidFill>
                  <a:schemeClr val="dk1"/>
                </a:solidFill>
                <a:latin typeface="Montserrat"/>
                <a:ea typeface="Montserrat"/>
                <a:cs typeface="Montserrat"/>
                <a:sym typeface="Montserrat"/>
              </a:rPr>
              <a:t>: Provide day-to-day monitoring, support, and documentation</a:t>
            </a:r>
            <a:endParaRPr sz="1300">
              <a:solidFill>
                <a:schemeClr val="dk1"/>
              </a:solidFill>
              <a:latin typeface="Montserrat"/>
              <a:ea typeface="Montserrat"/>
              <a:cs typeface="Montserrat"/>
              <a:sym typeface="Montserrat"/>
            </a:endParaRPr>
          </a:p>
          <a:p>
            <a:pPr marL="914400" lvl="1" indent="-311150" algn="l" rtl="0">
              <a:lnSpc>
                <a:spcPct val="115000"/>
              </a:lnSpc>
              <a:spcBef>
                <a:spcPts val="0"/>
              </a:spcBef>
              <a:spcAft>
                <a:spcPts val="0"/>
              </a:spcAft>
              <a:buClr>
                <a:schemeClr val="dk1"/>
              </a:buClr>
              <a:buSzPts val="1300"/>
              <a:buFont typeface="Montserrat"/>
              <a:buAutoNum type="alphaLcPeriod"/>
            </a:pPr>
            <a:r>
              <a:rPr lang="en" sz="1300">
                <a:solidFill>
                  <a:schemeClr val="dk1"/>
                </a:solidFill>
                <a:latin typeface="Montserrat"/>
                <a:ea typeface="Montserrat"/>
                <a:cs typeface="Montserrat"/>
                <a:sym typeface="Montserrat"/>
              </a:rPr>
              <a:t>Understand your staff’s leave status, details of frequency and duration and how they are to fill out time cards when on an approved leave.</a:t>
            </a:r>
            <a:endParaRPr sz="1300">
              <a:solidFill>
                <a:schemeClr val="dk1"/>
              </a:solidFill>
              <a:latin typeface="Montserrat"/>
              <a:ea typeface="Montserrat"/>
              <a:cs typeface="Montserrat"/>
              <a:sym typeface="Montserrat"/>
            </a:endParaRPr>
          </a:p>
          <a:p>
            <a:pPr marL="457200" lvl="0" indent="-311150" algn="l" rtl="0">
              <a:lnSpc>
                <a:spcPct val="115000"/>
              </a:lnSpc>
              <a:spcBef>
                <a:spcPts val="0"/>
              </a:spcBef>
              <a:spcAft>
                <a:spcPts val="0"/>
              </a:spcAft>
              <a:buClr>
                <a:schemeClr val="dk1"/>
              </a:buClr>
              <a:buSzPts val="1300"/>
              <a:buChar char="●"/>
            </a:pPr>
            <a:r>
              <a:rPr lang="en" sz="1300" b="1">
                <a:solidFill>
                  <a:schemeClr val="dk1"/>
                </a:solidFill>
                <a:latin typeface="Montserrat"/>
                <a:ea typeface="Montserrat"/>
                <a:cs typeface="Montserrat"/>
                <a:sym typeface="Montserrat"/>
              </a:rPr>
              <a:t>HR</a:t>
            </a:r>
            <a:r>
              <a:rPr lang="en" sz="1300">
                <a:solidFill>
                  <a:schemeClr val="dk1"/>
                </a:solidFill>
                <a:latin typeface="Montserrat"/>
                <a:ea typeface="Montserrat"/>
                <a:cs typeface="Montserrat"/>
                <a:sym typeface="Montserrat"/>
              </a:rPr>
              <a:t>: Manage leave approvals, accommodations, and ensure legal compliance</a:t>
            </a:r>
            <a:endParaRPr sz="1300">
              <a:solidFill>
                <a:schemeClr val="dk1"/>
              </a:solidFill>
              <a:latin typeface="Montserrat"/>
              <a:ea typeface="Montserrat"/>
              <a:cs typeface="Montserrat"/>
              <a:sym typeface="Montserrat"/>
            </a:endParaRPr>
          </a:p>
          <a:p>
            <a:pPr marL="0" lvl="0" indent="0" algn="l" rtl="0">
              <a:lnSpc>
                <a:spcPct val="150000"/>
              </a:lnSpc>
              <a:spcBef>
                <a:spcPts val="1200"/>
              </a:spcBef>
              <a:spcAft>
                <a:spcPts val="0"/>
              </a:spcAft>
              <a:buNone/>
            </a:pP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914400" lvl="0" indent="0" algn="l" rtl="0">
              <a:lnSpc>
                <a:spcPct val="150000"/>
              </a:lnSpc>
              <a:spcBef>
                <a:spcPts val="0"/>
              </a:spcBef>
              <a:spcAft>
                <a:spcPts val="0"/>
              </a:spcAft>
              <a:buNone/>
            </a:pPr>
            <a:endParaRPr>
              <a:solidFill>
                <a:schemeClr val="dk1"/>
              </a:solidFill>
              <a:latin typeface="Montserrat"/>
              <a:ea typeface="Montserrat"/>
              <a:cs typeface="Montserrat"/>
              <a:sym typeface="Montserrat"/>
            </a:endParaRPr>
          </a:p>
        </p:txBody>
      </p:sp>
      <p:sp>
        <p:nvSpPr>
          <p:cNvPr id="103" name="Google Shape;103;p20"/>
          <p:cNvSpPr txBox="1"/>
          <p:nvPr/>
        </p:nvSpPr>
        <p:spPr>
          <a:xfrm>
            <a:off x="432850" y="302400"/>
            <a:ext cx="6017100" cy="696600"/>
          </a:xfrm>
          <a:prstGeom prst="rect">
            <a:avLst/>
          </a:prstGeom>
          <a:noFill/>
          <a:ln>
            <a:noFill/>
          </a:ln>
        </p:spPr>
        <p:txBody>
          <a:bodyPr spcFirstLastPara="1" wrap="square" lIns="34300" tIns="17150" rIns="34300" bIns="17150" anchor="t" anchorCtr="0">
            <a:spAutoFit/>
          </a:bodyPr>
          <a:lstStyle/>
          <a:p>
            <a:pPr marL="0" lvl="0" indent="0" algn="l" rtl="0">
              <a:spcBef>
                <a:spcPts val="0"/>
              </a:spcBef>
              <a:spcAft>
                <a:spcPts val="0"/>
              </a:spcAft>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Clr>
                <a:schemeClr val="dk1"/>
              </a:buClr>
              <a:buSzPts val="1100"/>
              <a:buFont typeface="Arial"/>
              <a:buNone/>
            </a:pPr>
            <a:r>
              <a:rPr lang="en" sz="2300">
                <a:solidFill>
                  <a:schemeClr val="dk1"/>
                </a:solidFill>
                <a:latin typeface="Montserrat SemiBold"/>
                <a:ea typeface="Montserrat SemiBold"/>
                <a:cs typeface="Montserrat SemiBold"/>
                <a:sym typeface="Montserrat SemiBold"/>
              </a:rPr>
              <a:t>Policy Overview</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1"/>
          <p:cNvSpPr txBox="1"/>
          <p:nvPr/>
        </p:nvSpPr>
        <p:spPr>
          <a:xfrm>
            <a:off x="432850" y="1119750"/>
            <a:ext cx="7962300" cy="3270600"/>
          </a:xfrm>
          <a:prstGeom prst="rect">
            <a:avLst/>
          </a:prstGeom>
          <a:noFill/>
          <a:ln>
            <a:noFill/>
          </a:ln>
        </p:spPr>
        <p:txBody>
          <a:bodyPr spcFirstLastPara="1" wrap="square" lIns="34300" tIns="17150" rIns="34300" bIns="17150" anchor="t" anchorCtr="0">
            <a:noAutofit/>
          </a:bodyPr>
          <a:lstStyle/>
          <a:p>
            <a:pPr marL="457200" lvl="0" indent="0" algn="l" rtl="0">
              <a:lnSpc>
                <a:spcPct val="150000"/>
              </a:lnSpc>
              <a:spcBef>
                <a:spcPts val="120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50000"/>
              </a:lnSpc>
              <a:spcBef>
                <a:spcPts val="120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Emailed to you (and your supervisor) each payroll</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Shows 3, 6, and 12 month time off data</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Includes time card submission details</a:t>
            </a:r>
            <a:endParaRPr sz="1600">
              <a:solidFill>
                <a:schemeClr val="dk1"/>
              </a:solidFill>
              <a:latin typeface="Montserrat"/>
              <a:ea typeface="Montserrat"/>
              <a:cs typeface="Montserrat"/>
              <a:sym typeface="Montserrat"/>
            </a:endParaRPr>
          </a:p>
          <a:p>
            <a:pPr marL="457200" lvl="0" indent="-330200" algn="l" rtl="0">
              <a:lnSpc>
                <a:spcPct val="15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Helps identify trends and patterns</a:t>
            </a:r>
            <a:endParaRPr sz="1600">
              <a:solidFill>
                <a:schemeClr val="dk1"/>
              </a:solidFill>
              <a:latin typeface="Montserrat"/>
              <a:ea typeface="Montserrat"/>
              <a:cs typeface="Montserrat"/>
              <a:sym typeface="Montserrat"/>
            </a:endParaRPr>
          </a:p>
          <a:p>
            <a:pPr marL="0" lvl="0" indent="0" algn="l" rtl="0">
              <a:lnSpc>
                <a:spcPct val="150000"/>
              </a:lnSpc>
              <a:spcBef>
                <a:spcPts val="1200"/>
              </a:spcBef>
              <a:spcAft>
                <a:spcPts val="0"/>
              </a:spcAft>
              <a:buNone/>
            </a:pPr>
            <a:endParaRPr sz="1600">
              <a:solidFill>
                <a:schemeClr val="dk1"/>
              </a:solidFill>
              <a:latin typeface="Montserrat"/>
              <a:ea typeface="Montserrat"/>
              <a:cs typeface="Montserrat"/>
              <a:sym typeface="Montserrat"/>
            </a:endParaRPr>
          </a:p>
          <a:p>
            <a:pPr marL="45720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0" lvl="0" indent="0" algn="l" rtl="0">
              <a:lnSpc>
                <a:spcPct val="150000"/>
              </a:lnSpc>
              <a:spcBef>
                <a:spcPts val="0"/>
              </a:spcBef>
              <a:spcAft>
                <a:spcPts val="0"/>
              </a:spcAft>
              <a:buNone/>
            </a:pPr>
            <a:endParaRPr sz="1600">
              <a:solidFill>
                <a:schemeClr val="dk1"/>
              </a:solidFill>
              <a:latin typeface="Montserrat"/>
              <a:ea typeface="Montserrat"/>
              <a:cs typeface="Montserrat"/>
              <a:sym typeface="Montserrat"/>
            </a:endParaRPr>
          </a:p>
          <a:p>
            <a:pPr marL="914400" lvl="0" indent="0" algn="l" rtl="0">
              <a:lnSpc>
                <a:spcPct val="150000"/>
              </a:lnSpc>
              <a:spcBef>
                <a:spcPts val="0"/>
              </a:spcBef>
              <a:spcAft>
                <a:spcPts val="0"/>
              </a:spcAft>
              <a:buNone/>
            </a:pPr>
            <a:endParaRPr>
              <a:solidFill>
                <a:schemeClr val="dk1"/>
              </a:solidFill>
              <a:latin typeface="Montserrat"/>
              <a:ea typeface="Montserrat"/>
              <a:cs typeface="Montserrat"/>
              <a:sym typeface="Montserrat"/>
            </a:endParaRPr>
          </a:p>
        </p:txBody>
      </p:sp>
      <p:sp>
        <p:nvSpPr>
          <p:cNvPr id="109" name="Google Shape;109;p21"/>
          <p:cNvSpPr txBox="1"/>
          <p:nvPr/>
        </p:nvSpPr>
        <p:spPr>
          <a:xfrm>
            <a:off x="432850" y="302400"/>
            <a:ext cx="6554400" cy="696600"/>
          </a:xfrm>
          <a:prstGeom prst="rect">
            <a:avLst/>
          </a:prstGeom>
          <a:noFill/>
          <a:ln>
            <a:noFill/>
          </a:ln>
        </p:spPr>
        <p:txBody>
          <a:bodyPr spcFirstLastPara="1" wrap="square" lIns="34300" tIns="17150" rIns="34300" bIns="17150" anchor="t" anchorCtr="0">
            <a:spAutoFit/>
          </a:bodyPr>
          <a:lstStyle/>
          <a:p>
            <a:pPr marL="0" lvl="0" indent="0" algn="l" rtl="0">
              <a:spcBef>
                <a:spcPts val="0"/>
              </a:spcBef>
              <a:spcAft>
                <a:spcPts val="0"/>
              </a:spcAft>
              <a:buNone/>
            </a:pPr>
            <a:r>
              <a:rPr lang="en" sz="1000">
                <a:solidFill>
                  <a:srgbClr val="B81F1A"/>
                </a:solidFill>
                <a:latin typeface="Montserrat SemiBold"/>
                <a:ea typeface="Montserrat SemiBold"/>
                <a:cs typeface="Montserrat SemiBold"/>
                <a:sym typeface="Montserrat SemiBold"/>
              </a:rPr>
              <a:t>Supervisor Training: Encouraging Presence &amp; Team Accountability</a:t>
            </a: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None/>
            </a:pPr>
            <a:endParaRPr sz="1000">
              <a:solidFill>
                <a:srgbClr val="B81F1A"/>
              </a:solidFill>
              <a:latin typeface="Montserrat SemiBold"/>
              <a:ea typeface="Montserrat SemiBold"/>
              <a:cs typeface="Montserrat SemiBold"/>
              <a:sym typeface="Montserrat SemiBold"/>
            </a:endParaRPr>
          </a:p>
          <a:p>
            <a:pPr marL="0" lvl="0" indent="0" algn="l" rtl="0">
              <a:spcBef>
                <a:spcPts val="0"/>
              </a:spcBef>
              <a:spcAft>
                <a:spcPts val="0"/>
              </a:spcAft>
              <a:buClr>
                <a:schemeClr val="dk1"/>
              </a:buClr>
              <a:buSzPts val="1100"/>
              <a:buFont typeface="Arial"/>
              <a:buNone/>
            </a:pPr>
            <a:r>
              <a:rPr lang="en" sz="2300" b="1">
                <a:solidFill>
                  <a:schemeClr val="dk1"/>
                </a:solidFill>
              </a:rPr>
              <a:t>Time Off Utilization Dashboard</a:t>
            </a:r>
            <a:endParaRPr sz="2300"/>
          </a:p>
        </p:txBody>
      </p:sp>
    </p:spTree>
  </p:cSld>
  <p:clrMapOvr>
    <a:masterClrMapping/>
  </p:clrMapOvr>
</p:sld>
</file>

<file path=ppt/theme/theme1.xml><?xml version="1.0" encoding="utf-8"?>
<a:theme xmlns:a="http://schemas.openxmlformats.org/drawingml/2006/main" name="Reed College Campaign">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1191</Words>
  <Application>Microsoft Macintosh PowerPoint</Application>
  <PresentationFormat>On-screen Show (16:9)</PresentationFormat>
  <Paragraphs>146</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Montserrat SemiBold</vt:lpstr>
      <vt:lpstr>Montserrat</vt:lpstr>
      <vt:lpstr>Montserrat Medium</vt:lpstr>
      <vt:lpstr>Reed College Campaign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Microsoft Office User</cp:lastModifiedBy>
  <cp:revision>1</cp:revision>
  <dcterms:modified xsi:type="dcterms:W3CDTF">2025-11-21T21:39:50Z</dcterms:modified>
</cp:coreProperties>
</file>