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g4YjyAQ9uY9em40Jpe2S7Hz6YM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85EE42-3F4C-49BF-AD6C-460B64AAA3E3}">
  <a:tblStyle styleId="{2D85EE42-3F4C-49BF-AD6C-460B64AAA3E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3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3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48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p49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5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6" name="Google Shape;516;p5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3" name="Google Shape;523;p51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1" name="Google Shape;531;p52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p53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p54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e7a855637_0_1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33e7a855637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g33e7a855637_0_1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5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5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p5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6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5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568" name="Google Shape;568;p5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40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p57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p58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8" name="Google Shape;598;p59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p3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60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p61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p62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63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p64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f23681e9a_0_0:notes"/>
          <p:cNvSpPr/>
          <p:nvPr>
            <p:ph idx="2" type="sldImg"/>
          </p:nvPr>
        </p:nvSpPr>
        <p:spPr>
          <a:xfrm>
            <a:off x="406400" y="698500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f23681e9a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38f23681e9a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41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6" name="Google Shape;656;p71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4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4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43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p44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5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4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p4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6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4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p4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p47:notes"/>
          <p:cNvSpPr/>
          <p:nvPr>
            <p:ph idx="2" type="sldImg"/>
          </p:nvPr>
        </p:nvSpPr>
        <p:spPr>
          <a:xfrm>
            <a:off x="406400" y="698500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" name="Google Shape;1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3" name="Google Shape;1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4" name="Google Shape;1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/>
          <p:cNvSpPr txBox="1"/>
          <p:nvPr>
            <p:ph type="title"/>
          </p:nvPr>
        </p:nvSpPr>
        <p:spPr>
          <a:xfrm>
            <a:off x="845892" y="457199"/>
            <a:ext cx="6539158" cy="2277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1051717" y="2740034"/>
            <a:ext cx="6117434" cy="411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510242" y="3533712"/>
            <a:ext cx="7210394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047092" y="3532444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26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6" name="Google Shape;1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7" name="Google Shape;1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>
            <p:ph type="title"/>
          </p:nvPr>
        </p:nvSpPr>
        <p:spPr>
          <a:xfrm>
            <a:off x="501916" y="564921"/>
            <a:ext cx="7218720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495709" y="1752655"/>
            <a:ext cx="230252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510241" y="2267005"/>
            <a:ext cx="2287277" cy="21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33" name="Google Shape;133;p28"/>
          <p:cNvSpPr txBox="1"/>
          <p:nvPr>
            <p:ph idx="3" type="body"/>
          </p:nvPr>
        </p:nvSpPr>
        <p:spPr>
          <a:xfrm>
            <a:off x="2967019" y="1752655"/>
            <a:ext cx="229743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4" name="Google Shape;134;p28"/>
          <p:cNvSpPr txBox="1"/>
          <p:nvPr>
            <p:ph idx="4" type="body"/>
          </p:nvPr>
        </p:nvSpPr>
        <p:spPr>
          <a:xfrm>
            <a:off x="2959103" y="2267005"/>
            <a:ext cx="2297430" cy="21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35" name="Google Shape;135;p28"/>
          <p:cNvSpPr txBox="1"/>
          <p:nvPr>
            <p:ph idx="5" type="body"/>
          </p:nvPr>
        </p:nvSpPr>
        <p:spPr>
          <a:xfrm>
            <a:off x="5418117" y="1752655"/>
            <a:ext cx="230251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6" name="Google Shape;136;p28"/>
          <p:cNvSpPr txBox="1"/>
          <p:nvPr>
            <p:ph idx="6" type="body"/>
          </p:nvPr>
        </p:nvSpPr>
        <p:spPr>
          <a:xfrm>
            <a:off x="5418117" y="2267005"/>
            <a:ext cx="2302519" cy="21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37" name="Google Shape;137;p28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1" name="Google Shape;1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2" name="Google Shape;1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>
            <p:ph type="title"/>
          </p:nvPr>
        </p:nvSpPr>
        <p:spPr>
          <a:xfrm>
            <a:off x="510241" y="564921"/>
            <a:ext cx="7210395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510239" y="3223127"/>
            <a:ext cx="228727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7" name="Google Shape;147;p29"/>
          <p:cNvSpPr/>
          <p:nvPr>
            <p:ph idx="2" type="pic"/>
          </p:nvPr>
        </p:nvSpPr>
        <p:spPr>
          <a:xfrm>
            <a:off x="510239" y="1752655"/>
            <a:ext cx="2287279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784"/>
              </a:srgbClr>
            </a:outerShdw>
          </a:effectLst>
        </p:spPr>
      </p:sp>
      <p:sp>
        <p:nvSpPr>
          <p:cNvPr id="148" name="Google Shape;148;p29"/>
          <p:cNvSpPr txBox="1"/>
          <p:nvPr>
            <p:ph idx="3" type="body"/>
          </p:nvPr>
        </p:nvSpPr>
        <p:spPr>
          <a:xfrm>
            <a:off x="510239" y="3655324"/>
            <a:ext cx="2287279" cy="79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49" name="Google Shape;149;p29"/>
          <p:cNvSpPr txBox="1"/>
          <p:nvPr>
            <p:ph idx="4" type="body"/>
          </p:nvPr>
        </p:nvSpPr>
        <p:spPr>
          <a:xfrm>
            <a:off x="2959103" y="3223127"/>
            <a:ext cx="229743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0" name="Google Shape;150;p29"/>
          <p:cNvSpPr/>
          <p:nvPr>
            <p:ph idx="5" type="pic"/>
          </p:nvPr>
        </p:nvSpPr>
        <p:spPr>
          <a:xfrm>
            <a:off x="2959103" y="1752655"/>
            <a:ext cx="2297430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784"/>
              </a:srgbClr>
            </a:outerShdw>
          </a:effectLst>
        </p:spPr>
      </p:sp>
      <p:sp>
        <p:nvSpPr>
          <p:cNvPr id="151" name="Google Shape;151;p29"/>
          <p:cNvSpPr txBox="1"/>
          <p:nvPr>
            <p:ph idx="6" type="body"/>
          </p:nvPr>
        </p:nvSpPr>
        <p:spPr>
          <a:xfrm>
            <a:off x="2958088" y="3655323"/>
            <a:ext cx="2300473" cy="79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2" name="Google Shape;152;p29"/>
          <p:cNvSpPr txBox="1"/>
          <p:nvPr>
            <p:ph idx="7" type="body"/>
          </p:nvPr>
        </p:nvSpPr>
        <p:spPr>
          <a:xfrm>
            <a:off x="5423009" y="3223127"/>
            <a:ext cx="229762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3" name="Google Shape;153;p29"/>
          <p:cNvSpPr/>
          <p:nvPr>
            <p:ph idx="8" type="pic"/>
          </p:nvPr>
        </p:nvSpPr>
        <p:spPr>
          <a:xfrm>
            <a:off x="5423008" y="1752655"/>
            <a:ext cx="2297629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784"/>
              </a:srgbClr>
            </a:outerShdw>
          </a:effectLst>
        </p:spPr>
      </p:sp>
      <p:sp>
        <p:nvSpPr>
          <p:cNvPr id="154" name="Google Shape;154;p29"/>
          <p:cNvSpPr txBox="1"/>
          <p:nvPr>
            <p:ph idx="9" type="body"/>
          </p:nvPr>
        </p:nvSpPr>
        <p:spPr>
          <a:xfrm>
            <a:off x="5422915" y="3655321"/>
            <a:ext cx="2300672" cy="79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5" name="Google Shape;155;p29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9" name="Google Shape;15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0" name="Google Shape;1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 rot="5400000">
            <a:off x="2765696" y="-502800"/>
            <a:ext cx="2699487" cy="72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/>
          <p:nvPr/>
        </p:nvSpPr>
        <p:spPr>
          <a:xfrm rot="5400000">
            <a:off x="6087155" y="1402046"/>
            <a:ext cx="3830241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1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1"/>
          <p:cNvSpPr txBox="1"/>
          <p:nvPr>
            <p:ph type="title"/>
          </p:nvPr>
        </p:nvSpPr>
        <p:spPr>
          <a:xfrm rot="5400000">
            <a:off x="6366939" y="1687182"/>
            <a:ext cx="3265320" cy="805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 rot="5400000">
            <a:off x="1839022" y="-871583"/>
            <a:ext cx="3994942" cy="6652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0" type="dt"/>
          </p:nvPr>
        </p:nvSpPr>
        <p:spPr>
          <a:xfrm>
            <a:off x="5105344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1"/>
          <p:cNvSpPr txBox="1"/>
          <p:nvPr>
            <p:ph idx="11" type="ftr"/>
          </p:nvPr>
        </p:nvSpPr>
        <p:spPr>
          <a:xfrm>
            <a:off x="510241" y="4452141"/>
            <a:ext cx="45951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7573163" y="4048975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2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3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7" name="Google Shape;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0651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8" name="Google Shape;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306592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5"/>
          <p:cNvSpPr/>
          <p:nvPr/>
        </p:nvSpPr>
        <p:spPr>
          <a:xfrm>
            <a:off x="-2" y="20447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5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5"/>
          <p:cNvSpPr txBox="1"/>
          <p:nvPr>
            <p:ph type="title"/>
          </p:nvPr>
        </p:nvSpPr>
        <p:spPr>
          <a:xfrm>
            <a:off x="510241" y="2152421"/>
            <a:ext cx="7210395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5"/>
          <p:cNvSpPr txBox="1"/>
          <p:nvPr>
            <p:ph idx="1" type="body"/>
          </p:nvPr>
        </p:nvSpPr>
        <p:spPr>
          <a:xfrm>
            <a:off x="510241" y="3174129"/>
            <a:ext cx="7210395" cy="127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75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5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5"/>
          <p:cNvSpPr txBox="1"/>
          <p:nvPr>
            <p:ph idx="12" type="sldNum"/>
          </p:nvPr>
        </p:nvSpPr>
        <p:spPr>
          <a:xfrm>
            <a:off x="8047092" y="2152422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08" name="Google Shape;20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3182138"/>
            <a:ext cx="6726063" cy="206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09" name="Google Shape;20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3787" y="3182884"/>
            <a:ext cx="2307831" cy="20770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3"/>
          <p:cNvSpPr/>
          <p:nvPr/>
        </p:nvSpPr>
        <p:spPr>
          <a:xfrm>
            <a:off x="0" y="1942559"/>
            <a:ext cx="6726064" cy="12452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3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3"/>
          <p:cNvSpPr txBox="1"/>
          <p:nvPr>
            <p:ph type="ctrTitle"/>
          </p:nvPr>
        </p:nvSpPr>
        <p:spPr>
          <a:xfrm>
            <a:off x="510241" y="2050282"/>
            <a:ext cx="6108101" cy="102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Trebuchet MS"/>
              <a:buNone/>
              <a:defRPr sz="4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3"/>
          <p:cNvSpPr txBox="1"/>
          <p:nvPr>
            <p:ph idx="1" type="subTitle"/>
          </p:nvPr>
        </p:nvSpPr>
        <p:spPr>
          <a:xfrm>
            <a:off x="510241" y="3295530"/>
            <a:ext cx="6108101" cy="83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4" name="Google Shape;214;p73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3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3"/>
          <p:cNvSpPr txBox="1"/>
          <p:nvPr>
            <p:ph idx="12" type="sldNum"/>
          </p:nvPr>
        </p:nvSpPr>
        <p:spPr>
          <a:xfrm>
            <a:off x="6941510" y="2062753"/>
            <a:ext cx="878916" cy="1017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18" name="Google Shape;21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0651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19" name="Google Shape;21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68" y="306592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4"/>
          <p:cNvSpPr/>
          <p:nvPr/>
        </p:nvSpPr>
        <p:spPr>
          <a:xfrm>
            <a:off x="-2" y="20447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4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4"/>
          <p:cNvSpPr txBox="1"/>
          <p:nvPr>
            <p:ph type="title"/>
          </p:nvPr>
        </p:nvSpPr>
        <p:spPr>
          <a:xfrm>
            <a:off x="510241" y="2152421"/>
            <a:ext cx="7210395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4"/>
          <p:cNvSpPr txBox="1"/>
          <p:nvPr>
            <p:ph idx="1" type="body"/>
          </p:nvPr>
        </p:nvSpPr>
        <p:spPr>
          <a:xfrm>
            <a:off x="510241" y="3174129"/>
            <a:ext cx="7210395" cy="127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4" name="Google Shape;224;p74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74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74"/>
          <p:cNvSpPr txBox="1"/>
          <p:nvPr>
            <p:ph idx="12" type="sldNum"/>
          </p:nvPr>
        </p:nvSpPr>
        <p:spPr>
          <a:xfrm>
            <a:off x="8047092" y="2152422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28" name="Google Shape;22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29" name="Google Shape;22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6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6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76"/>
          <p:cNvSpPr txBox="1"/>
          <p:nvPr>
            <p:ph idx="1" type="body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76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76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76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8" name="Google Shape;23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39" name="Google Shape;23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7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7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77"/>
          <p:cNvSpPr txBox="1"/>
          <p:nvPr>
            <p:ph idx="1" type="body"/>
          </p:nvPr>
        </p:nvSpPr>
        <p:spPr>
          <a:xfrm>
            <a:off x="510240" y="1752655"/>
            <a:ext cx="3523769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77"/>
          <p:cNvSpPr txBox="1"/>
          <p:nvPr>
            <p:ph idx="2" type="body"/>
          </p:nvPr>
        </p:nvSpPr>
        <p:spPr>
          <a:xfrm>
            <a:off x="4195592" y="1752655"/>
            <a:ext cx="3525044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77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77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77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49" name="Google Shape;24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50" name="Google Shape;25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8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8"/>
          <p:cNvSpPr txBox="1"/>
          <p:nvPr>
            <p:ph type="title"/>
          </p:nvPr>
        </p:nvSpPr>
        <p:spPr>
          <a:xfrm>
            <a:off x="510240" y="564922"/>
            <a:ext cx="7210397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78"/>
          <p:cNvSpPr txBox="1"/>
          <p:nvPr>
            <p:ph idx="1" type="body"/>
          </p:nvPr>
        </p:nvSpPr>
        <p:spPr>
          <a:xfrm>
            <a:off x="679763" y="1752655"/>
            <a:ext cx="3354245" cy="5198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5" name="Google Shape;255;p78"/>
          <p:cNvSpPr txBox="1"/>
          <p:nvPr>
            <p:ph idx="2" type="body"/>
          </p:nvPr>
        </p:nvSpPr>
        <p:spPr>
          <a:xfrm>
            <a:off x="510242" y="2272507"/>
            <a:ext cx="3523766" cy="2179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78"/>
          <p:cNvSpPr txBox="1"/>
          <p:nvPr>
            <p:ph idx="3" type="body"/>
          </p:nvPr>
        </p:nvSpPr>
        <p:spPr>
          <a:xfrm>
            <a:off x="4365116" y="1752655"/>
            <a:ext cx="3355521" cy="519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7" name="Google Shape;257;p78"/>
          <p:cNvSpPr txBox="1"/>
          <p:nvPr>
            <p:ph idx="4" type="body"/>
          </p:nvPr>
        </p:nvSpPr>
        <p:spPr>
          <a:xfrm>
            <a:off x="4195593" y="2272507"/>
            <a:ext cx="3525044" cy="2179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78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78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78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62" name="Google Shape;26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63" name="Google Shape;26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7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9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79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79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79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271" name="Google Shape;27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0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80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0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77" name="Google Shape;27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78" name="Google Shape;27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1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1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1"/>
          <p:cNvSpPr txBox="1"/>
          <p:nvPr>
            <p:ph type="title"/>
          </p:nvPr>
        </p:nvSpPr>
        <p:spPr>
          <a:xfrm>
            <a:off x="510241" y="564920"/>
            <a:ext cx="7210394" cy="810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1"/>
          <p:cNvSpPr txBox="1"/>
          <p:nvPr>
            <p:ph idx="1" type="body"/>
          </p:nvPr>
        </p:nvSpPr>
        <p:spPr>
          <a:xfrm>
            <a:off x="3514385" y="1752655"/>
            <a:ext cx="4206252" cy="269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1"/>
          <p:cNvSpPr txBox="1"/>
          <p:nvPr>
            <p:ph idx="2" type="body"/>
          </p:nvPr>
        </p:nvSpPr>
        <p:spPr>
          <a:xfrm>
            <a:off x="510241" y="1752654"/>
            <a:ext cx="2842559" cy="2699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84" name="Google Shape;284;p81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81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81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88" name="Google Shape;28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89" name="Google Shape;28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82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2"/>
          <p:cNvSpPr txBox="1"/>
          <p:nvPr>
            <p:ph type="title"/>
          </p:nvPr>
        </p:nvSpPr>
        <p:spPr>
          <a:xfrm>
            <a:off x="510242" y="564921"/>
            <a:ext cx="7210393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2"/>
          <p:cNvSpPr/>
          <p:nvPr>
            <p:ph idx="2" type="pic"/>
          </p:nvPr>
        </p:nvSpPr>
        <p:spPr>
          <a:xfrm>
            <a:off x="3651250" y="1752656"/>
            <a:ext cx="4069387" cy="2699484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000"/>
              </a:srgbClr>
            </a:outerShdw>
          </a:effectLst>
        </p:spPr>
      </p:sp>
      <p:sp>
        <p:nvSpPr>
          <p:cNvPr id="294" name="Google Shape;294;p82"/>
          <p:cNvSpPr txBox="1"/>
          <p:nvPr>
            <p:ph idx="1" type="body"/>
          </p:nvPr>
        </p:nvSpPr>
        <p:spPr>
          <a:xfrm>
            <a:off x="510242" y="1752655"/>
            <a:ext cx="2907192" cy="269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95" name="Google Shape;295;p82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82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82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7" name="Google Shape;3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8" name="Google Shape;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8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510240" y="1752655"/>
            <a:ext cx="3523769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195592" y="1752655"/>
            <a:ext cx="3525044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99" name="Google Shape;29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00" name="Google Shape;30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3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3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3"/>
          <p:cNvSpPr txBox="1"/>
          <p:nvPr>
            <p:ph type="title"/>
          </p:nvPr>
        </p:nvSpPr>
        <p:spPr>
          <a:xfrm>
            <a:off x="510242" y="3533713"/>
            <a:ext cx="7210394" cy="339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83"/>
          <p:cNvSpPr/>
          <p:nvPr>
            <p:ph idx="2" type="pic"/>
          </p:nvPr>
        </p:nvSpPr>
        <p:spPr>
          <a:xfrm>
            <a:off x="510242" y="457198"/>
            <a:ext cx="7210394" cy="2692181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000"/>
              </a:srgbClr>
            </a:outerShdw>
          </a:effectLst>
        </p:spPr>
      </p:sp>
      <p:sp>
        <p:nvSpPr>
          <p:cNvPr id="305" name="Google Shape;305;p83"/>
          <p:cNvSpPr txBox="1"/>
          <p:nvPr>
            <p:ph idx="1" type="body"/>
          </p:nvPr>
        </p:nvSpPr>
        <p:spPr>
          <a:xfrm>
            <a:off x="510239" y="3877188"/>
            <a:ext cx="7210397" cy="467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06" name="Google Shape;306;p83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83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83"/>
          <p:cNvSpPr txBox="1"/>
          <p:nvPr>
            <p:ph idx="12" type="sldNum"/>
          </p:nvPr>
        </p:nvSpPr>
        <p:spPr>
          <a:xfrm>
            <a:off x="8047092" y="3533482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10" name="Google Shape;31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11" name="Google Shape;31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4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4"/>
          <p:cNvSpPr txBox="1"/>
          <p:nvPr>
            <p:ph type="title"/>
          </p:nvPr>
        </p:nvSpPr>
        <p:spPr>
          <a:xfrm>
            <a:off x="510241" y="457197"/>
            <a:ext cx="7210394" cy="269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84"/>
          <p:cNvSpPr txBox="1"/>
          <p:nvPr>
            <p:ph idx="1" type="body"/>
          </p:nvPr>
        </p:nvSpPr>
        <p:spPr>
          <a:xfrm>
            <a:off x="510242" y="3533712"/>
            <a:ext cx="7210394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16" name="Google Shape;316;p84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84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84"/>
          <p:cNvSpPr txBox="1"/>
          <p:nvPr>
            <p:ph idx="12" type="sldNum"/>
          </p:nvPr>
        </p:nvSpPr>
        <p:spPr>
          <a:xfrm>
            <a:off x="8047092" y="3533712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20" name="Google Shape;32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21" name="Google Shape;32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5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5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5"/>
          <p:cNvSpPr txBox="1"/>
          <p:nvPr>
            <p:ph type="title"/>
          </p:nvPr>
        </p:nvSpPr>
        <p:spPr>
          <a:xfrm>
            <a:off x="845892" y="457199"/>
            <a:ext cx="6539158" cy="2277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85"/>
          <p:cNvSpPr txBox="1"/>
          <p:nvPr>
            <p:ph idx="1" type="body"/>
          </p:nvPr>
        </p:nvSpPr>
        <p:spPr>
          <a:xfrm>
            <a:off x="1051717" y="2740034"/>
            <a:ext cx="6117434" cy="411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26" name="Google Shape;326;p85"/>
          <p:cNvSpPr txBox="1"/>
          <p:nvPr>
            <p:ph idx="2" type="body"/>
          </p:nvPr>
        </p:nvSpPr>
        <p:spPr>
          <a:xfrm>
            <a:off x="510242" y="3533712"/>
            <a:ext cx="7210394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27" name="Google Shape;327;p85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85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85"/>
          <p:cNvSpPr txBox="1"/>
          <p:nvPr>
            <p:ph idx="12" type="sldNum"/>
          </p:nvPr>
        </p:nvSpPr>
        <p:spPr>
          <a:xfrm>
            <a:off x="8047092" y="3532444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8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5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33" name="Google Shape;33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34" name="Google Shape;33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86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6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86"/>
          <p:cNvSpPr txBox="1"/>
          <p:nvPr>
            <p:ph type="title"/>
          </p:nvPr>
        </p:nvSpPr>
        <p:spPr>
          <a:xfrm>
            <a:off x="510239" y="3533712"/>
            <a:ext cx="7210397" cy="441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86"/>
          <p:cNvSpPr txBox="1"/>
          <p:nvPr>
            <p:ph idx="1" type="body"/>
          </p:nvPr>
        </p:nvSpPr>
        <p:spPr>
          <a:xfrm>
            <a:off x="510240" y="3975112"/>
            <a:ext cx="7210397" cy="376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39" name="Google Shape;339;p86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6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86"/>
          <p:cNvSpPr txBox="1"/>
          <p:nvPr>
            <p:ph idx="12" type="sldNum"/>
          </p:nvPr>
        </p:nvSpPr>
        <p:spPr>
          <a:xfrm>
            <a:off x="8047092" y="3532444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43" name="Google Shape;34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44" name="Google Shape;34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87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7"/>
          <p:cNvSpPr txBox="1"/>
          <p:nvPr>
            <p:ph type="title"/>
          </p:nvPr>
        </p:nvSpPr>
        <p:spPr>
          <a:xfrm>
            <a:off x="501916" y="564921"/>
            <a:ext cx="7218720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87"/>
          <p:cNvSpPr txBox="1"/>
          <p:nvPr>
            <p:ph idx="1" type="body"/>
          </p:nvPr>
        </p:nvSpPr>
        <p:spPr>
          <a:xfrm>
            <a:off x="495709" y="1752655"/>
            <a:ext cx="2302526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9" name="Google Shape;349;p87"/>
          <p:cNvSpPr txBox="1"/>
          <p:nvPr>
            <p:ph idx="2" type="body"/>
          </p:nvPr>
        </p:nvSpPr>
        <p:spPr>
          <a:xfrm>
            <a:off x="510241" y="2267005"/>
            <a:ext cx="2287277" cy="21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50" name="Google Shape;350;p87"/>
          <p:cNvSpPr txBox="1"/>
          <p:nvPr>
            <p:ph idx="3" type="body"/>
          </p:nvPr>
        </p:nvSpPr>
        <p:spPr>
          <a:xfrm>
            <a:off x="2967019" y="1752655"/>
            <a:ext cx="229743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1" name="Google Shape;351;p87"/>
          <p:cNvSpPr txBox="1"/>
          <p:nvPr>
            <p:ph idx="4" type="body"/>
          </p:nvPr>
        </p:nvSpPr>
        <p:spPr>
          <a:xfrm>
            <a:off x="2959103" y="2267005"/>
            <a:ext cx="2297430" cy="21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52" name="Google Shape;352;p87"/>
          <p:cNvSpPr txBox="1"/>
          <p:nvPr>
            <p:ph idx="5" type="body"/>
          </p:nvPr>
        </p:nvSpPr>
        <p:spPr>
          <a:xfrm>
            <a:off x="5418117" y="1752655"/>
            <a:ext cx="230251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3" name="Google Shape;353;p87"/>
          <p:cNvSpPr txBox="1"/>
          <p:nvPr>
            <p:ph idx="6" type="body"/>
          </p:nvPr>
        </p:nvSpPr>
        <p:spPr>
          <a:xfrm>
            <a:off x="5418117" y="2267005"/>
            <a:ext cx="2302519" cy="21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54" name="Google Shape;354;p87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87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87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58" name="Google Shape;35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59" name="Google Shape;35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88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8"/>
          <p:cNvSpPr txBox="1"/>
          <p:nvPr>
            <p:ph type="title"/>
          </p:nvPr>
        </p:nvSpPr>
        <p:spPr>
          <a:xfrm>
            <a:off x="510241" y="564921"/>
            <a:ext cx="7210395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88"/>
          <p:cNvSpPr txBox="1"/>
          <p:nvPr>
            <p:ph idx="1" type="body"/>
          </p:nvPr>
        </p:nvSpPr>
        <p:spPr>
          <a:xfrm>
            <a:off x="510239" y="3223127"/>
            <a:ext cx="228727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64" name="Google Shape;364;p88"/>
          <p:cNvSpPr/>
          <p:nvPr>
            <p:ph idx="2" type="pic"/>
          </p:nvPr>
        </p:nvSpPr>
        <p:spPr>
          <a:xfrm>
            <a:off x="510239" y="1752655"/>
            <a:ext cx="2287279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365" name="Google Shape;365;p88"/>
          <p:cNvSpPr txBox="1"/>
          <p:nvPr>
            <p:ph idx="3" type="body"/>
          </p:nvPr>
        </p:nvSpPr>
        <p:spPr>
          <a:xfrm>
            <a:off x="510239" y="3655324"/>
            <a:ext cx="2287279" cy="79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66" name="Google Shape;366;p88"/>
          <p:cNvSpPr txBox="1"/>
          <p:nvPr>
            <p:ph idx="4" type="body"/>
          </p:nvPr>
        </p:nvSpPr>
        <p:spPr>
          <a:xfrm>
            <a:off x="2959103" y="3223127"/>
            <a:ext cx="229743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67" name="Google Shape;367;p88"/>
          <p:cNvSpPr/>
          <p:nvPr>
            <p:ph idx="5" type="pic"/>
          </p:nvPr>
        </p:nvSpPr>
        <p:spPr>
          <a:xfrm>
            <a:off x="2959103" y="1752655"/>
            <a:ext cx="2297430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368" name="Google Shape;368;p88"/>
          <p:cNvSpPr txBox="1"/>
          <p:nvPr>
            <p:ph idx="6" type="body"/>
          </p:nvPr>
        </p:nvSpPr>
        <p:spPr>
          <a:xfrm>
            <a:off x="2958088" y="3655323"/>
            <a:ext cx="2300473" cy="79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69" name="Google Shape;369;p88"/>
          <p:cNvSpPr txBox="1"/>
          <p:nvPr>
            <p:ph idx="7" type="body"/>
          </p:nvPr>
        </p:nvSpPr>
        <p:spPr>
          <a:xfrm>
            <a:off x="5423009" y="3223127"/>
            <a:ext cx="2297629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0" name="Google Shape;370;p88"/>
          <p:cNvSpPr/>
          <p:nvPr>
            <p:ph idx="8" type="pic"/>
          </p:nvPr>
        </p:nvSpPr>
        <p:spPr>
          <a:xfrm>
            <a:off x="5423008" y="1752655"/>
            <a:ext cx="2297629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371" name="Google Shape;371;p88"/>
          <p:cNvSpPr txBox="1"/>
          <p:nvPr>
            <p:ph idx="9" type="body"/>
          </p:nvPr>
        </p:nvSpPr>
        <p:spPr>
          <a:xfrm>
            <a:off x="5422915" y="3655321"/>
            <a:ext cx="2300672" cy="79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72" name="Google Shape;372;p88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88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88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76" name="Google Shape;37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77" name="Google Shape;37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8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9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89"/>
          <p:cNvSpPr txBox="1"/>
          <p:nvPr>
            <p:ph idx="1" type="body"/>
          </p:nvPr>
        </p:nvSpPr>
        <p:spPr>
          <a:xfrm rot="5400000">
            <a:off x="2765696" y="-502800"/>
            <a:ext cx="2699487" cy="7210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p89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89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89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0"/>
          <p:cNvSpPr/>
          <p:nvPr/>
        </p:nvSpPr>
        <p:spPr>
          <a:xfrm rot="5400000">
            <a:off x="6087155" y="1402046"/>
            <a:ext cx="3830241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0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0"/>
          <p:cNvSpPr txBox="1"/>
          <p:nvPr>
            <p:ph type="title"/>
          </p:nvPr>
        </p:nvSpPr>
        <p:spPr>
          <a:xfrm rot="5400000">
            <a:off x="6366939" y="1687182"/>
            <a:ext cx="3265320" cy="805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90"/>
          <p:cNvSpPr txBox="1"/>
          <p:nvPr>
            <p:ph idx="1" type="body"/>
          </p:nvPr>
        </p:nvSpPr>
        <p:spPr>
          <a:xfrm rot="5400000">
            <a:off x="1839022" y="-871583"/>
            <a:ext cx="3994942" cy="6652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90"/>
          <p:cNvSpPr txBox="1"/>
          <p:nvPr>
            <p:ph idx="10" type="dt"/>
          </p:nvPr>
        </p:nvSpPr>
        <p:spPr>
          <a:xfrm>
            <a:off x="5105344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90"/>
          <p:cNvSpPr txBox="1"/>
          <p:nvPr>
            <p:ph idx="11" type="ftr"/>
          </p:nvPr>
        </p:nvSpPr>
        <p:spPr>
          <a:xfrm>
            <a:off x="510241" y="4452141"/>
            <a:ext cx="45951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90"/>
          <p:cNvSpPr txBox="1"/>
          <p:nvPr>
            <p:ph idx="12" type="sldNum"/>
          </p:nvPr>
        </p:nvSpPr>
        <p:spPr>
          <a:xfrm>
            <a:off x="7573163" y="4048975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1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91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91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2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92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92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9" name="Google Shape;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 txBox="1"/>
          <p:nvPr>
            <p:ph type="title"/>
          </p:nvPr>
        </p:nvSpPr>
        <p:spPr>
          <a:xfrm>
            <a:off x="510240" y="564922"/>
            <a:ext cx="7210397" cy="81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679763" y="1752655"/>
            <a:ext cx="3354245" cy="5198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19"/>
          <p:cNvSpPr txBox="1"/>
          <p:nvPr>
            <p:ph idx="2" type="body"/>
          </p:nvPr>
        </p:nvSpPr>
        <p:spPr>
          <a:xfrm>
            <a:off x="510242" y="2272507"/>
            <a:ext cx="3523766" cy="2179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3" type="body"/>
          </p:nvPr>
        </p:nvSpPr>
        <p:spPr>
          <a:xfrm>
            <a:off x="4365116" y="1752655"/>
            <a:ext cx="3355521" cy="519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" name="Google Shape;56;p19"/>
          <p:cNvSpPr txBox="1"/>
          <p:nvPr>
            <p:ph idx="4" type="body"/>
          </p:nvPr>
        </p:nvSpPr>
        <p:spPr>
          <a:xfrm>
            <a:off x="4195593" y="2272507"/>
            <a:ext cx="3525044" cy="2179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3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93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93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4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94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94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5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95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95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6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96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96"/>
          <p:cNvSpPr txBox="1"/>
          <p:nvPr>
            <p:ph idx="1" type="body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1" name="Google Shape;6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2" name="Google Shape;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0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0" name="Google Shape;7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1" name="Google Shape;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2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>
            <p:ph type="title"/>
          </p:nvPr>
        </p:nvSpPr>
        <p:spPr>
          <a:xfrm>
            <a:off x="510241" y="564920"/>
            <a:ext cx="7210394" cy="810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3514385" y="1752655"/>
            <a:ext cx="4206252" cy="269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2" type="body"/>
          </p:nvPr>
        </p:nvSpPr>
        <p:spPr>
          <a:xfrm>
            <a:off x="510241" y="1752654"/>
            <a:ext cx="2842559" cy="2699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1" name="Google Shape;8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477680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2" name="Google Shape;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3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 txBox="1"/>
          <p:nvPr>
            <p:ph type="title"/>
          </p:nvPr>
        </p:nvSpPr>
        <p:spPr>
          <a:xfrm>
            <a:off x="510242" y="564921"/>
            <a:ext cx="7210393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/>
          <p:nvPr>
            <p:ph idx="2" type="pic"/>
          </p:nvPr>
        </p:nvSpPr>
        <p:spPr>
          <a:xfrm>
            <a:off x="3651250" y="1752656"/>
            <a:ext cx="4069387" cy="2699484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000"/>
              </a:srgbClr>
            </a:outerShdw>
          </a:effectLst>
        </p:spPr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510242" y="1752655"/>
            <a:ext cx="2907192" cy="269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2" name="Google Shape;9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3" name="Google Shape;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4"/>
          <p:cNvSpPr txBox="1"/>
          <p:nvPr>
            <p:ph type="title"/>
          </p:nvPr>
        </p:nvSpPr>
        <p:spPr>
          <a:xfrm>
            <a:off x="510242" y="3533713"/>
            <a:ext cx="7210394" cy="339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/>
          <p:nvPr>
            <p:ph idx="2" type="pic"/>
          </p:nvPr>
        </p:nvSpPr>
        <p:spPr>
          <a:xfrm>
            <a:off x="510242" y="457198"/>
            <a:ext cx="7210394" cy="2692181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000"/>
              </a:srgbClr>
            </a:outerShdw>
          </a:effectLst>
        </p:spPr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510239" y="3877188"/>
            <a:ext cx="7210397" cy="467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047092" y="3533482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3" name="Google Shape;10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446471"/>
            <a:ext cx="7828359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4" name="Google Shape;1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370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 txBox="1"/>
          <p:nvPr>
            <p:ph type="title"/>
          </p:nvPr>
        </p:nvSpPr>
        <p:spPr>
          <a:xfrm>
            <a:off x="510241" y="457197"/>
            <a:ext cx="7210394" cy="269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510242" y="3533712"/>
            <a:ext cx="7210394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047092" y="3533712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4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Google Shape;10;p14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325" lvl="2" marL="137160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201" name="Google Shape;201;p72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2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72"/>
          <p:cNvSpPr txBox="1"/>
          <p:nvPr>
            <p:ph idx="1" type="body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4" name="Google Shape;204;p72"/>
          <p:cNvSpPr txBox="1"/>
          <p:nvPr>
            <p:ph idx="10" type="dt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72"/>
          <p:cNvSpPr txBox="1"/>
          <p:nvPr>
            <p:ph idx="11" type="ftr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72"/>
          <p:cNvSpPr txBox="1"/>
          <p:nvPr>
            <p:ph idx="12" type="sldNum"/>
          </p:nvPr>
        </p:nvSpPr>
        <p:spPr>
          <a:xfrm>
            <a:off x="8047092" y="564921"/>
            <a:ext cx="865613" cy="818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dc.gov/niosh/hierarchy-of-controls/about/index.html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pubs.acs.org/doi/10.1021/acscentsci.0c00100" TargetMode="External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forms.gle/xQwydv2XR8iJuRx8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epa.gov/assessing-and-managing-chemicals-under-tsca/risk-management-methylene-chloride" TargetMode="External"/><Relationship Id="rId4" Type="http://schemas.openxmlformats.org/officeDocument/2006/relationships/hyperlink" Target="https://www.epa.gov/system/files/documents/2024-07/mecl-fact-sheet_0.pdf" TargetMode="External"/><Relationship Id="rId5" Type="http://schemas.openxmlformats.org/officeDocument/2006/relationships/hyperlink" Target="https://www.epa.gov/system/files/documents/2024-07/mecl-compliance-guide.pdf" TargetMode="External"/><Relationship Id="rId6" Type="http://schemas.openxmlformats.org/officeDocument/2006/relationships/hyperlink" Target="https://www.govinfo.gov/content/pkg/FR-2024-05-08/pdf/2024-09606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FEFFFF"/>
            </a:gs>
            <a:gs pos="100000">
              <a:srgbClr val="918888"/>
            </a:gs>
          </a:gsLst>
          <a:lin ang="2520000" scaled="0"/>
        </a:gra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EFFFF"/>
              </a:gs>
              <a:gs pos="100000">
                <a:srgbClr val="918888"/>
              </a:gs>
            </a:gsLst>
            <a:lin ang="25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39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54533"/>
            <a:ext cx="3723894" cy="1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9"/>
          <p:cNvSpPr/>
          <p:nvPr/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9"/>
          <p:cNvSpPr txBox="1"/>
          <p:nvPr>
            <p:ph type="ctrTitle"/>
          </p:nvPr>
        </p:nvSpPr>
        <p:spPr>
          <a:xfrm>
            <a:off x="0" y="1384159"/>
            <a:ext cx="3633107" cy="22489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US" sz="2400"/>
              <a:t>Methylene Chloride Training</a:t>
            </a:r>
            <a:endParaRPr i="1" sz="2400"/>
          </a:p>
        </p:txBody>
      </p:sp>
      <p:sp>
        <p:nvSpPr>
          <p:cNvPr id="427" name="Google Shape;427;p39"/>
          <p:cNvSpPr/>
          <p:nvPr/>
        </p:nvSpPr>
        <p:spPr>
          <a:xfrm>
            <a:off x="4086897" y="366633"/>
            <a:ext cx="2533558" cy="26445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t" dir="504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PA seal" id="428" name="Google Shape;42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7455" y="921860"/>
            <a:ext cx="2292349" cy="152584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9"/>
          <p:cNvSpPr/>
          <p:nvPr/>
        </p:nvSpPr>
        <p:spPr>
          <a:xfrm>
            <a:off x="6725759" y="366633"/>
            <a:ext cx="2054767" cy="1860654"/>
          </a:xfrm>
          <a:prstGeom prst="rect">
            <a:avLst/>
          </a:prstGeom>
          <a:solidFill>
            <a:schemeClr val="accent1">
              <a:alpha val="6823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4086898" y="3126928"/>
            <a:ext cx="2533558" cy="1657034"/>
          </a:xfrm>
          <a:prstGeom prst="rect">
            <a:avLst/>
          </a:prstGeom>
          <a:solidFill>
            <a:schemeClr val="accent1">
              <a:alpha val="8823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6725760" y="2347937"/>
            <a:ext cx="2054767" cy="24360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rotWithShape="0" algn="t" dir="504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chloromethane for HPLC, = 99.8 , amylene stabilizer 75-09-2" id="432" name="Google Shape;43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5546" y="2456799"/>
            <a:ext cx="1220228" cy="220664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9"/>
          <p:cNvSpPr txBox="1"/>
          <p:nvPr/>
        </p:nvSpPr>
        <p:spPr>
          <a:xfrm>
            <a:off x="1072915" y="4743300"/>
            <a:ext cx="35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b="0" i="0" lang="en-US" sz="1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eveloped by CSHEMA.</a:t>
            </a:r>
            <a:endParaRPr b="0" i="0" sz="14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4" name="Google Shape;43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845" y="4389110"/>
            <a:ext cx="1031966" cy="67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8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Health Effects of Dichloromethane Exposure</a:t>
            </a:r>
            <a:endParaRPr/>
          </a:p>
        </p:txBody>
      </p:sp>
      <p:sp>
        <p:nvSpPr>
          <p:cNvPr id="504" name="Google Shape;504;p48"/>
          <p:cNvSpPr txBox="1"/>
          <p:nvPr>
            <p:ph idx="1" type="body"/>
          </p:nvPr>
        </p:nvSpPr>
        <p:spPr>
          <a:xfrm>
            <a:off x="-50500" y="1589650"/>
            <a:ext cx="8331900" cy="3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Health impacts of dichloromethane (aka DCM, methylene chloride) exposure may include the following.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Respiratory and skin irritation from both short- and long-term exposure through inhalation or skin contact.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Neurotoxicity through short- and long-term inhalation exposure.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Liver impacts through chronic exposure.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Cancer risks through long-term exposure through inhalation or skin exposure.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 is important to limit exposure to DCM whenever possible to minimize the risk of injury. </a:t>
            </a:r>
            <a:endParaRPr/>
          </a:p>
        </p:txBody>
      </p:sp>
      <p:pic>
        <p:nvPicPr>
          <p:cNvPr id="505" name="Google Shape;505;p48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9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EHS Approval</a:t>
            </a:r>
            <a:endParaRPr/>
          </a:p>
        </p:txBody>
      </p:sp>
      <p:sp>
        <p:nvSpPr>
          <p:cNvPr id="511" name="Google Shape;511;p49"/>
          <p:cNvSpPr txBox="1"/>
          <p:nvPr>
            <p:ph idx="1" type="body"/>
          </p:nvPr>
        </p:nvSpPr>
        <p:spPr>
          <a:xfrm>
            <a:off x="510241" y="1752655"/>
            <a:ext cx="7210396" cy="3201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uses of DCM must be reviewed and approved by the Department of Environmental Health &amp; Safety.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Uses will be reviewed to determine if they are represented by previous monitored activities.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not, initial monitoring will be required prior to DCM use.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Lab/Shop Specific Exposure Control Plan (ECP) must be developed and </a:t>
            </a:r>
            <a:r>
              <a:rPr lang="en-US"/>
              <a:t>provided</a:t>
            </a:r>
            <a:r>
              <a:rPr lang="en-US"/>
              <a:t> to all potentially exposed persons. The ECP must be shared with EHS.</a:t>
            </a:r>
            <a:endParaRPr/>
          </a:p>
        </p:txBody>
      </p:sp>
      <p:pic>
        <p:nvPicPr>
          <p:cNvPr id="512" name="Google Shape;512;p49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0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074"/>
              <a:buNone/>
            </a:pPr>
            <a:r>
              <a:rPr lang="en-US"/>
              <a:t>Workplace Chemical Protection Program (WCPP)</a:t>
            </a:r>
            <a:endParaRPr/>
          </a:p>
        </p:txBody>
      </p:sp>
      <p:sp>
        <p:nvSpPr>
          <p:cNvPr id="519" name="Google Shape;519;p50"/>
          <p:cNvSpPr txBox="1"/>
          <p:nvPr>
            <p:ph idx="1" type="body"/>
          </p:nvPr>
        </p:nvSpPr>
        <p:spPr>
          <a:xfrm>
            <a:off x="71562" y="1558456"/>
            <a:ext cx="8197795" cy="3510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33632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Workplace Chemical Protection Program (WCPP) </a:t>
            </a:r>
            <a:endParaRPr/>
          </a:p>
          <a:p>
            <a:pPr indent="-33371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9729"/>
              <a:buChar char="•"/>
            </a:pPr>
            <a:r>
              <a:rPr lang="en-US"/>
              <a:t>A written program to protect people engaged in conditions of use that are not prohibited, including lab use and solvent welding.</a:t>
            </a:r>
            <a:endParaRPr/>
          </a:p>
          <a:p>
            <a:pPr indent="-33371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9729"/>
              <a:buChar char="•"/>
            </a:pPr>
            <a:r>
              <a:rPr lang="en-US"/>
              <a:t>The institute’s WCPP can be found at </a:t>
            </a:r>
            <a:r>
              <a:rPr i="1" lang="en-US"/>
              <a:t>www.reed.edu/ehs/safety-information-and-programs/</a:t>
            </a:r>
            <a:r>
              <a:rPr lang="en-US">
                <a:solidFill>
                  <a:schemeClr val="dk1"/>
                </a:solidFill>
              </a:rPr>
              <a:t>.</a:t>
            </a:r>
            <a:endParaRPr/>
          </a:p>
          <a:p>
            <a:pPr indent="-3336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en-US">
                <a:solidFill>
                  <a:schemeClr val="dk1"/>
                </a:solidFill>
              </a:rPr>
              <a:t>Exposure Control Plan (ECP) </a:t>
            </a:r>
            <a:endParaRPr/>
          </a:p>
          <a:p>
            <a:pPr indent="-33371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729"/>
              <a:buChar char="•"/>
            </a:pPr>
            <a:r>
              <a:rPr lang="en-US">
                <a:solidFill>
                  <a:schemeClr val="dk1"/>
                </a:solidFill>
              </a:rPr>
              <a:t>A document describing actions taken to mitigate occupational exposures and comply with the WCPP at the lab, department, or institute level.</a:t>
            </a:r>
            <a:endParaRPr/>
          </a:p>
          <a:p>
            <a:pPr indent="-33371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729"/>
              <a:buChar char="•"/>
            </a:pPr>
            <a:r>
              <a:rPr lang="en-US">
                <a:solidFill>
                  <a:schemeClr val="dk1"/>
                </a:solidFill>
              </a:rPr>
              <a:t>Must include information on why DCM use cannot be eliminated and why there are no adequate substitutes. </a:t>
            </a:r>
            <a:endParaRPr/>
          </a:p>
          <a:p>
            <a:pPr indent="-33371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9729"/>
              <a:buChar char="•"/>
            </a:pPr>
            <a:r>
              <a:rPr lang="en-US"/>
              <a:t>A general ECP is provided by EHS within the WCPP. </a:t>
            </a:r>
            <a:r>
              <a:rPr lang="en-US"/>
              <a:t>Laboratory/Shop specific ECPs must be developed and provided to all potentially exposed persons in that location</a:t>
            </a:r>
            <a:r>
              <a:rPr lang="en-US"/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20" name="Google Shape;520;p50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1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Implementing</a:t>
            </a:r>
            <a:r>
              <a:rPr lang="en-US"/>
              <a:t> Exposure Controls</a:t>
            </a:r>
            <a:endParaRPr/>
          </a:p>
        </p:txBody>
      </p:sp>
      <p:sp>
        <p:nvSpPr>
          <p:cNvPr id="526" name="Google Shape;526;p51"/>
          <p:cNvSpPr txBox="1"/>
          <p:nvPr>
            <p:ph idx="1" type="body"/>
          </p:nvPr>
        </p:nvSpPr>
        <p:spPr>
          <a:xfrm>
            <a:off x="4139920" y="1672268"/>
            <a:ext cx="4866905" cy="26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Users must implement each type of control when feasible.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Controls that are not used must be documented in the Exposure Control Plan (ECP).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Learn more about control types on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NIOSH Hierarchy of Controls webpage</a:t>
            </a:r>
            <a:r>
              <a:rPr lang="en-US"/>
              <a:t>.</a:t>
            </a:r>
            <a:endParaRPr/>
          </a:p>
        </p:txBody>
      </p:sp>
      <p:pic>
        <p:nvPicPr>
          <p:cNvPr descr="A diagram of a funnel&#10;&#10;Description automatically generated" id="527" name="Google Shape;52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195" y="1643771"/>
            <a:ext cx="3736428" cy="316855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528" name="Google Shape;528;p51" title="reed-college-griffin-r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2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Elimination and Substitution</a:t>
            </a:r>
            <a:endParaRPr/>
          </a:p>
        </p:txBody>
      </p:sp>
      <p:sp>
        <p:nvSpPr>
          <p:cNvPr id="534" name="Google Shape;534;p52"/>
          <p:cNvSpPr txBox="1"/>
          <p:nvPr>
            <p:ph idx="1" type="body"/>
          </p:nvPr>
        </p:nvSpPr>
        <p:spPr>
          <a:xfrm>
            <a:off x="0" y="1622027"/>
            <a:ext cx="7969956" cy="3521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Elimination is the complete removal of DCM.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Substitution is the replacement of DCM with an alternative.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Assess the risks posed by potential substitutes.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Do not use a substitute that is more hazardous than </a:t>
            </a:r>
            <a:r>
              <a:rPr lang="en-US" sz="1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DCM</a:t>
            </a:r>
            <a:r>
              <a:rPr lang="en-US" sz="1800"/>
              <a:t>, such as chloroform, trichloroethylene, or n-propyl bromide due to toxicity or hydrochlorofluorocarbons due to ozone depletion.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Implement controls to address any risks from substitutes that are chosen. </a:t>
            </a:r>
            <a:endParaRPr/>
          </a:p>
        </p:txBody>
      </p:sp>
      <p:pic>
        <p:nvPicPr>
          <p:cNvPr id="535" name="Google Shape;535;p52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3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Engineering Controls</a:t>
            </a:r>
            <a:endParaRPr/>
          </a:p>
        </p:txBody>
      </p:sp>
      <p:sp>
        <p:nvSpPr>
          <p:cNvPr id="541" name="Google Shape;541;p53"/>
          <p:cNvSpPr txBox="1"/>
          <p:nvPr>
            <p:ph idx="1" type="body"/>
          </p:nvPr>
        </p:nvSpPr>
        <p:spPr>
          <a:xfrm>
            <a:off x="61800" y="1514600"/>
            <a:ext cx="85293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25754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When possible, perform work with DCM inside a fume hood.</a:t>
            </a:r>
            <a:endParaRPr/>
          </a:p>
          <a:p>
            <a:pPr indent="-31496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Ensure hood is functioning properly.</a:t>
            </a:r>
            <a:endParaRPr/>
          </a:p>
          <a:p>
            <a:pPr indent="-31496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Check for alarms.</a:t>
            </a:r>
            <a:endParaRPr/>
          </a:p>
          <a:p>
            <a:pPr indent="-31496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Keep items not needed for the work out of the fume hood.</a:t>
            </a:r>
            <a:endParaRPr/>
          </a:p>
          <a:p>
            <a:pPr indent="-3257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Glove boxes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may</a:t>
            </a:r>
            <a:r>
              <a:rPr lang="en-US"/>
              <a:t> be used to prevent exposure to DCM if the purge/exhaust line is connected to the building exhaust. </a:t>
            </a:r>
            <a:endParaRPr/>
          </a:p>
          <a:p>
            <a:pPr indent="-3257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Use other ventilation controls, such as snorkels or exhausted enclosures, if fume hood or glove box use isn’t possible.  </a:t>
            </a:r>
            <a:endParaRPr/>
          </a:p>
          <a:p>
            <a:pPr indent="-3257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All engineering controls require proper training and an assessment of potential exposure by EHS.</a:t>
            </a:r>
            <a:endParaRPr/>
          </a:p>
          <a:p>
            <a:pPr indent="-3257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Stop </a:t>
            </a:r>
            <a:r>
              <a:rPr lang="en-US"/>
              <a:t>all use of DCM if any malfunction of the local exhaust ventilation is suspected.</a:t>
            </a:r>
            <a:endParaRPr/>
          </a:p>
        </p:txBody>
      </p:sp>
      <p:pic>
        <p:nvPicPr>
          <p:cNvPr id="542" name="Google Shape;542;p53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4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Administrative Controls</a:t>
            </a:r>
            <a:endParaRPr/>
          </a:p>
        </p:txBody>
      </p:sp>
      <p:sp>
        <p:nvSpPr>
          <p:cNvPr id="548" name="Google Shape;548;p54"/>
          <p:cNvSpPr txBox="1"/>
          <p:nvPr>
            <p:ph idx="1" type="body"/>
          </p:nvPr>
        </p:nvSpPr>
        <p:spPr>
          <a:xfrm>
            <a:off x="99542" y="1539785"/>
            <a:ext cx="83265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Administrative controls are work practices employed to minimize the risk of exposure during the task by providing the worker with information on hazards and how to work safely.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Review the WCPP and ECP and agree to abide by the information in those documents and this training.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Review the manufacturer’s SDS and additional chemical safety information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Follow standard institute policies for chemical storage and disposal.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Develop written emergency response procedures for unexpected events, such as spills, alarms, unexpected reactions, exposures, </a:t>
            </a:r>
            <a:r>
              <a:rPr i="1" lang="en-US"/>
              <a:t>etc</a:t>
            </a:r>
            <a:r>
              <a:rPr lang="en-US"/>
              <a:t>. </a:t>
            </a:r>
            <a:endParaRPr/>
          </a:p>
        </p:txBody>
      </p:sp>
      <p:pic>
        <p:nvPicPr>
          <p:cNvPr id="549" name="Google Shape;549;p54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3e7a855637_0_1"/>
          <p:cNvSpPr txBox="1"/>
          <p:nvPr>
            <p:ph type="title"/>
          </p:nvPr>
        </p:nvSpPr>
        <p:spPr>
          <a:xfrm>
            <a:off x="510241" y="564921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Personal Protective Equipment</a:t>
            </a:r>
            <a:endParaRPr/>
          </a:p>
        </p:txBody>
      </p:sp>
      <p:sp>
        <p:nvSpPr>
          <p:cNvPr id="556" name="Google Shape;556;g33e7a855637_0_1"/>
          <p:cNvSpPr txBox="1"/>
          <p:nvPr>
            <p:ph idx="1" type="body"/>
          </p:nvPr>
        </p:nvSpPr>
        <p:spPr>
          <a:xfrm>
            <a:off x="183400" y="1639900"/>
            <a:ext cx="8687400" cy="3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Personal protective equipment (PPE) is comprised of clothing and equipment worn to provide a barrier between a hazard and an individual.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PPE is the last line of defense against exposure when other controls are not sufficient or where operations require direct contact with a hazard.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Individuals working with DCM must wear appropriate PPE whenever there is a risk of contact with the chemical. </a:t>
            </a:r>
            <a:endParaRPr/>
          </a:p>
        </p:txBody>
      </p:sp>
      <p:pic>
        <p:nvPicPr>
          <p:cNvPr id="557" name="Google Shape;557;g33e7a855637_0_1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5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000"/>
              <a:t>Personal Protective Equipment</a:t>
            </a:r>
            <a:endParaRPr/>
          </a:p>
        </p:txBody>
      </p:sp>
      <p:graphicFrame>
        <p:nvGraphicFramePr>
          <p:cNvPr id="564" name="Google Shape;564;p55"/>
          <p:cNvGraphicFramePr/>
          <p:nvPr/>
        </p:nvGraphicFramePr>
        <p:xfrm>
          <a:off x="162025" y="161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{2D85EE42-3F4C-49BF-AD6C-460B64AAA3E3}</a:tableStyleId>
              </a:tblPr>
              <a:tblGrid>
                <a:gridCol w="1793875"/>
                <a:gridCol w="7024825"/>
              </a:tblGrid>
              <a:tr h="46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PPE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Type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25725" marB="25725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Requirement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25725" marB="25725" marR="51425" marL="51425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Attire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combination of clothing and shoes that fully cover the legs and feet. 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6D6"/>
                    </a:solidFill>
                  </a:tcPr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Coat 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Required when handling DCM.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Eye Protection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Safety glasses with side shields at a minimum.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Safety goggles when there is a greater risk of splashes and for spill cleanup.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6D6"/>
                    </a:solidFill>
                  </a:tcPr>
                </a:tc>
              </a:tr>
              <a:tr h="1118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Respiratory Protection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Respiratory protection should not be needed if using engineering controls. </a:t>
                      </a:r>
                      <a:endParaRPr sz="14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  <a:latin typeface="Trebuchet MS"/>
                        <a:ea typeface="Trebuchet MS"/>
                        <a:cs typeface="Trebuchet MS"/>
                        <a:sym typeface="Trebuchet MS"/>
                        <a:extLst>
                          <a:ext uri="http://customooxmlschemas.google.com/">
                            <go:slidesCustomData xmlns:go="http://customooxmlschemas.google.com/" textRoundtripDataId="6"/>
                          </a:ext>
                        </a:extLst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1F1F1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textRoundtripDataId="7"/>
                            </a:ext>
                          </a:extLst>
                        </a:rPr>
                        <a:t>Where required,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textRoundtripDataId="8"/>
                            </a:ext>
                          </a:extLst>
                        </a:rPr>
                        <a:t> additional training and entry into a respiratory protection program is required. Purifying respirators are not allowed for DCM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38575" marL="385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6"/>
          <p:cNvSpPr txBox="1"/>
          <p:nvPr>
            <p:ph type="title"/>
          </p:nvPr>
        </p:nvSpPr>
        <p:spPr>
          <a:xfrm>
            <a:off x="347870" y="583456"/>
            <a:ext cx="6678284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Glove Use</a:t>
            </a:r>
            <a:endParaRPr/>
          </a:p>
        </p:txBody>
      </p:sp>
      <p:pic>
        <p:nvPicPr>
          <p:cNvPr descr="A person wearing blue gloves&#10;&#10;Description automatically generated" id="571" name="Google Shape;57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25" y="3318352"/>
            <a:ext cx="2178425" cy="177501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72" name="Google Shape;572;p56"/>
          <p:cNvSpPr txBox="1"/>
          <p:nvPr/>
        </p:nvSpPr>
        <p:spPr>
          <a:xfrm>
            <a:off x="142651" y="1605775"/>
            <a:ext cx="284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Low-Risk Work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0" i="0" lang="en-US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Small volumes, low splash risk.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0" i="0" lang="en-US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Double-glove with nitrile or nitrile/neoprene combination gloves (ex. Ansell 93-260).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3" name="Google Shape;573;p56"/>
          <p:cNvSpPr txBox="1"/>
          <p:nvPr/>
        </p:nvSpPr>
        <p:spPr>
          <a:xfrm>
            <a:off x="2846725" y="1611950"/>
            <a:ext cx="43890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Higher-Risk Work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0" i="0" lang="en-US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Examples: Spill cleanup, large volumes, or greater splash or contact risk.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b="0" i="0" lang="en-US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resistant glove such as Ansell 02-100 liners or SilverShield gloves under a nitrile or nitrile/neoprene glove. 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74" name="Google Shape;574;p56"/>
          <p:cNvGrpSpPr/>
          <p:nvPr/>
        </p:nvGrpSpPr>
        <p:grpSpPr>
          <a:xfrm>
            <a:off x="2928384" y="3319722"/>
            <a:ext cx="4270756" cy="1772297"/>
            <a:chOff x="4989640" y="3483576"/>
            <a:chExt cx="7592455" cy="3150750"/>
          </a:xfrm>
        </p:grpSpPr>
        <p:pic>
          <p:nvPicPr>
            <p:cNvPr descr="A person wearing gloves and white coat&#10;&#10;Description automatically generated" id="575" name="Google Shape;575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89640" y="3483576"/>
              <a:ext cx="4111234" cy="315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56"/>
            <p:cNvSpPr/>
            <p:nvPr/>
          </p:nvSpPr>
          <p:spPr>
            <a:xfrm rot="10800000">
              <a:off x="9224682" y="4047564"/>
              <a:ext cx="831980" cy="36307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6"/>
            <p:cNvSpPr/>
            <p:nvPr/>
          </p:nvSpPr>
          <p:spPr>
            <a:xfrm rot="10800000">
              <a:off x="9229164" y="5127812"/>
              <a:ext cx="831980" cy="36307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6"/>
            <p:cNvSpPr txBox="1"/>
            <p:nvPr/>
          </p:nvSpPr>
          <p:spPr>
            <a:xfrm>
              <a:off x="10150770" y="3997767"/>
              <a:ext cx="1647600" cy="451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2-100 liners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56"/>
            <p:cNvSpPr txBox="1"/>
            <p:nvPr/>
          </p:nvSpPr>
          <p:spPr>
            <a:xfrm>
              <a:off x="10123895" y="5064547"/>
              <a:ext cx="2458200" cy="451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93-260 gloves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6"/>
            <p:cNvSpPr txBox="1"/>
            <p:nvPr/>
          </p:nvSpPr>
          <p:spPr>
            <a:xfrm>
              <a:off x="10527285" y="4320498"/>
              <a:ext cx="627600" cy="7797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0"/>
                <a:buFont typeface="Arial"/>
                <a:buNone/>
              </a:pPr>
              <a:r>
                <a:rPr b="0" i="0" lang="en-US" sz="22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p56"/>
          <p:cNvSpPr txBox="1"/>
          <p:nvPr/>
        </p:nvSpPr>
        <p:spPr>
          <a:xfrm>
            <a:off x="6928189" y="3398678"/>
            <a:ext cx="2067300" cy="127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that compatibility with other chemicals in use must also be assessed.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type="title"/>
          </p:nvPr>
        </p:nvSpPr>
        <p:spPr>
          <a:xfrm>
            <a:off x="510241" y="2152421"/>
            <a:ext cx="7210395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/>
              <a:t>Background</a:t>
            </a:r>
            <a:endParaRPr/>
          </a:p>
        </p:txBody>
      </p:sp>
      <p:pic>
        <p:nvPicPr>
          <p:cNvPr id="440" name="Google Shape;440;p40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7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Glove Use Tips</a:t>
            </a:r>
            <a:endParaRPr/>
          </a:p>
        </p:txBody>
      </p:sp>
      <p:sp>
        <p:nvSpPr>
          <p:cNvPr id="587" name="Google Shape;587;p57"/>
          <p:cNvSpPr txBox="1"/>
          <p:nvPr>
            <p:ph idx="1" type="body"/>
          </p:nvPr>
        </p:nvSpPr>
        <p:spPr>
          <a:xfrm>
            <a:off x="-111966" y="1590261"/>
            <a:ext cx="8977670" cy="3438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Check that gloves meet the following guidelines. </a:t>
            </a:r>
            <a:endParaRPr sz="20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Clean and fit </a:t>
            </a:r>
            <a:r>
              <a:rPr lang="en-US" sz="1800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well</a:t>
            </a:r>
            <a:r>
              <a:rPr lang="en-US" sz="1800"/>
              <a:t> - snug but not too tight, allowing full range of motion.</a:t>
            </a:r>
            <a:endParaRPr sz="17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Compatible and appropriate to the hazards, including DCM and other chemicals in use at the same time.</a:t>
            </a:r>
            <a:endParaRPr sz="17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Covers hands and wrists in combination with lab coat. </a:t>
            </a:r>
            <a:endParaRPr sz="17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Chosen to provide desired level of dexterity for procedures.</a:t>
            </a:r>
            <a:endParaRPr sz="1700"/>
          </a:p>
          <a:p>
            <a:pPr indent="-228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id="588" name="Google Shape;588;p57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8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Gloves Use</a:t>
            </a:r>
            <a:endParaRPr/>
          </a:p>
        </p:txBody>
      </p:sp>
      <p:sp>
        <p:nvSpPr>
          <p:cNvPr id="594" name="Google Shape;594;p58"/>
          <p:cNvSpPr txBox="1"/>
          <p:nvPr>
            <p:ph idx="1" type="body"/>
          </p:nvPr>
        </p:nvSpPr>
        <p:spPr>
          <a:xfrm>
            <a:off x="510250" y="1604876"/>
            <a:ext cx="7210500" cy="3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Store gloves away from moisture or direct sunlight.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Minimize contact and splashing as much as possible.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Monitor the condition of the gloves before and during use. Do not use if there are damaged or show </a:t>
            </a:r>
            <a:r>
              <a:rPr lang="en-US" sz="19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signs </a:t>
            </a:r>
            <a:r>
              <a:rPr lang="en-US" sz="1900"/>
              <a:t>of wear, such as holes, tears, or discoloration.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Change disposable gloves frequently. </a:t>
            </a:r>
            <a:endParaRPr sz="1900"/>
          </a:p>
        </p:txBody>
      </p:sp>
      <p:pic>
        <p:nvPicPr>
          <p:cNvPr id="595" name="Google Shape;595;p58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9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Gloves Removal</a:t>
            </a:r>
            <a:endParaRPr/>
          </a:p>
        </p:txBody>
      </p:sp>
      <p:sp>
        <p:nvSpPr>
          <p:cNvPr id="601" name="Google Shape;601;p59"/>
          <p:cNvSpPr txBox="1"/>
          <p:nvPr>
            <p:ph idx="1" type="body"/>
          </p:nvPr>
        </p:nvSpPr>
        <p:spPr>
          <a:xfrm>
            <a:off x="271702" y="1593628"/>
            <a:ext cx="5821188" cy="3296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Ensure the glove exteriors do not touch your skin during removal.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Pinch the wrist of one glove without touching your skin and peel it off, turning it inside out.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Slide an ungloved finger under the wrist of the remaining glove and peel it off, enclosing the first glove inside.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7"/>
              <a:buChar char="•"/>
            </a:pPr>
            <a:r>
              <a:rPr lang="en-US"/>
              <a:t>Place the gloves in a designated hazardous waste container.</a:t>
            </a:r>
            <a:endParaRPr/>
          </a:p>
        </p:txBody>
      </p:sp>
      <p:pic>
        <p:nvPicPr>
          <p:cNvPr id="602" name="Google Shape;60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509" y="1815065"/>
            <a:ext cx="2004397" cy="136522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erson wearing black gloves&#10;&#10;AI-generated content may be incorrect." id="603" name="Google Shape;60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2180" y="3460189"/>
            <a:ext cx="2014554" cy="128093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604" name="Google Shape;604;p59" title="reed-college-griffin-r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Avoid Cross-Contamination</a:t>
            </a:r>
            <a:endParaRPr/>
          </a:p>
        </p:txBody>
      </p:sp>
      <p:sp>
        <p:nvSpPr>
          <p:cNvPr id="610" name="Google Shape;610;p3"/>
          <p:cNvSpPr txBox="1"/>
          <p:nvPr>
            <p:ph idx="1" type="body"/>
          </p:nvPr>
        </p:nvSpPr>
        <p:spPr>
          <a:xfrm>
            <a:off x="87303" y="1563068"/>
            <a:ext cx="8609436" cy="342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Avoid touching personal items like cell phones while wearing gloves.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touch your face or clothing with gloves.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Limit wearing gloves outside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the lab whenever possible</a:t>
            </a:r>
            <a:r>
              <a:rPr lang="en-US"/>
              <a:t>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Follow the One Glove Rule outside the lab - keep one hand ungloved for common surfaces.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Wash your hands after removing gloves and before leaving the lab.</a:t>
            </a:r>
            <a:endParaRPr/>
          </a:p>
        </p:txBody>
      </p:sp>
      <p:pic>
        <p:nvPicPr>
          <p:cNvPr id="611" name="Google Shape;611;p3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0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Emergency Procedures</a:t>
            </a:r>
            <a:endParaRPr/>
          </a:p>
        </p:txBody>
      </p:sp>
      <p:sp>
        <p:nvSpPr>
          <p:cNvPr id="617" name="Google Shape;617;p60"/>
          <p:cNvSpPr txBox="1"/>
          <p:nvPr>
            <p:ph idx="1" type="body"/>
          </p:nvPr>
        </p:nvSpPr>
        <p:spPr>
          <a:xfrm>
            <a:off x="-1" y="1472737"/>
            <a:ext cx="8556171" cy="367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2579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Skin Contact</a:t>
            </a:r>
            <a:endParaRPr/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Treatment starts immediately following exposure.</a:t>
            </a:r>
            <a:r>
              <a:rPr lang="en-US" sz="1600"/>
              <a:t> Do not wait to remove chemicals once they are on the skin.</a:t>
            </a:r>
            <a:endParaRPr/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Remove all potentially contaminated clothing and jewelry and treat as hazardous waste.</a:t>
            </a:r>
            <a:endParaRPr/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Flush affected skin area using sink if on hands or arms or safety shower for 15 minutes.</a:t>
            </a:r>
            <a:endParaRPr/>
          </a:p>
          <a:p>
            <a:pPr indent="-33432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2500"/>
              <a:buChar char="•"/>
            </a:pPr>
            <a:r>
              <a:rPr lang="en-US" sz="1600"/>
              <a:t>Take a copy of the SDS and seek medical attention if needed. The nearest hospital is </a:t>
            </a:r>
            <a:r>
              <a:rPr b="1" lang="en-US" sz="1600" u="sng"/>
              <a:t>Providence Portland Medical Center at 4805 NE Glisan St, Portland, OR 97213.</a:t>
            </a:r>
            <a:endParaRPr b="1" u="sng">
              <a:highlight>
                <a:srgbClr val="FFFF00"/>
              </a:highlight>
            </a:endParaRPr>
          </a:p>
          <a:p>
            <a:pPr indent="-34016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8655"/>
              <a:buChar char="•"/>
            </a:pPr>
            <a:r>
              <a:rPr lang="en-US" sz="1608"/>
              <a:t>Notify Human </a:t>
            </a:r>
            <a:r>
              <a:rPr lang="en-US" sz="1608"/>
              <a:t>Resources (HR)</a:t>
            </a:r>
            <a:r>
              <a:rPr lang="en-US" sz="1608"/>
              <a:t> and EHS of exposure and medical treatment.</a:t>
            </a:r>
            <a:endParaRPr sz="1608"/>
          </a:p>
          <a:p>
            <a:pPr indent="-32257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600"/>
              <a:t>Eye Contact</a:t>
            </a:r>
            <a:endParaRPr/>
          </a:p>
          <a:p>
            <a:pPr indent="-33436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Rinse eyes at an eyewash station for at least 15 minutes. Be sure to hold the lids open. </a:t>
            </a:r>
            <a:endParaRPr/>
          </a:p>
          <a:p>
            <a:pPr indent="-33436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Seek medical attention.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11932"/>
              <a:buChar char="•"/>
            </a:pPr>
            <a:r>
              <a:rPr lang="en-US" sz="1608"/>
              <a:t>Notify Human Resources (HR) and EHS of exposure and medical treatment.</a:t>
            </a:r>
            <a:endParaRPr/>
          </a:p>
        </p:txBody>
      </p:sp>
      <p:pic>
        <p:nvPicPr>
          <p:cNvPr id="618" name="Google Shape;618;p60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1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Emergency Procedures</a:t>
            </a:r>
            <a:endParaRPr/>
          </a:p>
        </p:txBody>
      </p:sp>
      <p:sp>
        <p:nvSpPr>
          <p:cNvPr id="624" name="Google Shape;624;p61"/>
          <p:cNvSpPr txBox="1"/>
          <p:nvPr>
            <p:ph idx="1" type="body"/>
          </p:nvPr>
        </p:nvSpPr>
        <p:spPr>
          <a:xfrm>
            <a:off x="391886" y="1576873"/>
            <a:ext cx="73287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Inhalation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Move </a:t>
            </a:r>
            <a:r>
              <a:rPr lang="en-US"/>
              <a:t>to a location with fresh air.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Seek medical attention.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11932"/>
              <a:buChar char="•"/>
            </a:pPr>
            <a:r>
              <a:rPr lang="en-US" sz="1608"/>
              <a:t>Notify Human Resources (HR) and EHS of exposure and medical treatment.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Ingestion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Do not induce vomiting if DCM is swallowed.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Never give anything by mouth to an unconscious person.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Call 911 for medical assistance. Call Community Safety at 503-788-6666.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11932"/>
              <a:buChar char="•"/>
            </a:pPr>
            <a:r>
              <a:rPr lang="en-US" sz="1608"/>
              <a:t>Notify Human Resources (HR) and EHS of exposure and medical treatment.</a:t>
            </a:r>
            <a:endParaRPr/>
          </a:p>
        </p:txBody>
      </p:sp>
      <p:pic>
        <p:nvPicPr>
          <p:cNvPr id="625" name="Google Shape;625;p61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2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Emergency Procedures</a:t>
            </a:r>
            <a:endParaRPr/>
          </a:p>
        </p:txBody>
      </p:sp>
      <p:sp>
        <p:nvSpPr>
          <p:cNvPr id="631" name="Google Shape;631;p62"/>
          <p:cNvSpPr txBox="1"/>
          <p:nvPr>
            <p:ph idx="1" type="body"/>
          </p:nvPr>
        </p:nvSpPr>
        <p:spPr>
          <a:xfrm>
            <a:off x="91925" y="1538675"/>
            <a:ext cx="8076300" cy="3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Sharps Injury</a:t>
            </a:r>
            <a:endParaRPr/>
          </a:p>
          <a:p>
            <a:pPr indent="-33447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Injection of DCM, such as through a needlestick injury, can cause significant tissue damage. See “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Safety First: A Recent Case of a Dichloromethane Injection Injury</a:t>
            </a:r>
            <a:r>
              <a:rPr lang="en-US"/>
              <a:t>”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ACS Cent. Sci. 2020, 6, 2, 83–86</a:t>
            </a:r>
            <a:r>
              <a:rPr lang="en-US"/>
              <a:t>). Note that there are graphic images in the paper.</a:t>
            </a:r>
            <a:endParaRPr/>
          </a:p>
          <a:p>
            <a:pPr indent="-33447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Seek immediate medical assistance.</a:t>
            </a:r>
            <a:r>
              <a:rPr lang="en-US"/>
              <a:t> </a:t>
            </a:r>
            <a:endParaRPr/>
          </a:p>
          <a:p>
            <a:pPr indent="-327977" lvl="1" marL="914400" rtl="0" algn="l">
              <a:spcBef>
                <a:spcPts val="0"/>
              </a:spcBef>
              <a:spcAft>
                <a:spcPts val="0"/>
              </a:spcAft>
              <a:buSzPct val="121553"/>
              <a:buChar char="•"/>
            </a:pPr>
            <a:r>
              <a:rPr lang="en-US"/>
              <a:t>Notify Human Resources (HR) and EHS of exposure and medical treatment.</a:t>
            </a:r>
            <a:endParaRPr sz="1391"/>
          </a:p>
          <a:p>
            <a:pPr indent="-33447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/>
              <a:t>Significant tissue damage may occur without prompt treatment at a hospital. Clearly state that dichloromethane (methylene chloride) was involved in the injury, provide the SDS, and describe any symptoms such as discoloration or feeling of heat in the affected area.</a:t>
            </a:r>
            <a:endParaRPr/>
          </a:p>
        </p:txBody>
      </p:sp>
      <p:pic>
        <p:nvPicPr>
          <p:cNvPr id="632" name="Google Shape;632;p62" title="reed-college-griffin-r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3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Emergency Procedures</a:t>
            </a:r>
            <a:endParaRPr/>
          </a:p>
        </p:txBody>
      </p:sp>
      <p:sp>
        <p:nvSpPr>
          <p:cNvPr id="638" name="Google Shape;638;p63"/>
          <p:cNvSpPr txBox="1"/>
          <p:nvPr>
            <p:ph idx="1" type="body"/>
          </p:nvPr>
        </p:nvSpPr>
        <p:spPr>
          <a:xfrm>
            <a:off x="167951" y="1550259"/>
            <a:ext cx="7552800" cy="3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Spills outside fume hood or ventilated enclosure: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Alert others of the spill.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Evacuate to a safe distance, ideally exiting the lab and closing the door, and prevent entry.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Contact EHS at 503-777-7788 during business hours or Community Safety at 503-788-6666 after hours.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Remain in a safe location until EHS or other response personnel arrive.</a:t>
            </a:r>
            <a:endParaRPr/>
          </a:p>
        </p:txBody>
      </p:sp>
      <p:pic>
        <p:nvPicPr>
          <p:cNvPr id="639" name="Google Shape;639;p63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4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Emergency Procedures</a:t>
            </a:r>
            <a:endParaRPr/>
          </a:p>
        </p:txBody>
      </p:sp>
      <p:sp>
        <p:nvSpPr>
          <p:cNvPr id="645" name="Google Shape;645;p64"/>
          <p:cNvSpPr txBox="1"/>
          <p:nvPr>
            <p:ph idx="1" type="body"/>
          </p:nvPr>
        </p:nvSpPr>
        <p:spPr>
          <a:xfrm>
            <a:off x="83975" y="1500800"/>
            <a:ext cx="8103600" cy="3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Spill inside fume hood or ventilated enclosure less than 500 mL:</a:t>
            </a:r>
            <a:endParaRPr/>
          </a:p>
          <a:p>
            <a:pPr indent="-3322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9"/>
              <a:buChar char="•"/>
            </a:pPr>
            <a:r>
              <a:rPr lang="en-US" sz="1629"/>
              <a:t>A person may assist in the clean-up effort of small amounts of DCM in a properly functioning fume hood if trained and comfortable.</a:t>
            </a:r>
            <a:endParaRPr sz="1629"/>
          </a:p>
          <a:p>
            <a:pPr indent="-3322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9"/>
              <a:buChar char="•"/>
            </a:pPr>
            <a:r>
              <a:rPr lang="en-US" sz="1629"/>
              <a:t>Wear PPE described above and use </a:t>
            </a:r>
            <a:r>
              <a:rPr lang="en-US" sz="1629"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appropriate spill supplies such as absorbent pads and tongs.</a:t>
            </a:r>
            <a:endParaRPr sz="1629"/>
          </a:p>
          <a:p>
            <a:pPr indent="-3322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9"/>
              <a:buChar char="•"/>
            </a:pPr>
            <a:r>
              <a:rPr lang="en-US" sz="1629"/>
              <a:t>Collect debris in </a:t>
            </a:r>
            <a:r>
              <a:rPr lang="en-US" sz="1629"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appropriate container</a:t>
            </a:r>
            <a:r>
              <a:rPr lang="en-US" sz="1629"/>
              <a:t> made of a compatible material such as high-density polyethylene (HDPE) that can be sealed.</a:t>
            </a:r>
            <a:endParaRPr sz="1629"/>
          </a:p>
          <a:p>
            <a:pPr indent="-332041" lvl="1" marL="914400" rtl="0" algn="l">
              <a:spcBef>
                <a:spcPts val="0"/>
              </a:spcBef>
              <a:spcAft>
                <a:spcPts val="0"/>
              </a:spcAft>
              <a:buSzPts val="1629"/>
              <a:buChar char="•"/>
            </a:pPr>
            <a:r>
              <a:rPr lang="en-US" sz="1629"/>
              <a:t>Label container with appropriately completed hazardous waste label</a:t>
            </a:r>
            <a:endParaRPr sz="1629"/>
          </a:p>
          <a:p>
            <a:pPr indent="-3322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9"/>
              <a:buChar char="•"/>
            </a:pPr>
            <a:r>
              <a:rPr lang="en-US" sz="1629"/>
              <a:t>Move container to the Chemistry 211 or contact EHS for help moving.</a:t>
            </a:r>
            <a:endParaRPr sz="1629"/>
          </a:p>
          <a:p>
            <a:pPr indent="-3430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629"/>
              <a:t>If not trained or if uncomfortable with cleanup, close the fume hood sash and contact </a:t>
            </a:r>
            <a:r>
              <a:rPr lang="en-US" sz="1679"/>
              <a:t>EHS.</a:t>
            </a:r>
            <a:endParaRPr sz="1629"/>
          </a:p>
        </p:txBody>
      </p:sp>
      <p:pic>
        <p:nvPicPr>
          <p:cNvPr id="646" name="Google Shape;646;p64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f23681e9a_0_0"/>
          <p:cNvSpPr txBox="1"/>
          <p:nvPr>
            <p:ph type="title"/>
          </p:nvPr>
        </p:nvSpPr>
        <p:spPr>
          <a:xfrm>
            <a:off x="510241" y="564921"/>
            <a:ext cx="7210500" cy="81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Record Your Training Completion	</a:t>
            </a:r>
            <a:endParaRPr/>
          </a:p>
        </p:txBody>
      </p:sp>
      <p:sp>
        <p:nvSpPr>
          <p:cNvPr id="653" name="Google Shape;653;g38f23681e9a_0_0"/>
          <p:cNvSpPr txBox="1"/>
          <p:nvPr>
            <p:ph idx="1" type="body"/>
          </p:nvPr>
        </p:nvSpPr>
        <p:spPr>
          <a:xfrm>
            <a:off x="510241" y="1752655"/>
            <a:ext cx="7210500" cy="26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Please complete the Reed College Methylene Chloride Training </a:t>
            </a:r>
            <a:r>
              <a:rPr lang="en-US"/>
              <a:t>Completion</a:t>
            </a:r>
            <a:r>
              <a:rPr lang="en-US"/>
              <a:t> Form at the following link: </a:t>
            </a:r>
            <a:r>
              <a:rPr lang="en-US" u="sng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https://forms.gle/xQwydv2XR8iJuRx87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Background – EPA and TSCA</a:t>
            </a:r>
            <a:endParaRPr/>
          </a:p>
        </p:txBody>
      </p:sp>
      <p:sp>
        <p:nvSpPr>
          <p:cNvPr id="446" name="Google Shape;446;p41"/>
          <p:cNvSpPr txBox="1"/>
          <p:nvPr>
            <p:ph idx="1" type="body"/>
          </p:nvPr>
        </p:nvSpPr>
        <p:spPr>
          <a:xfrm>
            <a:off x="-68775" y="1555725"/>
            <a:ext cx="85149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Environmental Protection Agency (EPA) has authority to regulate chemical use under the Toxic Substances Control Act (TSCA).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Environmental preservation </a:t>
            </a:r>
            <a:r>
              <a:rPr lang="en-US" sz="1800"/>
              <a:t>if a chemical can have harmful effects on ecosystems.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Protection of human health</a:t>
            </a:r>
            <a:r>
              <a:rPr lang="en-US" sz="1800"/>
              <a:t>, if a risk assessment determines that a chemical can pose significant health risks.</a:t>
            </a:r>
            <a:endParaRPr/>
          </a:p>
        </p:txBody>
      </p:sp>
      <p:pic>
        <p:nvPicPr>
          <p:cNvPr id="447" name="Google Shape;447;p41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1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Resources</a:t>
            </a:r>
            <a:endParaRPr/>
          </a:p>
        </p:txBody>
      </p:sp>
      <p:sp>
        <p:nvSpPr>
          <p:cNvPr id="659" name="Google Shape;659;p71"/>
          <p:cNvSpPr txBox="1"/>
          <p:nvPr>
            <p:ph idx="1" type="body"/>
          </p:nvPr>
        </p:nvSpPr>
        <p:spPr>
          <a:xfrm>
            <a:off x="0" y="1592858"/>
            <a:ext cx="8701635" cy="339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Risk Management for Methylene Chloride</a:t>
            </a: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EPA webpage for DCM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FACT SHEET: Regulation of Methylene Chloride under TSCA</a:t>
            </a: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- 2-page summary of key points in the EPA rule.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COMPLIANCE GUIDE: Regulation of Methylene Chloride under TSCA</a:t>
            </a: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- Guide the EPA published to assist with compliance.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 Risk Management Rule for Methylene Chloride</a:t>
            </a:r>
            <a:r>
              <a:rPr lang="en-US" sz="180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 - This is the complete, official rule published in the Federal Register.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/>
              <a:t>Methylene Chloride Rule - 2024</a:t>
            </a:r>
            <a:endParaRPr/>
          </a:p>
        </p:txBody>
      </p:sp>
      <p:sp>
        <p:nvSpPr>
          <p:cNvPr id="454" name="Google Shape;454;p42"/>
          <p:cNvSpPr txBox="1"/>
          <p:nvPr>
            <p:ph idx="1" type="body"/>
          </p:nvPr>
        </p:nvSpPr>
        <p:spPr>
          <a:xfrm>
            <a:off x="0" y="1630000"/>
            <a:ext cx="7611300" cy="3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May 2024, the EPA published a new rule for methylene chloride (aka dichloromethane, DCM). </a:t>
            </a:r>
            <a:endParaRPr/>
          </a:p>
          <a:p>
            <a:pPr indent="-3429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Most uses will be banned.</a:t>
            </a:r>
            <a:endParaRPr/>
          </a:p>
          <a:p>
            <a:pPr indent="-3429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few uses may continue if a Workplace Chemical Protection Program (WCPP) is established, including lab use and solvent welding.  </a:t>
            </a:r>
            <a:endParaRPr/>
          </a:p>
        </p:txBody>
      </p:sp>
      <p:grpSp>
        <p:nvGrpSpPr>
          <p:cNvPr id="455" name="Google Shape;455;p42"/>
          <p:cNvGrpSpPr/>
          <p:nvPr/>
        </p:nvGrpSpPr>
        <p:grpSpPr>
          <a:xfrm>
            <a:off x="7968343" y="1881242"/>
            <a:ext cx="1090570" cy="2266215"/>
            <a:chOff x="8101685" y="3722986"/>
            <a:chExt cx="620582" cy="1289574"/>
          </a:xfrm>
        </p:grpSpPr>
        <p:pic>
          <p:nvPicPr>
            <p:cNvPr descr="A close up of a sign&#10;&#10;Description automatically generated" id="456" name="Google Shape;45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01685" y="4395340"/>
              <a:ext cx="617220" cy="617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457" name="Google Shape;457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05047" y="3722986"/>
              <a:ext cx="617220" cy="6172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8" name="Google Shape;458;p42" title="reed-college-griffin-r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3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/>
              <a:t>Where is Methylene Chloride Found?</a:t>
            </a:r>
            <a:endParaRPr/>
          </a:p>
        </p:txBody>
      </p:sp>
      <p:sp>
        <p:nvSpPr>
          <p:cNvPr id="464" name="Google Shape;464;p43"/>
          <p:cNvSpPr txBox="1"/>
          <p:nvPr>
            <p:ph idx="1" type="body"/>
          </p:nvPr>
        </p:nvSpPr>
        <p:spPr>
          <a:xfrm>
            <a:off x="510241" y="1752655"/>
            <a:ext cx="7210396" cy="3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Paint strippers</a:t>
            </a:r>
            <a:endParaRPr/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Varnish removers</a:t>
            </a:r>
            <a:endParaRPr/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Stain removers</a:t>
            </a:r>
            <a:endParaRPr/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Adhesive removers</a:t>
            </a:r>
            <a:endParaRPr/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Bonding products</a:t>
            </a:r>
            <a:endParaRPr sz="2400"/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Laboratory chemical</a:t>
            </a:r>
            <a:endParaRPr sz="2400"/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And others. . . </a:t>
            </a:r>
            <a:endParaRPr sz="2400"/>
          </a:p>
        </p:txBody>
      </p:sp>
      <p:grpSp>
        <p:nvGrpSpPr>
          <p:cNvPr id="465" name="Google Shape;465;p43"/>
          <p:cNvGrpSpPr/>
          <p:nvPr/>
        </p:nvGrpSpPr>
        <p:grpSpPr>
          <a:xfrm>
            <a:off x="4800600" y="2135754"/>
            <a:ext cx="3917506" cy="2496232"/>
            <a:chOff x="3806419" y="1711211"/>
            <a:chExt cx="5156616" cy="3285792"/>
          </a:xfrm>
        </p:grpSpPr>
        <p:pic>
          <p:nvPicPr>
            <p:cNvPr id="466" name="Google Shape;466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06419" y="1712346"/>
              <a:ext cx="1042018" cy="327093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467" name="Google Shape;467;p43"/>
            <p:cNvPicPr preferRelativeResize="0"/>
            <p:nvPr/>
          </p:nvPicPr>
          <p:blipFill rotWithShape="1">
            <a:blip r:embed="rId4">
              <a:alphaModFix/>
            </a:blip>
            <a:srcRect b="0" l="16873" r="16197" t="0"/>
            <a:stretch/>
          </p:blipFill>
          <p:spPr>
            <a:xfrm>
              <a:off x="5129982" y="1725769"/>
              <a:ext cx="2189424" cy="327123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descr="Plastruct Bondene Cement - Front of 2 oz bottle" id="468" name="Google Shape;468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00951" y="1711211"/>
              <a:ext cx="1362084" cy="326900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469" name="Google Shape;469;p43" title="reed-college-griffin-re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4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Methylene Chloride Chemical Characteristics</a:t>
            </a:r>
            <a:endParaRPr/>
          </a:p>
        </p:txBody>
      </p:sp>
      <p:sp>
        <p:nvSpPr>
          <p:cNvPr id="475" name="Google Shape;475;p44"/>
          <p:cNvSpPr txBox="1"/>
          <p:nvPr>
            <p:ph idx="1" type="body"/>
          </p:nvPr>
        </p:nvSpPr>
        <p:spPr>
          <a:xfrm>
            <a:off x="510241" y="1752655"/>
            <a:ext cx="7210396" cy="3217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Clear and colorless volatile organic solvent.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Molecular weight of 84.9 grams/mole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High vapor pressure of 350.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Odor threshold of 125 ppm</a:t>
            </a:r>
            <a:endParaRPr sz="19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Sweet, chloroform like odor.  </a:t>
            </a:r>
            <a:endParaRPr sz="16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If you can smell it, you are well over the exposure limit.</a:t>
            </a:r>
            <a:endParaRPr sz="1600"/>
          </a:p>
        </p:txBody>
      </p:sp>
      <p:pic>
        <p:nvPicPr>
          <p:cNvPr id="476" name="Google Shape;476;p44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Key Regulatory Dates</a:t>
            </a:r>
            <a:endParaRPr/>
          </a:p>
        </p:txBody>
      </p:sp>
      <p:sp>
        <p:nvSpPr>
          <p:cNvPr id="483" name="Google Shape;483;p45"/>
          <p:cNvSpPr txBox="1"/>
          <p:nvPr>
            <p:ph idx="1" type="body"/>
          </p:nvPr>
        </p:nvSpPr>
        <p:spPr>
          <a:xfrm>
            <a:off x="233857" y="1542671"/>
            <a:ext cx="83031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May 5</a:t>
            </a:r>
            <a:r>
              <a:rPr b="1" baseline="30000" lang="en-US" sz="2000"/>
              <a:t>th</a:t>
            </a:r>
            <a:r>
              <a:rPr b="1" lang="en-US" sz="2000"/>
              <a:t>, 2025 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Initial exposure monitoring to determine each potentially exposed person’s exposure for continuing uses must be completed. </a:t>
            </a:r>
            <a:endParaRPr sz="16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Distributing methylene chloride products for consumer use is prohibited.</a:t>
            </a:r>
            <a:endParaRPr sz="16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August 1</a:t>
            </a:r>
            <a:r>
              <a:rPr b="1" baseline="30000" lang="en-US" sz="2000"/>
              <a:t>st</a:t>
            </a:r>
            <a:r>
              <a:rPr b="1" lang="en-US" sz="2000"/>
              <a:t>, 2025 (or 3 months after testing)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Provide respiratory protection as outlined.</a:t>
            </a:r>
            <a:endParaRPr sz="16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Require chemically-resistant gloves where dermal contact is possible.</a:t>
            </a:r>
            <a:endParaRPr sz="1600"/>
          </a:p>
        </p:txBody>
      </p:sp>
      <p:pic>
        <p:nvPicPr>
          <p:cNvPr id="484" name="Google Shape;484;p45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 txBox="1"/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Key Regulatory Dates</a:t>
            </a:r>
            <a:endParaRPr/>
          </a:p>
        </p:txBody>
      </p:sp>
      <p:sp>
        <p:nvSpPr>
          <p:cNvPr id="491" name="Google Shape;491;p46"/>
          <p:cNvSpPr txBox="1"/>
          <p:nvPr>
            <p:ph idx="1" type="body"/>
          </p:nvPr>
        </p:nvSpPr>
        <p:spPr>
          <a:xfrm>
            <a:off x="115082" y="1597471"/>
            <a:ext cx="8303100" cy="3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October 30</a:t>
            </a:r>
            <a:r>
              <a:rPr b="1" baseline="30000" lang="en-US" sz="2000"/>
              <a:t>th</a:t>
            </a:r>
            <a:r>
              <a:rPr b="1" lang="en-US" sz="2000"/>
              <a:t>, 2025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Develop and implement an Exposure Control Plan.</a:t>
            </a:r>
            <a:endParaRPr sz="16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April 28</a:t>
            </a:r>
            <a:r>
              <a:rPr b="1" baseline="30000" lang="en-US" sz="2000"/>
              <a:t>th</a:t>
            </a:r>
            <a:r>
              <a:rPr b="1" lang="en-US" sz="2000"/>
              <a:t>, 2026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Most commercial uses are prohibited after this date. </a:t>
            </a:r>
            <a:endParaRPr sz="16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May 8</a:t>
            </a:r>
            <a:r>
              <a:rPr b="1" baseline="30000" lang="en-US" sz="2000"/>
              <a:t>th</a:t>
            </a:r>
            <a:r>
              <a:rPr b="1" lang="en-US" sz="2000"/>
              <a:t>, 2029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DCM may be used for very specific furniture refinishing and aerospace uses until this date, with protections.</a:t>
            </a:r>
            <a:endParaRPr sz="1600"/>
          </a:p>
        </p:txBody>
      </p:sp>
      <p:pic>
        <p:nvPicPr>
          <p:cNvPr id="492" name="Google Shape;492;p46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175" y="426285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7"/>
          <p:cNvSpPr txBox="1"/>
          <p:nvPr>
            <p:ph type="title"/>
          </p:nvPr>
        </p:nvSpPr>
        <p:spPr>
          <a:xfrm>
            <a:off x="510241" y="2152421"/>
            <a:ext cx="7210395" cy="818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/>
              <a:t>Lab and Solvent Welding Requirements</a:t>
            </a:r>
            <a:endParaRPr/>
          </a:p>
        </p:txBody>
      </p:sp>
      <p:pic>
        <p:nvPicPr>
          <p:cNvPr id="498" name="Google Shape;498;p47" title="reed-college-griffin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2625" y="4231000"/>
            <a:ext cx="818076" cy="81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lin">
  <a:themeElements>
    <a:clrScheme name="Custom 29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872534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erlin">
  <a:themeElements>
    <a:clrScheme name="Custom 31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862534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2020-11-18T03:59:19Z</dcterms:created>
  <dc:creator>Caldwell, Chris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0x010100F471B8E00BE09245B106D5D88D310BBE</vt:lpwstr>
  </property>
  <property fmtid="{D5CDD505-2E9C-101B-9397-08002B2CF9AE}" pid="3" name="MediaServiceImageTags">
    <vt:lpwstr/>
  </property>
</Properties>
</file>