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1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8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3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5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5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1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0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2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88152-A241-E54C-A93C-715546E671DB}" type="datetimeFigureOut">
              <a:rPr lang="en-US" smtClean="0"/>
              <a:t>5/3/18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F2C61-A6CA-1648-9A55-ACC13C1C8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4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Trends in “Evening Element” Position in Promoter Regions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Leila </a:t>
            </a:r>
            <a:r>
              <a:rPr lang="en-US" dirty="0" err="1" smtClean="0"/>
              <a:t>Shokat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3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biologically important is the “Evening Element”?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26332"/>
          </a:xfrm>
        </p:spPr>
        <p:txBody>
          <a:bodyPr/>
          <a:lstStyle/>
          <a:p>
            <a:r>
              <a:rPr lang="en-US" sz="2800" dirty="0" smtClean="0"/>
              <a:t>The Evening Element is a motif in the promoter regions of genes that are regulated by CCA1</a:t>
            </a:r>
          </a:p>
          <a:p>
            <a:r>
              <a:rPr lang="en-US" sz="2800" dirty="0"/>
              <a:t>8</a:t>
            </a:r>
            <a:r>
              <a:rPr lang="en-US" sz="2800" smtClean="0"/>
              <a:t> </a:t>
            </a:r>
            <a:r>
              <a:rPr lang="en-US" sz="2800" dirty="0" smtClean="0"/>
              <a:t>base pairs long</a:t>
            </a:r>
          </a:p>
          <a:p>
            <a:endParaRPr lang="en-US" dirty="0" smtClean="0"/>
          </a:p>
        </p:txBody>
      </p:sp>
      <p:pic>
        <p:nvPicPr>
          <p:cNvPr id="4" name="Picture 3" descr="Screen Shot 2018-05-03 at 9.54.2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961" y="3226533"/>
            <a:ext cx="6690820" cy="31911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3992" y="6581001"/>
            <a:ext cx="415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JASPAR. http://</a:t>
            </a:r>
            <a:r>
              <a:rPr lang="en-US" sz="1200" dirty="0" err="1" smtClean="0"/>
              <a:t>jaspar.genereg.net</a:t>
            </a:r>
            <a:r>
              <a:rPr lang="en-US" sz="1200" dirty="0" smtClean="0"/>
              <a:t>/.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9417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does it matter where motifs appear in the promoter?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798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Most biologically relevant regulatory motifs have consistent positions in promoter regions of genes</a:t>
            </a:r>
          </a:p>
          <a:p>
            <a:r>
              <a:rPr lang="en-US" sz="2800" dirty="0" smtClean="0"/>
              <a:t>Uniformity is an indicator of biological relevance of the regulatory element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963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Casimiro</a:t>
            </a:r>
            <a:r>
              <a:rPr lang="en-US" sz="1200" dirty="0" smtClean="0"/>
              <a:t>, A. C., </a:t>
            </a:r>
            <a:r>
              <a:rPr lang="en-US" sz="1200" dirty="0" err="1" smtClean="0"/>
              <a:t>Vinga</a:t>
            </a:r>
            <a:r>
              <a:rPr lang="en-US" sz="1200" dirty="0" smtClean="0"/>
              <a:t>, S., </a:t>
            </a:r>
            <a:r>
              <a:rPr lang="en-US" sz="1200" dirty="0" err="1" smtClean="0"/>
              <a:t>Freitas</a:t>
            </a:r>
            <a:r>
              <a:rPr lang="en-US" sz="1200" dirty="0" smtClean="0"/>
              <a:t>, A. T., &amp; Oliveira, A. L. (2008). An analysis of the positional distribution of DNA motifs in promoter regions and its biological relevance. BMC Bioinformatics, 9, 89. http://</a:t>
            </a:r>
            <a:r>
              <a:rPr lang="en-US" sz="1200" dirty="0" err="1" smtClean="0"/>
              <a:t>doi.org</a:t>
            </a:r>
            <a:r>
              <a:rPr lang="en-US" sz="1200" dirty="0" smtClean="0"/>
              <a:t>/10.1186/1471-2105-9-89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2457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 found my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916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 used a paper that had researched the targets of CCA1 in </a:t>
            </a:r>
            <a:r>
              <a:rPr lang="en-US" sz="2800" i="1" dirty="0" smtClean="0"/>
              <a:t>Arabidopsis thaliana </a:t>
            </a:r>
            <a:r>
              <a:rPr lang="en-US" sz="2800" dirty="0" smtClean="0"/>
              <a:t>(</a:t>
            </a:r>
            <a:r>
              <a:rPr lang="en-US" sz="2800" dirty="0" err="1" smtClean="0"/>
              <a:t>thale</a:t>
            </a:r>
            <a:r>
              <a:rPr lang="en-US" sz="2800" dirty="0" smtClean="0"/>
              <a:t> cress)</a:t>
            </a:r>
          </a:p>
          <a:p>
            <a:r>
              <a:rPr lang="en-US" sz="2800" dirty="0" smtClean="0"/>
              <a:t>They listed genes that were found to be influenced by CCA1</a:t>
            </a:r>
          </a:p>
          <a:p>
            <a:r>
              <a:rPr lang="en-US" sz="2800" dirty="0" smtClean="0"/>
              <a:t>To find their promoter sequences, I searched the Eukaryotic Promoter Database</a:t>
            </a:r>
            <a:endParaRPr lang="en-US" sz="2800" dirty="0"/>
          </a:p>
        </p:txBody>
      </p:sp>
      <p:pic>
        <p:nvPicPr>
          <p:cNvPr id="4" name="Picture 3" descr="Screen Shot 2018-05-06 at 2.52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595" y="4475414"/>
            <a:ext cx="3408144" cy="2083736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475414"/>
            <a:ext cx="4729395" cy="226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I put these sequences into .txt files in my </a:t>
            </a:r>
            <a:r>
              <a:rPr lang="en-US" sz="2800" dirty="0" err="1" smtClean="0"/>
              <a:t>repl</a:t>
            </a:r>
            <a:r>
              <a:rPr lang="en-US" sz="28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830910"/>
            <a:ext cx="4872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Nagel, D. H., Doherty, C. J., </a:t>
            </a:r>
            <a:r>
              <a:rPr lang="en-US" sz="1200" dirty="0" err="1" smtClean="0"/>
              <a:t>Pruneda</a:t>
            </a:r>
            <a:r>
              <a:rPr lang="en-US" sz="1200" dirty="0" smtClean="0"/>
              <a:t>-Paz, J. L., Schmitz, R. J., </a:t>
            </a:r>
            <a:r>
              <a:rPr lang="en-US" sz="1200" dirty="0" err="1" smtClean="0"/>
              <a:t>Ecker</a:t>
            </a:r>
            <a:r>
              <a:rPr lang="en-US" sz="1200" dirty="0" smtClean="0"/>
              <a:t>, J. R., &amp; Kay, S. A. (2015). Genome-wide identification of CCA1 targets uncovers an expanded clock network in Arabidopsis. Proceedings of the National Academy of Sciences of the United States of America, 112(34), E4802–E4810. 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781769" y="6561573"/>
            <a:ext cx="4224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Eukaryotic Promoter Database. https://</a:t>
            </a:r>
            <a:r>
              <a:rPr lang="en-US" sz="1200" dirty="0" err="1" smtClean="0"/>
              <a:t>epd.vital-it.ch</a:t>
            </a:r>
            <a:r>
              <a:rPr lang="en-US" sz="1200" dirty="0" smtClean="0"/>
              <a:t>/</a:t>
            </a:r>
            <a:r>
              <a:rPr lang="en-US" sz="1200" dirty="0" err="1" smtClean="0"/>
              <a:t>index.php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2712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Construct a list of the promoter sequences</a:t>
            </a:r>
          </a:p>
          <a:p>
            <a:r>
              <a:rPr lang="en-US" sz="2800" dirty="0" smtClean="0"/>
              <a:t>For each hamming distance you want to measure (in this case 0, 1, and 2), go through each gene:</a:t>
            </a:r>
          </a:p>
          <a:p>
            <a:pPr lvl="1"/>
            <a:r>
              <a:rPr lang="en-US" dirty="0" smtClean="0"/>
              <a:t>Find all the k-</a:t>
            </a:r>
            <a:r>
              <a:rPr lang="en-US" dirty="0" err="1" smtClean="0"/>
              <a:t>mers</a:t>
            </a:r>
            <a:r>
              <a:rPr lang="en-US" dirty="0" smtClean="0"/>
              <a:t> that have this hamming distance from the motif of interest</a:t>
            </a:r>
          </a:p>
          <a:p>
            <a:pPr lvl="1"/>
            <a:r>
              <a:rPr lang="en-US" dirty="0" smtClean="0"/>
              <a:t>Save the positions of the k-</a:t>
            </a:r>
            <a:r>
              <a:rPr lang="en-US" dirty="0" err="1" smtClean="0"/>
              <a:t>mers</a:t>
            </a:r>
            <a:r>
              <a:rPr lang="en-US" dirty="0" smtClean="0"/>
              <a:t> and the name of the gene in a dictionary</a:t>
            </a:r>
          </a:p>
          <a:p>
            <a:pPr lvl="1"/>
            <a:r>
              <a:rPr lang="en-US" dirty="0" smtClean="0"/>
              <a:t>Graph each of the k-</a:t>
            </a:r>
            <a:r>
              <a:rPr lang="en-US" dirty="0" err="1" smtClean="0"/>
              <a:t>mers</a:t>
            </a:r>
            <a:r>
              <a:rPr lang="en-US" dirty="0" smtClean="0"/>
              <a:t> onto a graph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steps of my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21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6" name="Picture 5" descr="Gene Graph (4)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9"/>
          <a:stretch/>
        </p:blipFill>
        <p:spPr>
          <a:xfrm>
            <a:off x="1568003" y="1417638"/>
            <a:ext cx="5541475" cy="4389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9858" y="1482428"/>
            <a:ext cx="1318145" cy="3951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40000"/>
              </a:lnSpc>
            </a:pPr>
            <a:r>
              <a:rPr lang="en-US" dirty="0" smtClean="0"/>
              <a:t>HEMA1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REV1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ABCG2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CAT3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ERD7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CP122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AT4G14300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JMJD5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LNK3</a:t>
            </a:r>
          </a:p>
          <a:p>
            <a:pPr algn="r">
              <a:lnSpc>
                <a:spcPct val="140000"/>
              </a:lnSpc>
            </a:pPr>
            <a:r>
              <a:rPr lang="en-US" dirty="0" smtClean="0"/>
              <a:t>DREB2C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9856" y="6117753"/>
            <a:ext cx="149957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700" dirty="0" smtClean="0"/>
              <a:t>Coding Region of Gene</a:t>
            </a:r>
            <a:endParaRPr lang="en-US" sz="1700" dirty="0"/>
          </a:p>
        </p:txBody>
      </p:sp>
      <p:sp>
        <p:nvSpPr>
          <p:cNvPr id="10" name="Left Arrow 9"/>
          <p:cNvSpPr/>
          <p:nvPr/>
        </p:nvSpPr>
        <p:spPr>
          <a:xfrm>
            <a:off x="249857" y="5848891"/>
            <a:ext cx="1408857" cy="26886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7498220" y="2694351"/>
            <a:ext cx="323949" cy="323949"/>
          </a:xfrm>
          <a:prstGeom prst="star5">
            <a:avLst/>
          </a:prstGeom>
          <a:solidFill>
            <a:srgbClr val="00800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7506279" y="3248447"/>
            <a:ext cx="323949" cy="323949"/>
          </a:xfrm>
          <a:prstGeom prst="star5">
            <a:avLst/>
          </a:prstGeom>
          <a:solidFill>
            <a:srgbClr val="FFFF0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7498220" y="3792681"/>
            <a:ext cx="323949" cy="323949"/>
          </a:xfrm>
          <a:prstGeom prst="star5">
            <a:avLst/>
          </a:prstGeom>
          <a:solidFill>
            <a:srgbClr val="FF000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18767" y="2229830"/>
            <a:ext cx="2034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Hamming Distance: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04308" y="2451020"/>
            <a:ext cx="68681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= 1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= 2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=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9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5562</TotalTime>
  <Words>419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Trends in “Evening Element” Position in Promoter Regions</vt:lpstr>
      <vt:lpstr>How biologically important is the “Evening Element”?</vt:lpstr>
      <vt:lpstr>Why does it matter where motifs appear in the promoter?</vt:lpstr>
      <vt:lpstr>How I found my data</vt:lpstr>
      <vt:lpstr>High-level steps of my code</vt:lpstr>
      <vt:lpstr>Results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“Evening Element” Position in Promoter Regions</dc:title>
  <dc:creator>Leila</dc:creator>
  <cp:lastModifiedBy>Leila</cp:lastModifiedBy>
  <cp:revision>16</cp:revision>
  <dcterms:created xsi:type="dcterms:W3CDTF">2018-05-04T04:22:58Z</dcterms:created>
  <dcterms:modified xsi:type="dcterms:W3CDTF">2018-05-08T01:05:15Z</dcterms:modified>
</cp:coreProperties>
</file>