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Raleway"/>
      <p:regular r:id="rId17"/>
      <p:bold r:id="rId18"/>
      <p:italic r:id="rId19"/>
      <p:boldItalic r:id="rId20"/>
    </p:embeddedFont>
    <p:embeddedFont>
      <p:font typeface="Abril Fatface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AbrilFatface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aleway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aleway-italic.fntdata"/><Relationship Id="rId6" Type="http://schemas.openxmlformats.org/officeDocument/2006/relationships/slide" Target="slides/slide2.xml"/><Relationship Id="rId18" Type="http://schemas.openxmlformats.org/officeDocument/2006/relationships/font" Target="fonts/Raleway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3679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11" name="Shape 11"/>
          <p:cNvSpPr txBox="1"/>
          <p:nvPr>
            <p:ph type="ctrTitle"/>
          </p:nvPr>
        </p:nvSpPr>
        <p:spPr>
          <a:xfrm>
            <a:off x="1339025" y="848825"/>
            <a:ext cx="5838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3679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3679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15" name="Shape 15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1351100" y="2485801"/>
            <a:ext cx="5832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3679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1910425" y="1051950"/>
            <a:ext cx="53214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44500" lvl="0" marL="457200" rtl="0">
              <a:spcBef>
                <a:spcPts val="600"/>
              </a:spcBef>
              <a:spcAft>
                <a:spcPts val="0"/>
              </a:spcAft>
              <a:buSzPts val="3400"/>
              <a:buFont typeface="Abril Fatface"/>
              <a:buChar char="▫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444500" lvl="1" marL="9144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2pPr>
            <a:lvl3pPr indent="-444500" lvl="2" marL="13716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3pPr>
            <a:lvl4pPr indent="-444500" lvl="3" marL="18288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4pPr>
            <a:lvl5pPr indent="-444500" lvl="4" marL="22860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5pPr>
            <a:lvl6pPr indent="-444500" lvl="5" marL="27432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6pPr>
            <a:lvl7pPr indent="-444500" lvl="6" marL="32004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7pPr>
            <a:lvl8pPr indent="-444500" lvl="7" marL="36576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8pPr>
            <a:lvl9pPr indent="-444500" lvl="8" marL="41148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21" name="Shape 21"/>
          <p:cNvSpPr txBox="1"/>
          <p:nvPr/>
        </p:nvSpPr>
        <p:spPr>
          <a:xfrm>
            <a:off x="814275" y="892575"/>
            <a:ext cx="17088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latin typeface="Raleway"/>
                <a:ea typeface="Raleway"/>
                <a:cs typeface="Raleway"/>
                <a:sym typeface="Raleway"/>
              </a:rPr>
              <a:t>“</a:t>
            </a:r>
            <a:endParaRPr b="1" sz="7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515675" y="780975"/>
            <a:ext cx="2616300" cy="2299050"/>
          </a:xfrm>
          <a:custGeom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25" name="Shape 25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  <a:defRPr/>
            </a:lvl1pPr>
            <a:lvl2pPr indent="-368300" lvl="1" marL="914400" rtl="0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indent="-368300" lvl="2" marL="13716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515675" y="780975"/>
            <a:ext cx="2616300" cy="2299050"/>
          </a:xfrm>
          <a:custGeom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30" name="Shape 30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6049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62201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515675" y="780975"/>
            <a:ext cx="2616300" cy="2299050"/>
          </a:xfrm>
          <a:custGeom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3523150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5316438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7109725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515675" y="780975"/>
            <a:ext cx="2616300" cy="2299050"/>
          </a:xfrm>
          <a:custGeom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43" name="Shape 43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4122925"/>
            <a:ext cx="9144000" cy="10206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3679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821175" y="4089494"/>
            <a:ext cx="7595700" cy="51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 background">
  <p:cSld name="CAPTION_ONLY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20300" y="505425"/>
            <a:ext cx="8049125" cy="4132625"/>
          </a:xfrm>
          <a:custGeom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FFFFFF"/>
            </a:solidFill>
            <a:prstDash val="solid"/>
            <a:miter lim="8000"/>
            <a:headEnd len="med" w="med" type="none"/>
            <a:tailEnd len="med" w="med" type="none"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68300" lvl="0" marL="457200" rtl="0">
              <a:spcBef>
                <a:spcPts val="600"/>
              </a:spcBef>
              <a:spcAft>
                <a:spcPts val="0"/>
              </a:spcAft>
              <a:buClr>
                <a:srgbClr val="C0CAFC"/>
              </a:buClr>
              <a:buSzPts val="2200"/>
              <a:buFont typeface="Raleway"/>
              <a:buChar char="▫"/>
              <a:defRPr sz="2200">
                <a:latin typeface="Raleway"/>
                <a:ea typeface="Raleway"/>
                <a:cs typeface="Raleway"/>
                <a:sym typeface="Raleway"/>
              </a:defRPr>
            </a:lvl1pPr>
            <a:lvl2pPr indent="-368300" lvl="1" marL="914400" rtl="0">
              <a:spcBef>
                <a:spcPts val="0"/>
              </a:spcBef>
              <a:spcAft>
                <a:spcPts val="0"/>
              </a:spcAft>
              <a:buClr>
                <a:srgbClr val="BDECE5"/>
              </a:buClr>
              <a:buSzPts val="2200"/>
              <a:buFont typeface="Raleway"/>
              <a:buChar char="◦"/>
              <a:defRPr sz="2200">
                <a:latin typeface="Raleway"/>
                <a:ea typeface="Raleway"/>
                <a:cs typeface="Raleway"/>
                <a:sym typeface="Raleway"/>
              </a:defRPr>
            </a:lvl2pPr>
            <a:lvl3pPr indent="-368300" lvl="2" marL="13716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3pPr>
            <a:lvl4pPr indent="-368300" lvl="3" marL="18288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4pPr>
            <a:lvl5pPr indent="-368300" lvl="4" marL="22860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5pPr>
            <a:lvl6pPr indent="-368300" lvl="5" marL="27432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6pPr>
            <a:lvl7pPr indent="-368300" lvl="6" marL="32004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7pPr>
            <a:lvl8pPr indent="-368300" lvl="7" marL="36576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8pPr>
            <a:lvl9pPr indent="-368300" lvl="8" marL="4114800" rtl="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5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Shape 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3" y="1"/>
            <a:ext cx="713354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>
            <p:ph type="ctrTitle"/>
          </p:nvPr>
        </p:nvSpPr>
        <p:spPr>
          <a:xfrm>
            <a:off x="1339025" y="848825"/>
            <a:ext cx="5330700" cy="252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chemeClr val="dk1"/>
                </a:solidFill>
              </a:rPr>
              <a:t>Affine Gap Alignment</a:t>
            </a:r>
            <a:endParaRPr sz="72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457200" lvl="0" marL="45720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457200" lvl="0" marL="45720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(y’know, the one with σ and ε)</a:t>
            </a:r>
            <a:endParaRPr sz="24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1750" y="480975"/>
            <a:ext cx="9046448" cy="4181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5125" y="883300"/>
            <a:ext cx="2117050" cy="85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25425" y="480975"/>
            <a:ext cx="4577400" cy="444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w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h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though?</a:t>
            </a:r>
            <a:endParaRPr/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3730450" y="198200"/>
            <a:ext cx="4860900" cy="49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Six tables</a:t>
            </a:r>
            <a:br>
              <a:rPr lang="en"/>
            </a:br>
            <a:endParaRPr/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Initial middle</a:t>
            </a:r>
            <a:br>
              <a:rPr lang="en"/>
            </a:br>
            <a:endParaRPr/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Triple loop</a:t>
            </a:r>
            <a:br>
              <a:rPr lang="en"/>
            </a:b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br>
              <a:rPr lang="en"/>
            </a:br>
            <a:endParaRPr/>
          </a:p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Backtrack as [</a:t>
            </a:r>
            <a:r>
              <a:rPr lang="en" sz="1800"/>
              <a:t>source table, direction</a:t>
            </a:r>
            <a:r>
              <a:rPr lang="en"/>
              <a:t>]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02448" y="2159714"/>
            <a:ext cx="4794877" cy="739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02450" y="3610467"/>
            <a:ext cx="3203251" cy="11331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4294967295" type="ctrTitle"/>
          </p:nvPr>
        </p:nvSpPr>
        <p:spPr>
          <a:xfrm>
            <a:off x="1314775" y="839325"/>
            <a:ext cx="3765900" cy="220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HAGS</a:t>
            </a:r>
            <a:endParaRPr sz="6000"/>
          </a:p>
        </p:txBody>
      </p:sp>
      <p:sp>
        <p:nvSpPr>
          <p:cNvPr id="136" name="Shape 136"/>
          <p:cNvSpPr/>
          <p:nvPr/>
        </p:nvSpPr>
        <p:spPr>
          <a:xfrm>
            <a:off x="6963818" y="2939212"/>
            <a:ext cx="282436" cy="269679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7" name="Shape 137"/>
          <p:cNvGrpSpPr/>
          <p:nvPr/>
        </p:nvGrpSpPr>
        <p:grpSpPr>
          <a:xfrm>
            <a:off x="6613189" y="1424684"/>
            <a:ext cx="1210036" cy="1210355"/>
            <a:chOff x="6654650" y="3665275"/>
            <a:chExt cx="409100" cy="409125"/>
          </a:xfrm>
        </p:grpSpPr>
        <p:sp>
          <p:nvSpPr>
            <p:cNvPr id="138" name="Shape 138"/>
            <p:cNvSpPr/>
            <p:nvPr/>
          </p:nvSpPr>
          <p:spPr>
            <a:xfrm>
              <a:off x="6808525" y="3819150"/>
              <a:ext cx="211875" cy="211900"/>
            </a:xfrm>
            <a:custGeom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6654650" y="3665275"/>
              <a:ext cx="409100" cy="409125"/>
            </a:xfrm>
            <a:custGeom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0" name="Shape 140"/>
          <p:cNvGrpSpPr/>
          <p:nvPr/>
        </p:nvGrpSpPr>
        <p:grpSpPr>
          <a:xfrm rot="1056968">
            <a:off x="5447194" y="2376391"/>
            <a:ext cx="799480" cy="799540"/>
            <a:chOff x="570875" y="4322250"/>
            <a:chExt cx="443300" cy="443325"/>
          </a:xfrm>
        </p:grpSpPr>
        <p:sp>
          <p:nvSpPr>
            <p:cNvPr id="141" name="Shape 141"/>
            <p:cNvSpPr/>
            <p:nvPr/>
          </p:nvSpPr>
          <p:spPr>
            <a:xfrm>
              <a:off x="570875" y="4322250"/>
              <a:ext cx="443300" cy="443325"/>
            </a:xfrm>
            <a:custGeom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597725" y="4665400"/>
              <a:ext cx="73300" cy="73300"/>
            </a:xfrm>
            <a:custGeom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654525" y="4708150"/>
              <a:ext cx="47025" cy="47025"/>
            </a:xfrm>
            <a:custGeom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581250" y="4634875"/>
              <a:ext cx="47050" cy="47050"/>
            </a:xfrm>
            <a:custGeom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Shape 145"/>
          <p:cNvSpPr/>
          <p:nvPr/>
        </p:nvSpPr>
        <p:spPr>
          <a:xfrm rot="2466694">
            <a:off x="5536815" y="1659322"/>
            <a:ext cx="392403" cy="374680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/>
        </p:nvSpPr>
        <p:spPr>
          <a:xfrm rot="-1609568">
            <a:off x="6110709" y="1895084"/>
            <a:ext cx="282387" cy="269632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/>
        </p:nvSpPr>
        <p:spPr>
          <a:xfrm rot="2926471">
            <a:off x="7823017" y="2108704"/>
            <a:ext cx="211468" cy="201917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/>
        </p:nvSpPr>
        <p:spPr>
          <a:xfrm rot="-1609175">
            <a:off x="6942934" y="755896"/>
            <a:ext cx="190566" cy="181959"/>
          </a:xfrm>
          <a:custGeom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3874" y="3314993"/>
            <a:ext cx="1861625" cy="1004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 rotWithShape="1">
          <a:blip r:embed="rId4">
            <a:alphaModFix/>
          </a:blip>
          <a:srcRect b="9276" l="0" r="0" t="9276"/>
          <a:stretch/>
        </p:blipFill>
        <p:spPr>
          <a:xfrm>
            <a:off x="1657899" y="2113049"/>
            <a:ext cx="1861615" cy="100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731850" y="599950"/>
            <a:ext cx="4016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Realism</a:t>
            </a:r>
            <a:endParaRPr/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Control</a:t>
            </a:r>
            <a:endParaRPr/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Readability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Consider: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	String 1: ACCCCCCCCCA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	String 2: ATCCTA</a:t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27950" y="3645320"/>
            <a:ext cx="2290725" cy="104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 rotWithShape="1">
          <a:blip r:embed="rId4">
            <a:alphaModFix/>
          </a:blip>
          <a:srcRect b="7918" l="0" r="0" t="0"/>
          <a:stretch/>
        </p:blipFill>
        <p:spPr>
          <a:xfrm>
            <a:off x="3387975" y="3645325"/>
            <a:ext cx="2290725" cy="104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changes could transform string 1 into string 2? </a:t>
            </a:r>
            <a:endParaRPr sz="3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 txBox="1"/>
          <p:nvPr>
            <p:ph idx="4294967295" type="body"/>
          </p:nvPr>
        </p:nvSpPr>
        <p:spPr>
          <a:xfrm>
            <a:off x="5179300" y="2387525"/>
            <a:ext cx="2211000" cy="1509300"/>
          </a:xfrm>
          <a:prstGeom prst="rect">
            <a:avLst/>
          </a:prstGeom>
          <a:gradFill>
            <a:gsLst>
              <a:gs pos="0">
                <a:srgbClr val="DFE9FB"/>
              </a:gs>
              <a:gs pos="100000">
                <a:srgbClr val="6E9BE7"/>
              </a:gs>
            </a:gsLst>
            <a:path path="circle">
              <a:fillToRect b="50%" l="50%" r="50%" t="50%"/>
            </a:path>
            <a:tileRect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u="sng"/>
              <a:t>Scenario 1:</a:t>
            </a:r>
            <a:endParaRPr b="1" u="sng"/>
          </a:p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b="1" lang="en"/>
              <a:t>Insert Ts</a:t>
            </a:r>
            <a:endParaRPr b="1"/>
          </a:p>
          <a:p>
            <a: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b="1" lang="en"/>
              <a:t>Delete Cs</a:t>
            </a:r>
            <a:endParaRPr b="1"/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73" name="Shape 73"/>
          <p:cNvSpPr txBox="1"/>
          <p:nvPr>
            <p:ph idx="4294967295" type="body"/>
          </p:nvPr>
        </p:nvSpPr>
        <p:spPr>
          <a:xfrm>
            <a:off x="1577175" y="2462050"/>
            <a:ext cx="3017700" cy="14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String 1: </a:t>
            </a:r>
            <a:r>
              <a:rPr b="1" lang="en" sz="1800">
                <a:solidFill>
                  <a:schemeClr val="dk1"/>
                </a:solidFill>
              </a:rPr>
              <a:t>ACCCCCCCCCA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String 2: </a:t>
            </a:r>
            <a:r>
              <a:rPr b="1" lang="en" sz="1800">
                <a:solidFill>
                  <a:schemeClr val="dk1"/>
                </a:solidFill>
              </a:rPr>
              <a:t>ATCCTA</a:t>
            </a:r>
            <a:endParaRPr b="1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changes could transform string 1 into string 2? </a:t>
            </a:r>
            <a:endParaRPr sz="3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 txBox="1"/>
          <p:nvPr>
            <p:ph idx="4294967295" type="body"/>
          </p:nvPr>
        </p:nvSpPr>
        <p:spPr>
          <a:xfrm>
            <a:off x="4928500" y="2394250"/>
            <a:ext cx="3095400" cy="14349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u="sng"/>
              <a:t>Scenario 2:</a:t>
            </a:r>
            <a:endParaRPr b="1" u="sng"/>
          </a:p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b="1" lang="en">
                <a:solidFill>
                  <a:schemeClr val="dk1"/>
                </a:solidFill>
              </a:rPr>
              <a:t>Transform Cs to Ts</a:t>
            </a:r>
            <a:endParaRPr b="1">
              <a:solidFill>
                <a:schemeClr val="dk1"/>
              </a:solidFill>
            </a:endParaRPr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b="1" lang="en">
                <a:solidFill>
                  <a:schemeClr val="dk1"/>
                </a:solidFill>
              </a:rPr>
              <a:t>Delete Cs</a:t>
            </a:r>
            <a:endParaRPr b="1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 txBox="1"/>
          <p:nvPr>
            <p:ph idx="4294967295" type="body"/>
          </p:nvPr>
        </p:nvSpPr>
        <p:spPr>
          <a:xfrm>
            <a:off x="1577175" y="2462050"/>
            <a:ext cx="3017700" cy="14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String 1: </a:t>
            </a:r>
            <a:r>
              <a:rPr b="1" lang="en" sz="1800">
                <a:solidFill>
                  <a:schemeClr val="dk1"/>
                </a:solidFill>
              </a:rPr>
              <a:t>ACCCCCCCCCA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String 2: </a:t>
            </a:r>
            <a:r>
              <a:rPr b="1" lang="en" sz="1800">
                <a:solidFill>
                  <a:schemeClr val="dk1"/>
                </a:solidFill>
              </a:rPr>
              <a:t>ATCCTA</a:t>
            </a:r>
            <a:endParaRPr b="1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changes could transform string 1 into string 2? </a:t>
            </a:r>
            <a:endParaRPr sz="3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 txBox="1"/>
          <p:nvPr>
            <p:ph idx="4294967295" type="body"/>
          </p:nvPr>
        </p:nvSpPr>
        <p:spPr>
          <a:xfrm>
            <a:off x="4776100" y="2470450"/>
            <a:ext cx="3227700" cy="1489200"/>
          </a:xfrm>
          <a:prstGeom prst="rect">
            <a:avLst/>
          </a:prstGeom>
          <a:gradFill>
            <a:gsLst>
              <a:gs pos="0">
                <a:srgbClr val="B8B2E3"/>
              </a:gs>
              <a:gs pos="100000">
                <a:srgbClr val="6459BA"/>
              </a:gs>
            </a:gsLst>
            <a:lin ang="5400012" scaled="0"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u="sng"/>
              <a:t>Scenario 3:</a:t>
            </a:r>
            <a:endParaRPr b="1" u="sng"/>
          </a:p>
          <a:p>
            <a:pPr indent="-368300" lvl="0" marL="457200" rtl="0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b="1" lang="en">
                <a:solidFill>
                  <a:schemeClr val="dk1"/>
                </a:solidFill>
              </a:rPr>
              <a:t>All Cs are deleted</a:t>
            </a:r>
            <a:endParaRPr b="1">
              <a:solidFill>
                <a:schemeClr val="dk1"/>
              </a:solidFill>
            </a:endParaRPr>
          </a:p>
          <a:p>
            <a: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b="1" lang="en">
                <a:solidFill>
                  <a:schemeClr val="dk1"/>
                </a:solidFill>
              </a:rPr>
              <a:t>TCCT is inserted</a:t>
            </a:r>
            <a:endParaRPr b="1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>
            <p:ph idx="4294967295" type="body"/>
          </p:nvPr>
        </p:nvSpPr>
        <p:spPr>
          <a:xfrm>
            <a:off x="1577175" y="2462050"/>
            <a:ext cx="3017700" cy="14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String 1: </a:t>
            </a:r>
            <a:r>
              <a:rPr b="1" lang="en" sz="1800">
                <a:solidFill>
                  <a:schemeClr val="dk1"/>
                </a:solidFill>
              </a:rPr>
              <a:t>ACCCCCCCCCA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String 2: </a:t>
            </a:r>
            <a:r>
              <a:rPr b="1" lang="en" sz="1800">
                <a:solidFill>
                  <a:schemeClr val="dk1"/>
                </a:solidFill>
              </a:rPr>
              <a:t>ATCCTA</a:t>
            </a:r>
            <a:endParaRPr b="1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9950" y="1554350"/>
            <a:ext cx="6211001" cy="2925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>
            <p:ph idx="4294967295" type="subTitle"/>
          </p:nvPr>
        </p:nvSpPr>
        <p:spPr>
          <a:xfrm>
            <a:off x="2837100" y="2527248"/>
            <a:ext cx="3622200" cy="20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FFFFFF"/>
                </a:solidFill>
              </a:rPr>
              <a:t>&lt;—</a:t>
            </a:r>
            <a:endParaRPr b="1" sz="3600">
              <a:solidFill>
                <a:srgbClr val="FFFFFF"/>
              </a:solidFill>
            </a:endParaRPr>
          </a:p>
        </p:txBody>
      </p:sp>
      <p:sp>
        <p:nvSpPr>
          <p:cNvPr id="94" name="Shape 94"/>
          <p:cNvSpPr txBox="1"/>
          <p:nvPr>
            <p:ph idx="4294967295" type="ctrTitle"/>
          </p:nvPr>
        </p:nvSpPr>
        <p:spPr>
          <a:xfrm>
            <a:off x="1069550" y="542175"/>
            <a:ext cx="5967300" cy="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All gaps created equal</a:t>
            </a:r>
            <a:endParaRPr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-σ  = - 1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-ε  = - 1</a:t>
            </a:r>
            <a:endParaRPr/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730450" y="3382750"/>
            <a:ext cx="4860900" cy="142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Which scenario does this reflect?</a:t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7488" y="1048150"/>
            <a:ext cx="3306825" cy="178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 b="0" l="475" r="475" t="0"/>
          <a:stretch/>
        </p:blipFill>
        <p:spPr>
          <a:xfrm>
            <a:off x="2059950" y="1554350"/>
            <a:ext cx="6211002" cy="292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>
            <p:ph idx="4294967295" type="subTitle"/>
          </p:nvPr>
        </p:nvSpPr>
        <p:spPr>
          <a:xfrm>
            <a:off x="2837100" y="2527248"/>
            <a:ext cx="3622200" cy="20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FFFFFF"/>
                </a:solidFill>
              </a:rPr>
              <a:t>&lt;—</a:t>
            </a:r>
            <a:endParaRPr b="1" sz="3600">
              <a:solidFill>
                <a:srgbClr val="FFFFFF"/>
              </a:solidFill>
            </a:endParaRPr>
          </a:p>
        </p:txBody>
      </p:sp>
      <p:sp>
        <p:nvSpPr>
          <p:cNvPr id="108" name="Shape 108"/>
          <p:cNvSpPr txBox="1"/>
          <p:nvPr>
            <p:ph idx="4294967295" type="ctrTitle"/>
          </p:nvPr>
        </p:nvSpPr>
        <p:spPr>
          <a:xfrm>
            <a:off x="1069550" y="542175"/>
            <a:ext cx="6674100" cy="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Some gaps more equal than others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-σ  = - 2</a:t>
            </a:r>
            <a:endParaRPr>
              <a:solidFill>
                <a:srgbClr val="9900FF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-ε  = - 1</a:t>
            </a:r>
            <a:endParaRPr/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3730450" y="3382750"/>
            <a:ext cx="4860900" cy="142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Which Scenario does this reflect?</a:t>
            </a:r>
            <a:endParaRPr/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b="9276" l="0" r="0" t="9276"/>
          <a:stretch/>
        </p:blipFill>
        <p:spPr>
          <a:xfrm>
            <a:off x="4507488" y="1048150"/>
            <a:ext cx="3306825" cy="178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Florize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