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9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2" r:id="rId6"/>
    <p:sldId id="263" r:id="rId7"/>
    <p:sldId id="258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732"/>
  </p:normalViewPr>
  <p:slideViewPr>
    <p:cSldViewPr snapToGrid="0" snapToObjects="1">
      <p:cViewPr>
        <p:scale>
          <a:sx n="93" d="100"/>
          <a:sy n="93" d="100"/>
        </p:scale>
        <p:origin x="1320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571223-E07C-BE43-BB5E-DD4E93892755}" type="datetimeFigureOut">
              <a:rPr lang="en-US" smtClean="0"/>
              <a:t>5/7/18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7DF53D-F340-6D4B-B9B7-874A4151E1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266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7DF53D-F340-6D4B-B9B7-874A4151E1A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35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2A69D-AE55-EA41-80B9-74273C801F93}" type="datetimeFigureOut">
              <a:rPr lang="en-US" smtClean="0"/>
              <a:t>5/7/18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6BC148ED-C48F-D846-9416-70F94F4BF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8413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2A69D-AE55-EA41-80B9-74273C801F93}" type="datetimeFigureOut">
              <a:rPr lang="en-US" smtClean="0"/>
              <a:t>5/7/18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48ED-C48F-D846-9416-70F94F4BF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539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2A69D-AE55-EA41-80B9-74273C801F93}" type="datetimeFigureOut">
              <a:rPr lang="en-US" smtClean="0"/>
              <a:t>5/7/18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48ED-C48F-D846-9416-70F94F4BF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63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2A69D-AE55-EA41-80B9-74273C801F93}" type="datetimeFigureOut">
              <a:rPr lang="en-US" smtClean="0"/>
              <a:t>5/7/18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48ED-C48F-D846-9416-70F94F4BF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905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0332A69D-AE55-EA41-80B9-74273C801F93}" type="datetimeFigureOut">
              <a:rPr lang="en-US" smtClean="0"/>
              <a:t>5/7/18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BC148ED-C48F-D846-9416-70F94F4BF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9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2A69D-AE55-EA41-80B9-74273C801F93}" type="datetimeFigureOut">
              <a:rPr lang="en-US" smtClean="0"/>
              <a:t>5/7/18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48ED-C48F-D846-9416-70F94F4BF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48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2A69D-AE55-EA41-80B9-74273C801F93}" type="datetimeFigureOut">
              <a:rPr lang="en-US" smtClean="0"/>
              <a:t>5/7/18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48ED-C48F-D846-9416-70F94F4BF2F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658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2A69D-AE55-EA41-80B9-74273C801F93}" type="datetimeFigureOut">
              <a:rPr lang="en-US" smtClean="0"/>
              <a:t>5/7/18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48ED-C48F-D846-9416-70F94F4BF2F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92337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2A69D-AE55-EA41-80B9-74273C801F93}" type="datetimeFigureOut">
              <a:rPr lang="en-US" smtClean="0"/>
              <a:t>5/7/18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48ED-C48F-D846-9416-70F94F4BF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058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2A69D-AE55-EA41-80B9-74273C801F93}" type="datetimeFigureOut">
              <a:rPr lang="en-US" smtClean="0"/>
              <a:t>5/7/18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48ED-C48F-D846-9416-70F94F4BF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645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2A69D-AE55-EA41-80B9-74273C801F93}" type="datetimeFigureOut">
              <a:rPr lang="en-US" smtClean="0"/>
              <a:t>5/7/18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48ED-C48F-D846-9416-70F94F4BF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391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0332A69D-AE55-EA41-80B9-74273C801F93}" type="datetimeFigureOut">
              <a:rPr lang="en-US" smtClean="0"/>
              <a:t>5/7/18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BC148ED-C48F-D846-9416-70F94F4BF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94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>
                <a:latin typeface="Times New Roman" charset="0"/>
                <a:ea typeface="Times New Roman" charset="0"/>
                <a:cs typeface="Times New Roman" charset="0"/>
              </a:rPr>
              <a:t>DNA Methylation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Kat Kessler, James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Vesto</a:t>
            </a:r>
            <a:endParaRPr lang="en-US" dirty="0"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2113" y="4290244"/>
            <a:ext cx="677722" cy="693410"/>
          </a:xfrm>
          <a:prstGeom prst="rect">
            <a:avLst/>
          </a:prstGeom>
          <a:noFill/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2084452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266343"/>
            <a:ext cx="10058400" cy="160934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DNA M</a:t>
            </a:r>
            <a:r>
              <a:rPr lang="en-US" cap="none" dirty="0">
                <a:latin typeface="Times New Roman" charset="0"/>
                <a:ea typeface="Times New Roman" charset="0"/>
                <a:cs typeface="Times New Roman" charset="0"/>
              </a:rPr>
              <a:t>ethylation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Q</a:t>
            </a:r>
            <a:r>
              <a:rPr lang="en-US" cap="none" dirty="0">
                <a:latin typeface="Times New Roman" charset="0"/>
                <a:ea typeface="Times New Roman" charset="0"/>
                <a:cs typeface="Times New Roman" charset="0"/>
              </a:rPr>
              <a:t>uantification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What is DNA Methylation?</a:t>
            </a:r>
          </a:p>
          <a:p>
            <a:endParaRPr lang="en-US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>
              <a:buNone/>
            </a:pPr>
            <a:endParaRPr lang="en-US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>
              <a:buNone/>
            </a:pP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How do we know if we </a:t>
            </a:r>
          </a:p>
          <a:p>
            <a:pPr marL="0" indent="0">
              <a:buNone/>
            </a:pP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have methylated DNA?</a:t>
            </a:r>
          </a:p>
          <a:p>
            <a:pPr marL="0" indent="0">
              <a:buNone/>
            </a:pPr>
            <a:endParaRPr lang="en-US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>
              <a:buNone/>
            </a:pPr>
            <a:endParaRPr lang="en-US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>
              <a:buNone/>
            </a:pP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Why do we care?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6875" y="1629965"/>
            <a:ext cx="4243449" cy="194770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9048" y="3629977"/>
            <a:ext cx="2093862" cy="261526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0275" y="6331737"/>
            <a:ext cx="296967" cy="303841"/>
          </a:xfrm>
          <a:prstGeom prst="rect">
            <a:avLst/>
          </a:prstGeom>
          <a:noFill/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1371042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32232"/>
            <a:ext cx="10058400" cy="1609344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D</a:t>
            </a:r>
            <a:r>
              <a:rPr lang="en-US" cap="none" dirty="0">
                <a:latin typeface="Times New Roman" charset="0"/>
                <a:ea typeface="Times New Roman" charset="0"/>
                <a:cs typeface="Times New Roman" charset="0"/>
              </a:rPr>
              <a:t>ata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10515600" cy="3031450"/>
          </a:xfrm>
        </p:spPr>
      </p:pic>
      <p:sp>
        <p:nvSpPr>
          <p:cNvPr id="8" name="TextBox 7"/>
          <p:cNvSpPr txBox="1"/>
          <p:nvPr/>
        </p:nvSpPr>
        <p:spPr>
          <a:xfrm>
            <a:off x="838200" y="5013434"/>
            <a:ext cx="10515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000" dirty="0">
                <a:latin typeface="Times New Roman" charset="0"/>
                <a:ea typeface="Times New Roman" charset="0"/>
                <a:cs typeface="Times New Roman" charset="0"/>
              </a:rPr>
              <a:t>Sanger sequence?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>
                <a:latin typeface="Times New Roman" charset="0"/>
                <a:ea typeface="Times New Roman" charset="0"/>
                <a:cs typeface="Times New Roman" charset="0"/>
              </a:rPr>
              <a:t>Simulate toy sequences by randomly changing C </a:t>
            </a:r>
            <a:r>
              <a:rPr lang="en-US" sz="2000" dirty="0">
                <a:latin typeface="Times New Roman" charset="0"/>
                <a:ea typeface="Times New Roman" charset="0"/>
                <a:cs typeface="Times New Roman" charset="0"/>
                <a:sym typeface="Wingdings"/>
              </a:rPr>
              <a:t> T</a:t>
            </a:r>
          </a:p>
          <a:p>
            <a:pPr marL="800100" lvl="1" indent="-342900">
              <a:buFont typeface="Arial" charset="0"/>
              <a:buChar char="•"/>
            </a:pPr>
            <a:r>
              <a:rPr lang="en-US" sz="2000" dirty="0">
                <a:latin typeface="Times New Roman" charset="0"/>
                <a:ea typeface="Times New Roman" charset="0"/>
                <a:cs typeface="Times New Roman" charset="0"/>
                <a:sym typeface="Wingdings"/>
              </a:rPr>
              <a:t>Keep track of how many are changed/conserved</a:t>
            </a:r>
            <a:endParaRPr lang="en-US" sz="20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595803">
            <a:off x="11490275" y="6307023"/>
            <a:ext cx="296967" cy="303841"/>
          </a:xfrm>
          <a:prstGeom prst="rect">
            <a:avLst/>
          </a:prstGeom>
          <a:noFill/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59537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895" y="914389"/>
            <a:ext cx="10850380" cy="55692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Main( )</a:t>
            </a:r>
            <a:endParaRPr lang="en-US" sz="1200" dirty="0"/>
          </a:p>
          <a:p>
            <a:pPr marL="0" indent="0">
              <a:buNone/>
            </a:pPr>
            <a:r>
              <a:rPr lang="en-US" dirty="0"/>
              <a:t>original ← String of Known</a:t>
            </a:r>
          </a:p>
          <a:p>
            <a:pPr marL="0" indent="0">
              <a:buNone/>
            </a:pPr>
            <a:r>
              <a:rPr lang="en-US" dirty="0"/>
              <a:t>experimental ← String of DNA Toy Data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Orientation, Original Align, Experimental Align ← Align main(original, experimental)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Methylated count, Possible count, CPG Methylated Count, CPG Possible count ←</a:t>
            </a:r>
          </a:p>
          <a:p>
            <a:pPr marL="0" indent="0">
              <a:buNone/>
            </a:pPr>
            <a:r>
              <a:rPr lang="en-US" dirty="0"/>
              <a:t>	methyl(Original alignment, Experimental alignment)</a:t>
            </a:r>
          </a:p>
          <a:p>
            <a:pPr marL="0" indent="0">
              <a:buNone/>
            </a:pPr>
            <a:r>
              <a:rPr lang="en-US" dirty="0"/>
              <a:t>Percent score,</a:t>
            </a:r>
            <a:r>
              <a:rPr lang="en-US" b="1" dirty="0"/>
              <a:t> </a:t>
            </a:r>
            <a:r>
              <a:rPr lang="en-US" dirty="0"/>
              <a:t>Percent CPG score ← </a:t>
            </a:r>
          </a:p>
          <a:p>
            <a:pPr marL="0" indent="0">
              <a:buNone/>
            </a:pPr>
            <a:r>
              <a:rPr lang="en-US" dirty="0"/>
              <a:t>	Percent methyl(Possible Count, Methylated Count,  CPG Possible Count, CPG Methylated Count)</a:t>
            </a:r>
          </a:p>
          <a:p>
            <a:pPr marL="0" indent="0">
              <a:buNone/>
            </a:pPr>
            <a:r>
              <a:rPr lang="en-US" b="1" dirty="0"/>
              <a:t>return</a:t>
            </a:r>
            <a:endParaRPr lang="en-US" dirty="0"/>
          </a:p>
          <a:p>
            <a:pPr marL="0" indent="0">
              <a:buNone/>
            </a:pPr>
            <a:br>
              <a:rPr lang="en-US" dirty="0"/>
            </a:br>
            <a:br>
              <a:rPr lang="en-US" sz="1200" dirty="0"/>
            </a:br>
            <a:endParaRPr lang="en-US" sz="1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0275" y="6331737"/>
            <a:ext cx="296967" cy="303841"/>
          </a:xfrm>
          <a:prstGeom prst="rect">
            <a:avLst/>
          </a:prstGeom>
          <a:noFill/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10902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B43744-D126-9F4C-8B1D-7FF86368DB44}"/>
              </a:ext>
            </a:extLst>
          </p:cNvPr>
          <p:cNvSpPr/>
          <p:nvPr/>
        </p:nvSpPr>
        <p:spPr>
          <a:xfrm>
            <a:off x="537064" y="720319"/>
            <a:ext cx="103249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00"/>
                </a:solidFill>
                <a:latin typeface="Rockwell" panose="02060603020205020403" pitchFamily="18" charset="77"/>
              </a:rPr>
              <a:t>Align main</a:t>
            </a:r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 (original, experimental)</a:t>
            </a:r>
            <a:endParaRPr lang="en-US" sz="2000" dirty="0">
              <a:latin typeface="Rockwell" panose="02060603020205020403" pitchFamily="18" charset="77"/>
            </a:endParaRPr>
          </a:p>
          <a:p>
            <a:pPr indent="457200"/>
            <a:br>
              <a:rPr lang="en-US" sz="2000" dirty="0">
                <a:latin typeface="Rockwell" panose="02060603020205020403" pitchFamily="18" charset="77"/>
              </a:rPr>
            </a:br>
            <a:r>
              <a:rPr lang="en-US" sz="2000" dirty="0">
                <a:latin typeface="Rockwell" panose="02060603020205020403" pitchFamily="18" charset="77"/>
              </a:rPr>
              <a:t>       </a:t>
            </a:r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Indel ← -1</a:t>
            </a:r>
            <a:endParaRPr lang="en-US" sz="2000" dirty="0">
              <a:latin typeface="Rockwell" panose="02060603020205020403" pitchFamily="18" charset="77"/>
            </a:endParaRPr>
          </a:p>
          <a:p>
            <a:pPr indent="457200"/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Match ← +1</a:t>
            </a:r>
            <a:endParaRPr lang="en-US" sz="2000" dirty="0">
              <a:latin typeface="Rockwell" panose="02060603020205020403" pitchFamily="18" charset="77"/>
            </a:endParaRPr>
          </a:p>
          <a:p>
            <a:pPr indent="457200"/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Mismatch ← -1</a:t>
            </a:r>
            <a:endParaRPr lang="en-US" sz="2000" dirty="0">
              <a:latin typeface="Rockwell" panose="02060603020205020403" pitchFamily="18" charset="77"/>
            </a:endParaRPr>
          </a:p>
          <a:p>
            <a:pPr marL="457200"/>
            <a:endParaRPr lang="en-US" sz="2000" dirty="0">
              <a:solidFill>
                <a:srgbClr val="000000"/>
              </a:solidFill>
              <a:latin typeface="Rockwell" panose="02060603020205020403" pitchFamily="18" charset="77"/>
            </a:endParaRPr>
          </a:p>
          <a:p>
            <a:pPr marL="457200"/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Score, Ori Align, </a:t>
            </a:r>
            <a:r>
              <a:rPr lang="en-US" sz="2000" dirty="0" err="1">
                <a:solidFill>
                  <a:srgbClr val="000000"/>
                </a:solidFill>
                <a:latin typeface="Rockwell" panose="02060603020205020403" pitchFamily="18" charset="77"/>
              </a:rPr>
              <a:t>Exp</a:t>
            </a:r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 Align ← Global Align (Original, Experimental, Indel, Match, </a:t>
            </a:r>
          </a:p>
          <a:p>
            <a:pPr marL="457200"/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Mismatch) </a:t>
            </a:r>
            <a:endParaRPr lang="en-US" sz="2000" dirty="0">
              <a:latin typeface="Rockwell" panose="02060603020205020403" pitchFamily="18" charset="77"/>
            </a:endParaRPr>
          </a:p>
          <a:p>
            <a:pPr marL="457200"/>
            <a:br>
              <a:rPr lang="en-US" sz="2000" dirty="0">
                <a:latin typeface="Rockwell" panose="02060603020205020403" pitchFamily="18" charset="77"/>
              </a:rPr>
            </a:br>
            <a:r>
              <a:rPr lang="en-US" sz="2000" b="1" dirty="0">
                <a:solidFill>
                  <a:srgbClr val="000000"/>
                </a:solidFill>
                <a:latin typeface="Rockwell" panose="02060603020205020403" pitchFamily="18" charset="77"/>
              </a:rPr>
              <a:t>if </a:t>
            </a:r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Lagging Score &gt; Lead Score or (Lag Score &lt; Lead Score)</a:t>
            </a:r>
            <a:endParaRPr lang="en-US" sz="2000" dirty="0">
              <a:latin typeface="Rockwell" panose="02060603020205020403" pitchFamily="18" charset="77"/>
            </a:endParaRPr>
          </a:p>
          <a:p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	Orientation ← "Lag” or "Lead"</a:t>
            </a:r>
            <a:endParaRPr lang="en-US" sz="2000" dirty="0">
              <a:latin typeface="Rockwell" panose="02060603020205020403" pitchFamily="18" charset="77"/>
            </a:endParaRPr>
          </a:p>
          <a:p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    	Align Original ← Lag Ori Align or Lead Ori Align</a:t>
            </a:r>
            <a:endParaRPr lang="en-US" sz="2000" dirty="0">
              <a:latin typeface="Rockwell" panose="02060603020205020403" pitchFamily="18" charset="77"/>
            </a:endParaRPr>
          </a:p>
          <a:p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    	Align ← Lag </a:t>
            </a:r>
            <a:r>
              <a:rPr lang="en-US" sz="2000" dirty="0" err="1">
                <a:solidFill>
                  <a:srgbClr val="000000"/>
                </a:solidFill>
                <a:latin typeface="Rockwell" panose="02060603020205020403" pitchFamily="18" charset="77"/>
              </a:rPr>
              <a:t>Exp</a:t>
            </a:r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 Align or Lead </a:t>
            </a:r>
            <a:r>
              <a:rPr lang="en-US" sz="2000" dirty="0" err="1">
                <a:solidFill>
                  <a:srgbClr val="000000"/>
                </a:solidFill>
                <a:latin typeface="Rockwell" panose="02060603020205020403" pitchFamily="18" charset="77"/>
              </a:rPr>
              <a:t>Exp</a:t>
            </a:r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 Align</a:t>
            </a:r>
            <a:endParaRPr lang="en-US" sz="2000" dirty="0">
              <a:latin typeface="Rockwell" panose="02060603020205020403" pitchFamily="18" charset="77"/>
            </a:endParaRPr>
          </a:p>
          <a:p>
            <a:br>
              <a:rPr lang="en-US" sz="2000" dirty="0">
                <a:latin typeface="Rockwell" panose="02060603020205020403" pitchFamily="18" charset="77"/>
              </a:rPr>
            </a:br>
            <a:r>
              <a:rPr lang="en-US" sz="2000" b="1" dirty="0">
                <a:solidFill>
                  <a:srgbClr val="000000"/>
                </a:solidFill>
                <a:latin typeface="Rockwell" panose="02060603020205020403" pitchFamily="18" charset="77"/>
              </a:rPr>
              <a:t>return</a:t>
            </a:r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 Orientation, Original Align, Experimental Align</a:t>
            </a:r>
            <a:b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8B23D9-A308-7B4C-8D10-837DD66DD0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0275" y="6331737"/>
            <a:ext cx="296967" cy="303841"/>
          </a:xfrm>
          <a:prstGeom prst="rect">
            <a:avLst/>
          </a:prstGeom>
          <a:noFill/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619300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3ED2267-B74D-6E48-98F0-6B6CDF4AAEA8}"/>
              </a:ext>
            </a:extLst>
          </p:cNvPr>
          <p:cNvSpPr/>
          <p:nvPr/>
        </p:nvSpPr>
        <p:spPr>
          <a:xfrm>
            <a:off x="382139" y="382137"/>
            <a:ext cx="1091820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00"/>
                </a:solidFill>
                <a:latin typeface="Rockwell" panose="02060603020205020403" pitchFamily="18" charset="77"/>
              </a:rPr>
              <a:t>Methyl</a:t>
            </a:r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(Original, Experimental, Orientation)</a:t>
            </a:r>
          </a:p>
          <a:p>
            <a:br>
              <a:rPr lang="en-US" sz="2000" dirty="0">
                <a:latin typeface="Rockwell" panose="02060603020205020403" pitchFamily="18" charset="77"/>
              </a:rPr>
            </a:br>
            <a:r>
              <a:rPr lang="en-US" sz="2000" dirty="0">
                <a:latin typeface="Rockwell" panose="02060603020205020403" pitchFamily="18" charset="77"/>
              </a:rPr>
              <a:t>	</a:t>
            </a:r>
            <a:r>
              <a:rPr lang="en-US" sz="2000" b="1" dirty="0">
                <a:solidFill>
                  <a:srgbClr val="000000"/>
                </a:solidFill>
                <a:latin typeface="Rockwell" panose="02060603020205020403" pitchFamily="18" charset="77"/>
              </a:rPr>
              <a:t>if </a:t>
            </a:r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Orientation =  lead or lag</a:t>
            </a:r>
          </a:p>
          <a:p>
            <a:pPr indent="457200"/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		nucleotide ← C or G</a:t>
            </a:r>
            <a:endParaRPr lang="en-US" sz="2000" dirty="0">
              <a:latin typeface="Rockwell" panose="02060603020205020403" pitchFamily="18" charset="77"/>
            </a:endParaRPr>
          </a:p>
          <a:p>
            <a:pPr indent="457200"/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		CPG ←  G or C</a:t>
            </a:r>
            <a:br>
              <a:rPr lang="en-US" sz="2000" dirty="0">
                <a:latin typeface="Rockwell" panose="02060603020205020403" pitchFamily="18" charset="77"/>
              </a:rPr>
            </a:br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  	</a:t>
            </a:r>
          </a:p>
          <a:p>
            <a:pPr indent="457200"/>
            <a:r>
              <a:rPr lang="en-US" sz="2000" b="1" dirty="0">
                <a:solidFill>
                  <a:srgbClr val="000000"/>
                </a:solidFill>
                <a:latin typeface="Rockwell" panose="02060603020205020403" pitchFamily="18" charset="77"/>
              </a:rPr>
              <a:t>	for</a:t>
            </a:r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Rockwell" panose="02060603020205020403" pitchFamily="18" charset="77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  ← 0 to |original|</a:t>
            </a:r>
          </a:p>
          <a:p>
            <a:pPr indent="457200"/>
            <a:endParaRPr lang="en-US" sz="2000" dirty="0">
              <a:latin typeface="Rockwell" panose="02060603020205020403" pitchFamily="18" charset="77"/>
            </a:endParaRPr>
          </a:p>
          <a:p>
            <a:pPr marL="457200" indent="457200"/>
            <a:r>
              <a:rPr lang="en-US" sz="2000" b="1" dirty="0">
                <a:solidFill>
                  <a:srgbClr val="000000"/>
                </a:solidFill>
                <a:latin typeface="Rockwell" panose="02060603020205020403" pitchFamily="18" charset="77"/>
              </a:rPr>
              <a:t>	if </a:t>
            </a:r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original[</a:t>
            </a:r>
            <a:r>
              <a:rPr lang="en-US" sz="2000" dirty="0" err="1">
                <a:solidFill>
                  <a:srgbClr val="000000"/>
                </a:solidFill>
                <a:latin typeface="Rockwell" panose="02060603020205020403" pitchFamily="18" charset="77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] = nucleotide</a:t>
            </a:r>
            <a:endParaRPr lang="en-US" sz="2000" dirty="0">
              <a:latin typeface="Rockwell" panose="02060603020205020403" pitchFamily="18" charset="77"/>
            </a:endParaRPr>
          </a:p>
          <a:p>
            <a:pPr marL="914400" indent="457200"/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		Possible Count ← Possible Count + 1</a:t>
            </a:r>
          </a:p>
          <a:p>
            <a:r>
              <a:rPr lang="en-US" sz="2000" b="1" dirty="0">
                <a:solidFill>
                  <a:srgbClr val="000000"/>
                </a:solidFill>
                <a:latin typeface="Rockwell" panose="02060603020205020403" pitchFamily="18" charset="77"/>
              </a:rPr>
              <a:t>		if</a:t>
            </a:r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 experimental[</a:t>
            </a:r>
            <a:r>
              <a:rPr lang="en-US" sz="2000" dirty="0" err="1">
                <a:solidFill>
                  <a:srgbClr val="000000"/>
                </a:solidFill>
                <a:latin typeface="Rockwell" panose="02060603020205020403" pitchFamily="18" charset="77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] = nucleotide</a:t>
            </a:r>
            <a:endParaRPr lang="en-US" sz="2000" dirty="0">
              <a:latin typeface="Rockwell" panose="02060603020205020403" pitchFamily="18" charset="77"/>
            </a:endParaRPr>
          </a:p>
          <a:p>
            <a:pPr marL="1371600" indent="457200"/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	Methylated Count ← Methylated Count + 1</a:t>
            </a:r>
          </a:p>
          <a:p>
            <a:pPr marL="1371600" indent="457200"/>
            <a:endParaRPr lang="en-US" sz="2000" b="1" dirty="0">
              <a:solidFill>
                <a:srgbClr val="000000"/>
              </a:solidFill>
              <a:latin typeface="Rockwell" panose="02060603020205020403" pitchFamily="18" charset="77"/>
            </a:endParaRPr>
          </a:p>
          <a:p>
            <a:pPr marL="914400" indent="457200"/>
            <a:r>
              <a:rPr lang="en-US" sz="2000" b="1" dirty="0">
                <a:solidFill>
                  <a:srgbClr val="000000"/>
                </a:solidFill>
                <a:latin typeface="Rockwell" panose="02060603020205020403" pitchFamily="18" charset="77"/>
              </a:rPr>
              <a:t>	if</a:t>
            </a:r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Rockwell" panose="02060603020205020403" pitchFamily="18" charset="77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&gt;0 and original[i-1] or [i+1] =  CPG </a:t>
            </a:r>
            <a:endParaRPr lang="en-US" sz="2000" dirty="0">
              <a:latin typeface="Rockwell" panose="02060603020205020403" pitchFamily="18" charset="77"/>
            </a:endParaRPr>
          </a:p>
          <a:p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        			CPG Possible Count ← CPG Possible Count+1</a:t>
            </a:r>
            <a:endParaRPr lang="en-US" sz="2000" dirty="0">
              <a:latin typeface="Rockwell" panose="02060603020205020403" pitchFamily="18" charset="77"/>
            </a:endParaRPr>
          </a:p>
          <a:p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        			</a:t>
            </a:r>
            <a:r>
              <a:rPr lang="en-US" sz="2000" b="1" dirty="0">
                <a:solidFill>
                  <a:srgbClr val="000000"/>
                </a:solidFill>
                <a:latin typeface="Rockwell" panose="02060603020205020403" pitchFamily="18" charset="77"/>
              </a:rPr>
              <a:t>if</a:t>
            </a:r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 experimental[</a:t>
            </a:r>
            <a:r>
              <a:rPr lang="en-US" sz="2000" dirty="0" err="1">
                <a:solidFill>
                  <a:srgbClr val="000000"/>
                </a:solidFill>
                <a:latin typeface="Rockwell" panose="02060603020205020403" pitchFamily="18" charset="77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]= nucleotide</a:t>
            </a:r>
            <a:endParaRPr lang="en-US" sz="2000" dirty="0">
              <a:latin typeface="Rockwell" panose="02060603020205020403" pitchFamily="18" charset="77"/>
            </a:endParaRPr>
          </a:p>
          <a:p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				CPG Methylated Count ← CPG Methylated Count + 1</a:t>
            </a:r>
            <a:endParaRPr lang="en-US" sz="2000" dirty="0">
              <a:latin typeface="Rockwell" panose="02060603020205020403" pitchFamily="18" charset="77"/>
            </a:endParaRPr>
          </a:p>
          <a:p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      		</a:t>
            </a:r>
            <a:br>
              <a:rPr lang="en-US" sz="2000" dirty="0">
                <a:latin typeface="Rockwell" panose="02060603020205020403" pitchFamily="18" charset="77"/>
              </a:rPr>
            </a:br>
            <a:r>
              <a:rPr lang="en-US" sz="2000" b="1" dirty="0">
                <a:solidFill>
                  <a:srgbClr val="000000"/>
                </a:solidFill>
                <a:latin typeface="Rockwell" panose="02060603020205020403" pitchFamily="18" charset="77"/>
              </a:rPr>
              <a:t>return</a:t>
            </a:r>
            <a:r>
              <a:rPr lang="en-US" sz="2000" dirty="0">
                <a:solidFill>
                  <a:srgbClr val="000000"/>
                </a:solidFill>
                <a:latin typeface="Rockwell" panose="02060603020205020403" pitchFamily="18" charset="77"/>
              </a:rPr>
              <a:t> Methylated count, Possible count, CPG Methylated Count, CPG Possible Count</a:t>
            </a:r>
            <a:endParaRPr lang="en-US" sz="2000" dirty="0">
              <a:latin typeface="Rockwell" panose="02060603020205020403" pitchFamily="18" charset="77"/>
            </a:endParaRPr>
          </a:p>
          <a:p>
            <a:br>
              <a:rPr lang="en-US" dirty="0"/>
            </a:b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4663DF1-0629-0F48-AABD-65120923E5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0275" y="6331737"/>
            <a:ext cx="296967" cy="303841"/>
          </a:xfrm>
          <a:prstGeom prst="rect">
            <a:avLst/>
          </a:prstGeom>
          <a:noFill/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2497693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O</a:t>
            </a:r>
            <a:r>
              <a:rPr lang="en-US" cap="none" dirty="0">
                <a:latin typeface="Times New Roman" charset="0"/>
                <a:ea typeface="Times New Roman" charset="0"/>
                <a:cs typeface="Times New Roman" charset="0"/>
              </a:rPr>
              <a:t>btaining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P</a:t>
            </a:r>
            <a:r>
              <a:rPr lang="en-US" cap="none" dirty="0">
                <a:latin typeface="Times New Roman" charset="0"/>
                <a:ea typeface="Times New Roman" charset="0"/>
                <a:cs typeface="Times New Roman" charset="0"/>
              </a:rPr>
              <a:t>ercentage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o</a:t>
            </a:r>
            <a:r>
              <a:rPr lang="en-US" cap="none" dirty="0">
                <a:latin typeface="Times New Roman" charset="0"/>
                <a:ea typeface="Times New Roman" charset="0"/>
                <a:cs typeface="Times New Roman" charset="0"/>
              </a:rPr>
              <a:t>f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C</a:t>
            </a:r>
            <a:r>
              <a:rPr lang="en-US" cap="none" dirty="0">
                <a:latin typeface="Times New Roman" charset="0"/>
                <a:ea typeface="Times New Roman" charset="0"/>
                <a:cs typeface="Times New Roman" charset="0"/>
              </a:rPr>
              <a:t>onserved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C</a:t>
            </a:r>
            <a:r>
              <a:rPr lang="en-US" cap="none" dirty="0">
                <a:latin typeface="Times New Roman" charset="0"/>
                <a:ea typeface="Times New Roman" charset="0"/>
                <a:cs typeface="Times New Roman" charset="0"/>
              </a:rPr>
              <a:t>ytosine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Create alignment – keep track of C and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CpG</a:t>
            </a:r>
            <a:endParaRPr lang="en-US" dirty="0">
              <a:latin typeface="Times New Roman" charset="0"/>
              <a:ea typeface="Times New Roman" charset="0"/>
              <a:cs typeface="Times New Roman" charset="0"/>
            </a:endParaRPr>
          </a:p>
          <a:p>
            <a:pPr lvl="1"/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GlobalAlign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  <a:sym typeface="Wingdings"/>
              </a:rPr>
              <a:t> LCS</a:t>
            </a:r>
          </a:p>
          <a:p>
            <a:pPr lvl="2"/>
            <a:r>
              <a:rPr lang="en-US" dirty="0">
                <a:latin typeface="Times New Roman" charset="0"/>
                <a:ea typeface="Times New Roman" charset="0"/>
                <a:cs typeface="Times New Roman" charset="0"/>
                <a:sym typeface="Wingdings"/>
              </a:rPr>
              <a:t>Indels, matches, mismatches?</a:t>
            </a:r>
          </a:p>
          <a:p>
            <a:pPr lvl="2"/>
            <a:r>
              <a:rPr lang="en-US" dirty="0">
                <a:latin typeface="Times New Roman" charset="0"/>
                <a:ea typeface="Times New Roman" charset="0"/>
                <a:cs typeface="Times New Roman" charset="0"/>
                <a:sym typeface="Wingdings"/>
              </a:rPr>
              <a:t>Forward/reverse?</a:t>
            </a:r>
            <a:endParaRPr lang="en-US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Conserved C / Total C</a:t>
            </a:r>
          </a:p>
          <a:p>
            <a:endParaRPr lang="en-US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CpG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complexes?</a:t>
            </a:r>
          </a:p>
          <a:p>
            <a:pPr lvl="1"/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Conserved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CpG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/ Total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CpG</a:t>
            </a:r>
            <a:endParaRPr lang="en-US" dirty="0">
              <a:latin typeface="Times New Roman" charset="0"/>
              <a:ea typeface="Times New Roman" charset="0"/>
              <a:cs typeface="Times New Roman" charset="0"/>
            </a:endParaRPr>
          </a:p>
          <a:p>
            <a:pPr lvl="2"/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How to include in results</a:t>
            </a:r>
          </a:p>
          <a:p>
            <a:pPr lvl="1"/>
            <a:endParaRPr lang="en-US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0275" y="6331737"/>
            <a:ext cx="296967" cy="303841"/>
          </a:xfrm>
          <a:prstGeom prst="rect">
            <a:avLst/>
          </a:prstGeom>
          <a:noFill/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1806117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R</a:t>
            </a:r>
            <a:r>
              <a:rPr lang="en-US" cap="none" dirty="0">
                <a:latin typeface="Times New Roman" charset="0"/>
                <a:ea typeface="Times New Roman" charset="0"/>
                <a:cs typeface="Times New Roman" charset="0"/>
              </a:rPr>
              <a:t>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Both forward and reverse alignments and their LCS</a:t>
            </a:r>
          </a:p>
          <a:p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Run forward or reverse methylation function – conserved nucleotides!</a:t>
            </a:r>
          </a:p>
          <a:p>
            <a:pPr lvl="1"/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C 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  <a:sym typeface="Wingdings"/>
              </a:rPr>
              <a:t> T</a:t>
            </a:r>
          </a:p>
          <a:p>
            <a:pPr lvl="1"/>
            <a:r>
              <a:rPr lang="en-US" dirty="0">
                <a:latin typeface="Times New Roman" charset="0"/>
                <a:ea typeface="Times New Roman" charset="0"/>
                <a:cs typeface="Times New Roman" charset="0"/>
                <a:sym typeface="Wingdings"/>
              </a:rPr>
              <a:t>G  A</a:t>
            </a:r>
            <a:endParaRPr lang="en-US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Nucleotide counts</a:t>
            </a:r>
          </a:p>
          <a:p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Overall percent methylation</a:t>
            </a:r>
          </a:p>
          <a:p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CpG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methylation</a:t>
            </a:r>
          </a:p>
          <a:p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Toy data had 65 possible sites of methylation , 41 conserved </a:t>
            </a:r>
            <a:r>
              <a:rPr lang="en-US" dirty="0">
                <a:latin typeface="Times New Roman" charset="0"/>
                <a:cs typeface="Times New Roman" charset="0"/>
              </a:rPr>
              <a:t>nucleotides, obtained 53.846% methylation, expected 63.07% methylation</a:t>
            </a:r>
          </a:p>
          <a:p>
            <a:pPr lvl="1"/>
            <a:r>
              <a:rPr lang="en-US" sz="2000" dirty="0">
                <a:latin typeface="Times New Roman" charset="0"/>
                <a:cs typeface="Times New Roman" charset="0"/>
              </a:rPr>
              <a:t>Molecular information!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0275" y="6331737"/>
            <a:ext cx="296967" cy="303841"/>
          </a:xfrm>
          <a:prstGeom prst="rect">
            <a:avLst/>
          </a:prstGeom>
          <a:noFill/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14377068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4369</TotalTime>
  <Words>214</Words>
  <Application>Microsoft Macintosh PowerPoint</Application>
  <PresentationFormat>Widescreen</PresentationFormat>
  <Paragraphs>78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Rockwell</vt:lpstr>
      <vt:lpstr>Rockwell Condensed</vt:lpstr>
      <vt:lpstr>Rockwell Extra Bold</vt:lpstr>
      <vt:lpstr>Times New Roman</vt:lpstr>
      <vt:lpstr>Wingdings</vt:lpstr>
      <vt:lpstr>Wood Type</vt:lpstr>
      <vt:lpstr>DNA Methylation</vt:lpstr>
      <vt:lpstr>DNA Methylation Quantification</vt:lpstr>
      <vt:lpstr>Data</vt:lpstr>
      <vt:lpstr>PowerPoint Presentation</vt:lpstr>
      <vt:lpstr>PowerPoint Presentation</vt:lpstr>
      <vt:lpstr>PowerPoint Presentation</vt:lpstr>
      <vt:lpstr>Obtaining Percentage of Conserved Cytosine</vt:lpstr>
      <vt:lpstr>Results</vt:lpstr>
    </vt:vector>
  </TitlesOfParts>
  <Company/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DNA Methylation</dc:title>
  <dc:creator>Kat Kessler</dc:creator>
  <cp:lastModifiedBy>Microsoft Office User</cp:lastModifiedBy>
  <cp:revision>18</cp:revision>
  <cp:lastPrinted>2018-05-08T00:27:18Z</cp:lastPrinted>
  <dcterms:created xsi:type="dcterms:W3CDTF">2018-05-04T01:02:29Z</dcterms:created>
  <dcterms:modified xsi:type="dcterms:W3CDTF">2018-05-08T00:40:38Z</dcterms:modified>
</cp:coreProperties>
</file>