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93FA3-6F3C-4CA8-BFDE-24F4FC6F01C2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9BDFD-74DC-4A5F-92C6-1231AA56098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4541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93FA3-6F3C-4CA8-BFDE-24F4FC6F01C2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9BDFD-74DC-4A5F-92C6-1231AA560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964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93FA3-6F3C-4CA8-BFDE-24F4FC6F01C2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9BDFD-74DC-4A5F-92C6-1231AA560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840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93FA3-6F3C-4CA8-BFDE-24F4FC6F01C2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9BDFD-74DC-4A5F-92C6-1231AA560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402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93FA3-6F3C-4CA8-BFDE-24F4FC6F01C2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9BDFD-74DC-4A5F-92C6-1231AA56098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8552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93FA3-6F3C-4CA8-BFDE-24F4FC6F01C2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9BDFD-74DC-4A5F-92C6-1231AA560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617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93FA3-6F3C-4CA8-BFDE-24F4FC6F01C2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9BDFD-74DC-4A5F-92C6-1231AA560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238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93FA3-6F3C-4CA8-BFDE-24F4FC6F01C2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9BDFD-74DC-4A5F-92C6-1231AA560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68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93FA3-6F3C-4CA8-BFDE-24F4FC6F01C2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9BDFD-74DC-4A5F-92C6-1231AA560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505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1293FA3-6F3C-4CA8-BFDE-24F4FC6F01C2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29BDFD-74DC-4A5F-92C6-1231AA560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660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93FA3-6F3C-4CA8-BFDE-24F4FC6F01C2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9BDFD-74DC-4A5F-92C6-1231AA560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809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1293FA3-6F3C-4CA8-BFDE-24F4FC6F01C2}" type="datetimeFigureOut">
              <a:rPr lang="en-US" smtClean="0"/>
              <a:t>5/7/2018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929BDFD-74DC-4A5F-92C6-1231AA560980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6364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Cyclopeptide</a:t>
            </a:r>
            <a:r>
              <a:rPr lang="en-US" dirty="0" smtClean="0"/>
              <a:t> Sequencing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Tayla Isensee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0416" y="380429"/>
            <a:ext cx="3404997" cy="319253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553374" y="3420870"/>
            <a:ext cx="40990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Obyanamide</a:t>
            </a:r>
            <a:r>
              <a:rPr lang="en-US" dirty="0" smtClean="0"/>
              <a:t>, a non-</a:t>
            </a:r>
            <a:r>
              <a:rPr lang="en-US" dirty="0" err="1" smtClean="0"/>
              <a:t>ribosomally</a:t>
            </a:r>
            <a:r>
              <a:rPr lang="en-US" dirty="0" smtClean="0"/>
              <a:t> produced antitumor. From </a:t>
            </a:r>
            <a:r>
              <a:rPr lang="en-US" dirty="0" err="1" smtClean="0"/>
              <a:t>Norine</a:t>
            </a:r>
            <a:r>
              <a:rPr lang="en-US" dirty="0" smtClean="0"/>
              <a:t> database.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58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Problem: Antibiotics are not in the genome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6276131" cy="3135732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2800" dirty="0" smtClean="0"/>
              <a:t>Solution: Mass Spectrometry</a:t>
            </a:r>
          </a:p>
          <a:p>
            <a:pPr marL="0" indent="0">
              <a:buNone/>
            </a:pPr>
            <a:r>
              <a:rPr lang="en-US" sz="2800" dirty="0" smtClean="0"/>
              <a:t>Coding Problem: Brute force takes too long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 smtClean="0"/>
              <a:t>Solution: Branch and bound</a:t>
            </a:r>
            <a:endParaRPr lang="en-US" sz="2800" dirty="0"/>
          </a:p>
        </p:txBody>
      </p:sp>
      <p:pic>
        <p:nvPicPr>
          <p:cNvPr id="4" name="Picture 2" descr="Image result for mass spectrometry cyclic peptide dat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805" y="2505323"/>
            <a:ext cx="3550707" cy="2704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842921" y="3857413"/>
            <a:ext cx="6784848" cy="196977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Candidates: ['PG', 'PA', 'PS', 'PP', 'PV', 'PT', 'PC', 'PI', 'PL', 'PN', 'PD', 'PK', 'PQ', 'PE', 'PM', 'PH', 'PF', 'PR', 'PY', 'PW', 'PG', 'PA', 'PS', 'PP', 'PV', 'PT', 'PC', 'PI', 'PL', 'PN', 'PD', 'PK', 'PQ', 'PE', 'PM', 'PH', 'PF', 'PR', 'PY', 'PW', 'VG', 'VA', 'VS', 'VP', 'VV', 'VT‘...]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Peptides Kept: ['PV', 'PT', 'PC', 'VP', 'VV', 'VT', 'VC', 'TP', 'TV', 'TT', 'CP', 'CV']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/>
              </a:rPr>
              <a:t> </a:t>
            </a: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8909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78300" y="2972421"/>
            <a:ext cx="3324225" cy="136530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8301" y="1911978"/>
            <a:ext cx="3324225" cy="8858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97280" y="2420936"/>
            <a:ext cx="56723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Spectrum = [0, 97, 97, 99, 101, 103, 196, 198, 198, 200, 202, 295, 297, 299, 299, 301, 394, 396, 398, 400, 400, 497]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3364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8136" y="277035"/>
            <a:ext cx="10058400" cy="1450757"/>
          </a:xfrm>
        </p:spPr>
        <p:txBody>
          <a:bodyPr/>
          <a:lstStyle/>
          <a:p>
            <a:r>
              <a:rPr lang="en-US" dirty="0" smtClean="0"/>
              <a:t>High Level Steps</a:t>
            </a:r>
            <a:endParaRPr lang="en-US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838200" y="2004791"/>
            <a:ext cx="9541043" cy="4120341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5713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CyclopeptideSequencing</a:t>
            </a:r>
            <a:r>
              <a:rPr kumimoji="0" lang="en-US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(</a:t>
            </a:r>
            <a:r>
              <a:rPr kumimoji="0" lang="en-US" altLang="en-US" sz="240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Spectrum</a:t>
            </a:r>
            <a:r>
              <a:rPr kumimoji="0" lang="en-US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)</a:t>
            </a:r>
            <a:br>
              <a:rPr kumimoji="0" lang="en-US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</a:br>
            <a:r>
              <a:rPr kumimoji="0" lang="en-US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        </a:t>
            </a:r>
            <a:r>
              <a:rPr kumimoji="0" lang="en-US" altLang="en-US" sz="240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Peptides</a:t>
            </a:r>
            <a:r>
              <a:rPr kumimoji="0" lang="en-US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 ← a set containing only the empty peptide</a:t>
            </a:r>
            <a:br>
              <a:rPr kumimoji="0" lang="en-US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</a:br>
            <a:r>
              <a:rPr kumimoji="0" lang="en-US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        while </a:t>
            </a:r>
            <a:r>
              <a:rPr kumimoji="0" lang="en-US" altLang="en-US" sz="240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Peptides</a:t>
            </a:r>
            <a:r>
              <a:rPr kumimoji="0" lang="en-US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 is nonempty</a:t>
            </a:r>
            <a:br>
              <a:rPr kumimoji="0" lang="en-US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</a:br>
            <a:r>
              <a:rPr kumimoji="0" lang="en-US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            </a:t>
            </a:r>
            <a:r>
              <a:rPr kumimoji="0" lang="en-US" altLang="en-US" sz="240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Peptides</a:t>
            </a:r>
            <a:r>
              <a:rPr kumimoji="0" lang="en-US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 ← </a:t>
            </a:r>
            <a:r>
              <a:rPr kumimoji="0" lang="en-US" altLang="en-US" sz="240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Expand</a:t>
            </a:r>
            <a:r>
              <a:rPr kumimoji="0" lang="en-US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(</a:t>
            </a:r>
            <a:r>
              <a:rPr kumimoji="0" lang="en-US" altLang="en-US" sz="240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Peptides</a:t>
            </a:r>
            <a:r>
              <a:rPr kumimoji="0" lang="en-US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)</a:t>
            </a:r>
            <a:br>
              <a:rPr kumimoji="0" lang="en-US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</a:br>
            <a:r>
              <a:rPr kumimoji="0" lang="en-US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            for each peptide </a:t>
            </a:r>
            <a:r>
              <a:rPr kumimoji="0" lang="en-US" altLang="en-US" sz="240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Peptide</a:t>
            </a:r>
            <a:r>
              <a:rPr kumimoji="0" lang="en-US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 in </a:t>
            </a:r>
            <a:r>
              <a:rPr kumimoji="0" lang="en-US" altLang="en-US" sz="240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Peptides</a:t>
            </a:r>
            <a:r>
              <a:rPr kumimoji="0" lang="en-US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/>
            </a:r>
            <a:br>
              <a:rPr kumimoji="0" lang="en-US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</a:br>
            <a:r>
              <a:rPr kumimoji="0" lang="en-US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                if </a:t>
            </a:r>
            <a:r>
              <a:rPr kumimoji="0" lang="en-US" altLang="en-US" sz="240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Mass</a:t>
            </a:r>
            <a:r>
              <a:rPr kumimoji="0" lang="en-US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(</a:t>
            </a:r>
            <a:r>
              <a:rPr kumimoji="0" lang="en-US" altLang="en-US" sz="240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Peptide</a:t>
            </a:r>
            <a:r>
              <a:rPr kumimoji="0" lang="en-US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) = </a:t>
            </a:r>
            <a:r>
              <a:rPr kumimoji="0" lang="en-US" altLang="en-US" sz="240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ParentMass</a:t>
            </a:r>
            <a:r>
              <a:rPr kumimoji="0" lang="en-US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(</a:t>
            </a:r>
            <a:r>
              <a:rPr kumimoji="0" lang="en-US" altLang="en-US" sz="240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Spectrum</a:t>
            </a:r>
            <a:r>
              <a:rPr kumimoji="0" lang="en-US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)</a:t>
            </a:r>
            <a:br>
              <a:rPr kumimoji="0" lang="en-US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</a:br>
            <a:r>
              <a:rPr kumimoji="0" lang="en-US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                    if </a:t>
            </a:r>
            <a:r>
              <a:rPr kumimoji="0" lang="en-US" altLang="en-US" sz="240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Cyclospectrum</a:t>
            </a:r>
            <a:r>
              <a:rPr kumimoji="0" lang="en-US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(</a:t>
            </a:r>
            <a:r>
              <a:rPr kumimoji="0" lang="en-US" altLang="en-US" sz="240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Peptide</a:t>
            </a:r>
            <a:r>
              <a:rPr kumimoji="0" lang="en-US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) = </a:t>
            </a:r>
            <a:r>
              <a:rPr kumimoji="0" lang="en-US" altLang="en-US" sz="240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Spectrum</a:t>
            </a:r>
            <a:r>
              <a:rPr kumimoji="0" lang="en-US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/>
            </a:r>
            <a:br>
              <a:rPr kumimoji="0" lang="en-US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</a:br>
            <a:r>
              <a:rPr kumimoji="0" lang="en-US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                        output </a:t>
            </a:r>
            <a:r>
              <a:rPr kumimoji="0" lang="en-US" altLang="en-US" sz="240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Peptide</a:t>
            </a:r>
            <a:r>
              <a:rPr kumimoji="0" lang="en-US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/>
            </a:r>
            <a:br>
              <a:rPr kumimoji="0" lang="en-US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</a:br>
            <a:r>
              <a:rPr kumimoji="0" lang="en-US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                    remove </a:t>
            </a:r>
            <a:r>
              <a:rPr kumimoji="0" lang="en-US" altLang="en-US" sz="240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Peptide</a:t>
            </a:r>
            <a:r>
              <a:rPr kumimoji="0" lang="en-US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 from </a:t>
            </a:r>
            <a:r>
              <a:rPr kumimoji="0" lang="en-US" altLang="en-US" sz="240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Peptides</a:t>
            </a:r>
            <a:r>
              <a:rPr kumimoji="0" lang="en-US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/>
            </a:r>
            <a:br>
              <a:rPr kumimoji="0" lang="en-US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</a:br>
            <a:r>
              <a:rPr kumimoji="0" lang="en-US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                else if </a:t>
            </a:r>
            <a:r>
              <a:rPr kumimoji="0" lang="en-US" altLang="en-US" sz="240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Peptide</a:t>
            </a:r>
            <a:r>
              <a:rPr kumimoji="0" lang="en-US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 is not consistent with </a:t>
            </a:r>
            <a:r>
              <a:rPr kumimoji="0" lang="en-US" altLang="en-US" sz="240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Spectrum</a:t>
            </a:r>
            <a:r>
              <a:rPr kumimoji="0" lang="en-US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/>
            </a:r>
            <a:br>
              <a:rPr kumimoji="0" lang="en-US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</a:br>
            <a:r>
              <a:rPr kumimoji="0" lang="en-US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                    remove </a:t>
            </a:r>
            <a:r>
              <a:rPr kumimoji="0" lang="en-US" altLang="en-US" sz="240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Peptide</a:t>
            </a:r>
            <a:r>
              <a:rPr kumimoji="0" lang="en-US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 from </a:t>
            </a:r>
            <a:r>
              <a:rPr kumimoji="0" lang="en-US" altLang="en-US" sz="240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aco"/>
              </a:rPr>
              <a:t>Peptides</a:t>
            </a:r>
            <a:r>
              <a:rPr kumimoji="0" lang="en-US" altLang="en-US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1"/>
          <p:cNvSpPr txBox="1">
            <a:spLocks noChangeArrowheads="1"/>
          </p:cNvSpPr>
          <p:nvPr/>
        </p:nvSpPr>
        <p:spPr bwMode="auto">
          <a:xfrm>
            <a:off x="838200" y="1820125"/>
            <a:ext cx="9541043" cy="4489672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57132" numCol="1" rtlCol="0" anchor="ctr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400" dirty="0" err="1" smtClean="0">
                <a:solidFill>
                  <a:srgbClr val="000000"/>
                </a:solidFill>
                <a:latin typeface="Monaco"/>
              </a:rPr>
              <a:t>CyclopeptideSequencing</a:t>
            </a:r>
            <a:r>
              <a:rPr lang="en-US" altLang="en-US" sz="2400" dirty="0" smtClean="0">
                <a:solidFill>
                  <a:srgbClr val="000000"/>
                </a:solidFill>
                <a:latin typeface="Monaco"/>
              </a:rPr>
              <a:t>(</a:t>
            </a:r>
            <a:r>
              <a:rPr lang="en-US" altLang="en-US" sz="2400" i="1" dirty="0" smtClean="0">
                <a:solidFill>
                  <a:srgbClr val="000000"/>
                </a:solidFill>
                <a:latin typeface="Monaco"/>
              </a:rPr>
              <a:t>Spectrum</a:t>
            </a:r>
            <a:r>
              <a:rPr lang="en-US" altLang="en-US" sz="2400" dirty="0" smtClean="0">
                <a:solidFill>
                  <a:srgbClr val="000000"/>
                </a:solidFill>
                <a:latin typeface="Monaco"/>
              </a:rPr>
              <a:t>)</a:t>
            </a:r>
            <a:br>
              <a:rPr lang="en-US" altLang="en-US" sz="2400" dirty="0" smtClean="0">
                <a:solidFill>
                  <a:srgbClr val="000000"/>
                </a:solidFill>
                <a:latin typeface="Monaco"/>
              </a:rPr>
            </a:br>
            <a:r>
              <a:rPr lang="en-US" altLang="en-US" sz="2400" dirty="0" smtClean="0">
                <a:solidFill>
                  <a:srgbClr val="000000"/>
                </a:solidFill>
                <a:latin typeface="Monaco"/>
              </a:rPr>
              <a:t>        </a:t>
            </a:r>
            <a:r>
              <a:rPr lang="en-US" altLang="en-US" sz="2400" i="1" dirty="0" smtClean="0">
                <a:solidFill>
                  <a:srgbClr val="000000"/>
                </a:solidFill>
                <a:latin typeface="Monaco"/>
              </a:rPr>
              <a:t>Peptides</a:t>
            </a:r>
            <a:r>
              <a:rPr lang="en-US" altLang="en-US" sz="2400" dirty="0" smtClean="0">
                <a:solidFill>
                  <a:srgbClr val="000000"/>
                </a:solidFill>
                <a:latin typeface="Monaco"/>
              </a:rPr>
              <a:t> ← a </a:t>
            </a:r>
            <a:r>
              <a:rPr lang="en-US" altLang="en-US" sz="2400" dirty="0" smtClean="0">
                <a:solidFill>
                  <a:srgbClr val="FF0000"/>
                </a:solidFill>
                <a:latin typeface="Monaco"/>
              </a:rPr>
              <a:t>list</a:t>
            </a:r>
            <a:r>
              <a:rPr lang="en-US" altLang="en-US" sz="2400" dirty="0" smtClean="0">
                <a:solidFill>
                  <a:srgbClr val="000000"/>
                </a:solidFill>
                <a:latin typeface="Monaco"/>
              </a:rPr>
              <a:t/>
            </a:r>
            <a:br>
              <a:rPr lang="en-US" altLang="en-US" sz="2400" dirty="0" smtClean="0">
                <a:solidFill>
                  <a:srgbClr val="000000"/>
                </a:solidFill>
                <a:latin typeface="Monaco"/>
              </a:rPr>
            </a:br>
            <a:r>
              <a:rPr lang="en-US" altLang="en-US" sz="2400" dirty="0" smtClean="0">
                <a:solidFill>
                  <a:srgbClr val="000000"/>
                </a:solidFill>
                <a:latin typeface="Monaco"/>
              </a:rPr>
              <a:t>        </a:t>
            </a:r>
            <a:r>
              <a:rPr lang="en-US" altLang="en-US" sz="2400" dirty="0" smtClean="0">
                <a:solidFill>
                  <a:srgbClr val="FF0000"/>
                </a:solidFill>
                <a:latin typeface="Monaco"/>
              </a:rPr>
              <a:t>while </a:t>
            </a:r>
            <a:r>
              <a:rPr lang="en-US" altLang="en-US" sz="2400" i="1" dirty="0" smtClean="0">
                <a:solidFill>
                  <a:srgbClr val="FF0000"/>
                </a:solidFill>
                <a:latin typeface="Monaco"/>
              </a:rPr>
              <a:t>Final Peptides is empty:</a:t>
            </a:r>
            <a:r>
              <a:rPr lang="en-US" altLang="en-US" sz="2400" dirty="0" smtClean="0">
                <a:solidFill>
                  <a:srgbClr val="000000"/>
                </a:solidFill>
                <a:latin typeface="Monaco"/>
              </a:rPr>
              <a:t/>
            </a:r>
            <a:br>
              <a:rPr lang="en-US" altLang="en-US" sz="2400" dirty="0" smtClean="0">
                <a:solidFill>
                  <a:srgbClr val="000000"/>
                </a:solidFill>
                <a:latin typeface="Monaco"/>
              </a:rPr>
            </a:br>
            <a:r>
              <a:rPr lang="en-US" altLang="en-US" sz="2400" dirty="0" smtClean="0">
                <a:solidFill>
                  <a:srgbClr val="000000"/>
                </a:solidFill>
                <a:latin typeface="Monaco"/>
              </a:rPr>
              <a:t>            </a:t>
            </a:r>
            <a:r>
              <a:rPr lang="en-US" altLang="en-US" sz="2400" i="1" dirty="0" smtClean="0">
                <a:solidFill>
                  <a:srgbClr val="000000"/>
                </a:solidFill>
                <a:latin typeface="Monaco"/>
              </a:rPr>
              <a:t>Peptides</a:t>
            </a:r>
            <a:r>
              <a:rPr lang="en-US" altLang="en-US" sz="2400" dirty="0" smtClean="0">
                <a:solidFill>
                  <a:srgbClr val="000000"/>
                </a:solidFill>
                <a:latin typeface="Monaco"/>
              </a:rPr>
              <a:t> ← </a:t>
            </a:r>
            <a:r>
              <a:rPr lang="en-US" altLang="en-US" sz="2400" i="1" dirty="0" smtClean="0">
                <a:solidFill>
                  <a:srgbClr val="000000"/>
                </a:solidFill>
                <a:latin typeface="Monaco"/>
              </a:rPr>
              <a:t>Expand</a:t>
            </a:r>
            <a:r>
              <a:rPr lang="en-US" altLang="en-US" sz="2400" dirty="0" smtClean="0">
                <a:solidFill>
                  <a:srgbClr val="000000"/>
                </a:solidFill>
                <a:latin typeface="Monaco"/>
              </a:rPr>
              <a:t>(</a:t>
            </a:r>
            <a:r>
              <a:rPr lang="en-US" altLang="en-US" sz="2400" i="1" dirty="0" smtClean="0">
                <a:solidFill>
                  <a:srgbClr val="000000"/>
                </a:solidFill>
                <a:latin typeface="Monaco"/>
              </a:rPr>
              <a:t>Peptides</a:t>
            </a:r>
            <a:r>
              <a:rPr lang="en-US" altLang="en-US" sz="2400" dirty="0" smtClean="0">
                <a:solidFill>
                  <a:srgbClr val="000000"/>
                </a:solidFill>
                <a:latin typeface="Monaco"/>
              </a:rPr>
              <a:t>)</a:t>
            </a:r>
            <a:br>
              <a:rPr lang="en-US" altLang="en-US" sz="2400" dirty="0" smtClean="0">
                <a:solidFill>
                  <a:srgbClr val="000000"/>
                </a:solidFill>
                <a:latin typeface="Monaco"/>
              </a:rPr>
            </a:br>
            <a:r>
              <a:rPr lang="en-US" altLang="en-US" sz="2400" dirty="0" smtClean="0">
                <a:solidFill>
                  <a:srgbClr val="000000"/>
                </a:solidFill>
                <a:latin typeface="Monaco"/>
              </a:rPr>
              <a:t>            for each peptide </a:t>
            </a:r>
            <a:r>
              <a:rPr lang="en-US" altLang="en-US" sz="2400" i="1" dirty="0" err="1" smtClean="0">
                <a:solidFill>
                  <a:srgbClr val="000000"/>
                </a:solidFill>
                <a:latin typeface="Monaco"/>
              </a:rPr>
              <a:t>Peptide</a:t>
            </a:r>
            <a:r>
              <a:rPr lang="en-US" altLang="en-US" sz="2400" dirty="0" smtClean="0">
                <a:solidFill>
                  <a:srgbClr val="000000"/>
                </a:solidFill>
                <a:latin typeface="Monaco"/>
              </a:rPr>
              <a:t> in </a:t>
            </a:r>
            <a:r>
              <a:rPr lang="en-US" altLang="en-US" sz="2400" i="1" dirty="0" smtClean="0">
                <a:solidFill>
                  <a:srgbClr val="000000"/>
                </a:solidFill>
                <a:latin typeface="Monaco"/>
              </a:rPr>
              <a:t>Peptides</a:t>
            </a:r>
            <a:r>
              <a:rPr lang="en-US" altLang="en-US" sz="2400" dirty="0" smtClean="0">
                <a:solidFill>
                  <a:srgbClr val="000000"/>
                </a:solidFill>
                <a:latin typeface="Monaco"/>
              </a:rPr>
              <a:t/>
            </a:r>
            <a:br>
              <a:rPr lang="en-US" altLang="en-US" sz="2400" dirty="0" smtClean="0">
                <a:solidFill>
                  <a:srgbClr val="000000"/>
                </a:solidFill>
                <a:latin typeface="Monaco"/>
              </a:rPr>
            </a:br>
            <a:r>
              <a:rPr lang="en-US" altLang="en-US" sz="2400" dirty="0" smtClean="0">
                <a:solidFill>
                  <a:srgbClr val="000000"/>
                </a:solidFill>
                <a:latin typeface="Monaco"/>
              </a:rPr>
              <a:t>                if </a:t>
            </a:r>
            <a:r>
              <a:rPr lang="en-US" altLang="en-US" sz="2400" i="1" dirty="0" smtClean="0">
                <a:solidFill>
                  <a:srgbClr val="000000"/>
                </a:solidFill>
                <a:latin typeface="Monaco"/>
              </a:rPr>
              <a:t>Mass</a:t>
            </a:r>
            <a:r>
              <a:rPr lang="en-US" altLang="en-US" sz="2400" dirty="0" smtClean="0">
                <a:solidFill>
                  <a:srgbClr val="000000"/>
                </a:solidFill>
                <a:latin typeface="Monaco"/>
              </a:rPr>
              <a:t>(</a:t>
            </a:r>
            <a:r>
              <a:rPr lang="en-US" altLang="en-US" sz="2400" i="1" dirty="0" smtClean="0">
                <a:solidFill>
                  <a:srgbClr val="000000"/>
                </a:solidFill>
                <a:latin typeface="Monaco"/>
              </a:rPr>
              <a:t>Peptide</a:t>
            </a:r>
            <a:r>
              <a:rPr lang="en-US" altLang="en-US" sz="2400" dirty="0" smtClean="0">
                <a:solidFill>
                  <a:srgbClr val="000000"/>
                </a:solidFill>
                <a:latin typeface="Monaco"/>
              </a:rPr>
              <a:t>) </a:t>
            </a:r>
            <a:r>
              <a:rPr lang="en-US" altLang="en-US" sz="2400" dirty="0" smtClean="0">
                <a:solidFill>
                  <a:srgbClr val="FF0000"/>
                </a:solidFill>
                <a:latin typeface="Monaco"/>
              </a:rPr>
              <a:t>is in </a:t>
            </a:r>
            <a:r>
              <a:rPr lang="en-US" altLang="en-US" sz="2400" i="1" dirty="0" smtClean="0">
                <a:solidFill>
                  <a:srgbClr val="FF0000"/>
                </a:solidFill>
                <a:latin typeface="Monaco"/>
              </a:rPr>
              <a:t>Spectrum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400" i="1" dirty="0">
                <a:solidFill>
                  <a:srgbClr val="FF0000"/>
                </a:solidFill>
                <a:latin typeface="Monaco"/>
              </a:rPr>
              <a:t>	 </a:t>
            </a:r>
            <a:r>
              <a:rPr lang="en-US" altLang="en-US" sz="2400" i="1" dirty="0" smtClean="0">
                <a:solidFill>
                  <a:srgbClr val="FF0000"/>
                </a:solidFill>
                <a:latin typeface="Monaco"/>
              </a:rPr>
              <a:t>     </a:t>
            </a:r>
            <a:r>
              <a:rPr lang="en-US" altLang="en-US" sz="2400" i="1" dirty="0" err="1" smtClean="0">
                <a:solidFill>
                  <a:srgbClr val="FF0000"/>
                </a:solidFill>
                <a:latin typeface="Monaco"/>
              </a:rPr>
              <a:t>KeptPeps</a:t>
            </a:r>
            <a:r>
              <a:rPr lang="en-US" altLang="en-US" sz="2400" dirty="0" smtClean="0">
                <a:solidFill>
                  <a:srgbClr val="FF0000"/>
                </a:solidFill>
                <a:latin typeface="Monaco"/>
              </a:rPr>
              <a:t> = </a:t>
            </a:r>
            <a:r>
              <a:rPr lang="en-US" altLang="en-US" sz="2400" i="1" dirty="0" err="1" smtClean="0">
                <a:solidFill>
                  <a:srgbClr val="FF0000"/>
                </a:solidFill>
                <a:latin typeface="Monaco"/>
              </a:rPr>
              <a:t>KeptPeps</a:t>
            </a:r>
            <a:r>
              <a:rPr lang="en-US" altLang="en-US" sz="2400" dirty="0" smtClean="0">
                <a:solidFill>
                  <a:srgbClr val="FF0000"/>
                </a:solidFill>
                <a:latin typeface="Monaco"/>
              </a:rPr>
              <a:t> + peptide</a:t>
            </a:r>
            <a:r>
              <a:rPr lang="en-US" altLang="en-US" sz="2400" dirty="0" smtClean="0">
                <a:solidFill>
                  <a:srgbClr val="000000"/>
                </a:solidFill>
                <a:latin typeface="Monaco"/>
              </a:rPr>
              <a:t/>
            </a:r>
            <a:br>
              <a:rPr lang="en-US" altLang="en-US" sz="2400" dirty="0" smtClean="0">
                <a:solidFill>
                  <a:srgbClr val="000000"/>
                </a:solidFill>
                <a:latin typeface="Monaco"/>
              </a:rPr>
            </a:br>
            <a:r>
              <a:rPr lang="en-US" altLang="en-US" sz="2400" dirty="0" smtClean="0">
                <a:solidFill>
                  <a:srgbClr val="000000"/>
                </a:solidFill>
                <a:latin typeface="Monaco"/>
              </a:rPr>
              <a:t>                    if </a:t>
            </a:r>
            <a:r>
              <a:rPr lang="en-US" altLang="en-US" sz="2400" i="1" dirty="0" err="1" smtClean="0">
                <a:solidFill>
                  <a:srgbClr val="000000"/>
                </a:solidFill>
                <a:latin typeface="Monaco"/>
              </a:rPr>
              <a:t>Cyclospectrum</a:t>
            </a:r>
            <a:r>
              <a:rPr lang="en-US" altLang="en-US" sz="2400" dirty="0" smtClean="0">
                <a:solidFill>
                  <a:srgbClr val="000000"/>
                </a:solidFill>
                <a:latin typeface="Monaco"/>
              </a:rPr>
              <a:t>(</a:t>
            </a:r>
            <a:r>
              <a:rPr lang="en-US" altLang="en-US" sz="2400" i="1" dirty="0" smtClean="0">
                <a:solidFill>
                  <a:srgbClr val="000000"/>
                </a:solidFill>
                <a:latin typeface="Monaco"/>
              </a:rPr>
              <a:t>Peptide</a:t>
            </a:r>
            <a:r>
              <a:rPr lang="en-US" altLang="en-US" sz="2400" dirty="0" smtClean="0">
                <a:solidFill>
                  <a:srgbClr val="000000"/>
                </a:solidFill>
                <a:latin typeface="Monaco"/>
              </a:rPr>
              <a:t>) = </a:t>
            </a:r>
            <a:r>
              <a:rPr lang="en-US" altLang="en-US" sz="2400" i="1" dirty="0" smtClean="0">
                <a:solidFill>
                  <a:srgbClr val="000000"/>
                </a:solidFill>
                <a:latin typeface="Monaco"/>
              </a:rPr>
              <a:t>Spectrum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400" dirty="0" smtClean="0">
                <a:solidFill>
                  <a:srgbClr val="000000"/>
                </a:solidFill>
                <a:latin typeface="Monaco"/>
              </a:rPr>
              <a:t>		</a:t>
            </a:r>
            <a:r>
              <a:rPr lang="en-US" altLang="en-US" sz="2400" i="1" dirty="0" smtClean="0">
                <a:solidFill>
                  <a:srgbClr val="FF0000"/>
                </a:solidFill>
                <a:latin typeface="Monaco"/>
              </a:rPr>
              <a:t>Final Peptides + Peptide</a:t>
            </a:r>
            <a:r>
              <a:rPr lang="en-US" altLang="en-US" sz="2400" dirty="0" smtClean="0">
                <a:solidFill>
                  <a:srgbClr val="000000"/>
                </a:solidFill>
                <a:latin typeface="Monaco"/>
              </a:rPr>
              <a:t/>
            </a:r>
            <a:br>
              <a:rPr lang="en-US" altLang="en-US" sz="2400" dirty="0" smtClean="0">
                <a:solidFill>
                  <a:srgbClr val="000000"/>
                </a:solidFill>
                <a:latin typeface="Monaco"/>
              </a:rPr>
            </a:br>
            <a:r>
              <a:rPr lang="en-US" altLang="en-US" sz="2400" dirty="0" smtClean="0">
                <a:solidFill>
                  <a:srgbClr val="000000"/>
                </a:solidFill>
                <a:latin typeface="Monaco"/>
              </a:rPr>
              <a:t>                        output </a:t>
            </a:r>
            <a:r>
              <a:rPr lang="en-US" altLang="en-US" sz="2400" i="1" dirty="0" smtClean="0">
                <a:solidFill>
                  <a:srgbClr val="FF0000"/>
                </a:solidFill>
                <a:latin typeface="Monaco"/>
              </a:rPr>
              <a:t>Final Peptide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400" i="1" dirty="0">
                <a:solidFill>
                  <a:srgbClr val="FF0000"/>
                </a:solidFill>
                <a:latin typeface="Monaco"/>
              </a:rPr>
              <a:t>	 </a:t>
            </a:r>
            <a:r>
              <a:rPr lang="en-US" altLang="en-US" sz="2400" i="1" dirty="0" smtClean="0">
                <a:solidFill>
                  <a:srgbClr val="FF0000"/>
                </a:solidFill>
                <a:latin typeface="Monaco"/>
              </a:rPr>
              <a:t>     Peptides = </a:t>
            </a:r>
            <a:r>
              <a:rPr lang="en-US" altLang="en-US" sz="2400" i="1" dirty="0" err="1" smtClean="0">
                <a:solidFill>
                  <a:srgbClr val="FF0000"/>
                </a:solidFill>
                <a:latin typeface="Monaco"/>
              </a:rPr>
              <a:t>KeptPeps</a:t>
            </a:r>
            <a:r>
              <a:rPr lang="en-US" altLang="en-US" sz="2400" dirty="0" smtClean="0">
                <a:solidFill>
                  <a:srgbClr val="000000"/>
                </a:solidFill>
                <a:latin typeface="Monaco"/>
              </a:rPr>
              <a:t/>
            </a:r>
            <a:br>
              <a:rPr lang="en-US" altLang="en-US" sz="2400" dirty="0" smtClean="0">
                <a:solidFill>
                  <a:srgbClr val="000000"/>
                </a:solidFill>
                <a:latin typeface="Monaco"/>
              </a:rPr>
            </a:br>
            <a:r>
              <a:rPr lang="en-US" altLang="en-US" sz="2400" dirty="0" smtClean="0">
                <a:solidFill>
                  <a:srgbClr val="000000"/>
                </a:solidFill>
                <a:latin typeface="Monaco"/>
              </a:rPr>
              <a:t>                    </a:t>
            </a:r>
            <a:r>
              <a:rPr lang="en-US" altLang="en-US" sz="2400" dirty="0" smtClean="0">
                <a:solidFill>
                  <a:srgbClr val="FF0000"/>
                </a:solidFill>
                <a:latin typeface="Monaco"/>
              </a:rPr>
              <a:t>clear </a:t>
            </a:r>
            <a:r>
              <a:rPr lang="en-US" altLang="en-US" sz="2400" i="1" dirty="0" err="1" smtClean="0">
                <a:solidFill>
                  <a:srgbClr val="FF0000"/>
                </a:solidFill>
                <a:latin typeface="Monaco"/>
              </a:rPr>
              <a:t>KeptPeps</a:t>
            </a:r>
            <a:endParaRPr lang="en-US" altLang="en-US" sz="2400" i="1" dirty="0" smtClean="0">
              <a:solidFill>
                <a:srgbClr val="FF0000"/>
              </a:solidFill>
              <a:latin typeface="Monaco"/>
            </a:endParaRPr>
          </a:p>
        </p:txBody>
      </p:sp>
    </p:spTree>
    <p:extLst>
      <p:ext uri="{BB962C8B-B14F-4D97-AF65-F5344CB8AC3E}">
        <p14:creationId xmlns:p14="http://schemas.microsoft.com/office/powerpoint/2010/main" val="3183895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Program can sequence cyclic peptides!</a:t>
            </a:r>
          </a:p>
          <a:p>
            <a:pPr lvl="1"/>
            <a:r>
              <a:rPr lang="en-US" sz="2400" dirty="0" smtClean="0"/>
              <a:t>But…runtime limits the length of peptide (no leaderboard)</a:t>
            </a:r>
          </a:p>
          <a:p>
            <a:pPr lvl="1"/>
            <a:r>
              <a:rPr lang="en-US" sz="2400" dirty="0" smtClean="0"/>
              <a:t>And…LOTS of assumptions about the fidelity of the data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3609656"/>
            <a:ext cx="45985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Spectrum = [0, 97, 97, 99, 101, 103, 196, 198, 198, 200, 202, 295, 297, 299, 299, 301, 394, 396, 398, 400, 400, 497]</a:t>
            </a:r>
            <a:endParaRPr lang="en-US" sz="2400" dirty="0"/>
          </a:p>
        </p:txBody>
      </p:sp>
      <p:sp>
        <p:nvSpPr>
          <p:cNvPr id="5" name="Right Arrow 4"/>
          <p:cNvSpPr/>
          <p:nvPr/>
        </p:nvSpPr>
        <p:spPr>
          <a:xfrm>
            <a:off x="5853768" y="3983005"/>
            <a:ext cx="1225296" cy="8229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496104" y="3609656"/>
            <a:ext cx="41076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Possible Amino Acid Sequence = PVCPT</a:t>
            </a:r>
          </a:p>
          <a:p>
            <a:r>
              <a:rPr lang="en-US" sz="2400" dirty="0" smtClean="0"/>
              <a:t>Mass Sequence </a:t>
            </a:r>
          </a:p>
          <a:p>
            <a:r>
              <a:rPr lang="en-US" sz="2400" dirty="0" smtClean="0"/>
              <a:t>= 97-99-103-97-101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01205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Program works on highly improbable, perfect datasets</a:t>
            </a:r>
          </a:p>
          <a:p>
            <a:r>
              <a:rPr lang="en-US" sz="2800" dirty="0" smtClean="0"/>
              <a:t>Improving runtime, either with more expansive bounding or implementing a leaderboard </a:t>
            </a:r>
          </a:p>
          <a:p>
            <a:pPr marL="0" indent="0">
              <a:buNone/>
            </a:pPr>
            <a:r>
              <a:rPr lang="en-US" sz="2800" dirty="0" smtClean="0"/>
              <a:t>	But… NRPs can contain more than 20 </a:t>
            </a:r>
            <a:r>
              <a:rPr lang="en-US" sz="2800" dirty="0" err="1" smtClean="0"/>
              <a:t>aa’s</a:t>
            </a:r>
            <a:r>
              <a:rPr lang="en-US" sz="2800" dirty="0" smtClean="0"/>
              <a:t> (100s), </a:t>
            </a:r>
          </a:p>
          <a:p>
            <a:endParaRPr lang="en-US" sz="2800" dirty="0"/>
          </a:p>
          <a:p>
            <a:endParaRPr lang="en-US" sz="2800" dirty="0" smtClean="0"/>
          </a:p>
          <a:p>
            <a:r>
              <a:rPr lang="en-US" sz="2800" dirty="0" smtClean="0"/>
              <a:t>It isn’t science unless you find a cool database = 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7576" y="4716569"/>
            <a:ext cx="2619375" cy="1152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83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52</TotalTime>
  <Words>322</Words>
  <Application>Microsoft Office PowerPoint</Application>
  <PresentationFormat>Widescreen</PresentationFormat>
  <Paragraphs>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Courier New</vt:lpstr>
      <vt:lpstr>Monaco</vt:lpstr>
      <vt:lpstr>Wingdings</vt:lpstr>
      <vt:lpstr>Retrospect</vt:lpstr>
      <vt:lpstr>Cyclopeptide Sequencing</vt:lpstr>
      <vt:lpstr>Problem: Antibiotics are not in the genome</vt:lpstr>
      <vt:lpstr>Data</vt:lpstr>
      <vt:lpstr>High Level Steps</vt:lpstr>
      <vt:lpstr>Results</vt:lpstr>
      <vt:lpstr>Conclusion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Cyclopeptide Sequencing</dc:title>
  <dc:creator>Tayla Isensee</dc:creator>
  <cp:lastModifiedBy>Tayla Isensee</cp:lastModifiedBy>
  <cp:revision>7</cp:revision>
  <dcterms:created xsi:type="dcterms:W3CDTF">2018-05-07T22:37:49Z</dcterms:created>
  <dcterms:modified xsi:type="dcterms:W3CDTF">2018-05-07T23:30:48Z</dcterms:modified>
</cp:coreProperties>
</file>