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33593A-C01B-0C4C-AECE-004400C78450}">
          <p14:sldIdLst>
            <p14:sldId id="256"/>
            <p14:sldId id="257"/>
            <p14:sldId id="259"/>
            <p14:sldId id="258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3905"/>
  </p:normalViewPr>
  <p:slideViewPr>
    <p:cSldViewPr snapToGrid="0" snapToObjects="1">
      <p:cViewPr>
        <p:scale>
          <a:sx n="105" d="100"/>
          <a:sy n="105" d="100"/>
        </p:scale>
        <p:origin x="-2200" y="-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8E8A7-D541-2F45-B857-F6A4B9F47B2D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67D5-8478-4F4A-A2CA-3D228901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67D5-8478-4F4A-A2CA-3D22890112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A26684-6B59-3E41-B03D-318A425FF6D7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9CCB07-C767-A245-A126-650854E232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salind.info/problems/ba3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a Eulerian Cycle in a Directed 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Natasha baas-Thomas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Eulerian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18048" cy="402336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Courier New" charset="0"/>
              <a:buChar char="o"/>
            </a:pPr>
            <a:r>
              <a:rPr lang="en-US" sz="3000" dirty="0" smtClean="0"/>
              <a:t> </a:t>
            </a:r>
            <a:r>
              <a:rPr lang="en-US" sz="3000" dirty="0" smtClean="0"/>
              <a:t>Graph: nodes </a:t>
            </a:r>
            <a:r>
              <a:rPr lang="en-US" sz="3000" dirty="0" smtClean="0"/>
              <a:t>with directed edges</a:t>
            </a:r>
          </a:p>
          <a:p>
            <a:pPr>
              <a:lnSpc>
                <a:spcPct val="200000"/>
              </a:lnSpc>
              <a:buFont typeface="Courier New" charset="0"/>
              <a:buChar char="o"/>
            </a:pPr>
            <a:r>
              <a:rPr lang="en-US" sz="3000" dirty="0" smtClean="0"/>
              <a:t> Visit each edge only </a:t>
            </a:r>
            <a:r>
              <a:rPr lang="en-US" sz="3000" i="1" dirty="0" smtClean="0"/>
              <a:t>once</a:t>
            </a:r>
            <a:r>
              <a:rPr lang="en-US" sz="3000" dirty="0" smtClean="0"/>
              <a:t>, start and end at the same node</a:t>
            </a:r>
            <a:endParaRPr lang="en-US" sz="3000" i="1" dirty="0" smtClean="0"/>
          </a:p>
          <a:p>
            <a:pPr>
              <a:lnSpc>
                <a:spcPct val="200000"/>
              </a:lnSpc>
              <a:buFont typeface="Courier New" charset="0"/>
              <a:buChar char="o"/>
            </a:pPr>
            <a:r>
              <a:rPr lang="en-US" sz="3000" dirty="0"/>
              <a:t> </a:t>
            </a:r>
            <a:r>
              <a:rPr lang="en-US" sz="3000" dirty="0" smtClean="0"/>
              <a:t>Useful for genomic sequencing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64" y="2051390"/>
            <a:ext cx="5073528" cy="39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8368" y="2911823"/>
            <a:ext cx="12192000" cy="4409194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en-US" dirty="0" smtClean="0"/>
              <a:t>						     </a:t>
            </a:r>
            <a:r>
              <a:rPr lang="en-US" sz="2000" dirty="0" smtClean="0">
                <a:sym typeface="Wingdings"/>
              </a:rPr>
              <a:t>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471400" lvl="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    </a:t>
            </a:r>
            <a:endParaRPr lang="en-US" sz="2000" dirty="0" smtClean="0">
              <a:sym typeface="Wingdings"/>
            </a:endParaRPr>
          </a:p>
          <a:p>
            <a:pPr marL="1471400" lvl="8" indent="0">
              <a:buNone/>
            </a:pPr>
            <a:endParaRPr lang="en-US" sz="2000" dirty="0">
              <a:sym typeface="Wingdings"/>
            </a:endParaRPr>
          </a:p>
          <a:p>
            <a:pPr marL="1471400" lvl="8" indent="0">
              <a:buNone/>
            </a:pPr>
            <a:endParaRPr lang="en-US" sz="2000" dirty="0" smtClean="0">
              <a:sym typeface="Wingdings"/>
            </a:endParaRPr>
          </a:p>
          <a:p>
            <a:pPr marL="1471400" lvl="8" indent="0">
              <a:buNone/>
            </a:pPr>
            <a:r>
              <a:rPr lang="en-US" sz="2000" dirty="0" smtClean="0">
                <a:sym typeface="Wingdings"/>
              </a:rPr>
              <a:t>  </a:t>
            </a:r>
            <a:r>
              <a:rPr lang="en-US" sz="2000" dirty="0"/>
              <a:t>Text file from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rosalind.info/problems/ba3f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 Dictionary of nodes (keys) and edges  (values)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8789" r="40034" b="67488"/>
          <a:stretch/>
        </p:blipFill>
        <p:spPr>
          <a:xfrm>
            <a:off x="1097280" y="2101607"/>
            <a:ext cx="5059680" cy="301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25" y="2787069"/>
            <a:ext cx="4761607" cy="8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Format data to a dictionary (input)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Random </a:t>
            </a:r>
            <a:r>
              <a:rPr lang="en-US" dirty="0" smtClean="0"/>
              <a:t>start </a:t>
            </a:r>
            <a:r>
              <a:rPr lang="en-US" dirty="0" smtClean="0"/>
              <a:t>-&gt; </a:t>
            </a:r>
            <a:r>
              <a:rPr lang="en-US" dirty="0" smtClean="0"/>
              <a:t>‘current’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if ‘current’ has unused </a:t>
            </a:r>
            <a:r>
              <a:rPr lang="en-US" dirty="0" smtClean="0"/>
              <a:t>edges:</a:t>
            </a:r>
          </a:p>
          <a:p>
            <a:pPr marL="635508" lvl="1" indent="-342900">
              <a:buFont typeface="+mj-lt"/>
              <a:buAutoNum type="alphaLcPeriod"/>
            </a:pPr>
            <a:r>
              <a:rPr lang="en-US" dirty="0" smtClean="0"/>
              <a:t>  if YES:</a:t>
            </a:r>
          </a:p>
          <a:p>
            <a:pPr marL="875538" lvl="2" indent="-400050">
              <a:buFont typeface="+mj-lt"/>
              <a:buAutoNum type="romanLcPeriod"/>
            </a:pPr>
            <a:r>
              <a:rPr lang="en-US" dirty="0" smtClean="0"/>
              <a:t>Randomly </a:t>
            </a:r>
            <a:r>
              <a:rPr lang="en-US" dirty="0" smtClean="0"/>
              <a:t>select a new edge to move </a:t>
            </a:r>
            <a:r>
              <a:rPr lang="en-US" dirty="0" smtClean="0"/>
              <a:t>to</a:t>
            </a:r>
          </a:p>
          <a:p>
            <a:pPr marL="749808" lvl="1" indent="-457200">
              <a:buFont typeface="+mj-lt"/>
              <a:buAutoNum type="alphaLcPeriod" startAt="2"/>
            </a:pPr>
            <a:r>
              <a:rPr lang="en-US" dirty="0" smtClean="0"/>
              <a:t>if NO:</a:t>
            </a:r>
          </a:p>
          <a:p>
            <a:pPr marL="932688" lvl="2" indent="-457200">
              <a:buFont typeface="+mj-lt"/>
              <a:buAutoNum type="romanLcPeriod"/>
            </a:pPr>
            <a:r>
              <a:rPr lang="en-US" dirty="0" smtClean="0"/>
              <a:t>Randomly </a:t>
            </a:r>
            <a:r>
              <a:rPr lang="en-US" dirty="0" smtClean="0"/>
              <a:t>select a visited node with unused edges</a:t>
            </a:r>
          </a:p>
          <a:p>
            <a:pPr marL="932688" lvl="2" indent="-457200">
              <a:buFont typeface="+mj-lt"/>
              <a:buAutoNum type="romanLcPeriod"/>
            </a:pPr>
            <a:r>
              <a:rPr lang="en-US" dirty="0" smtClean="0"/>
              <a:t>Delete path after new ‘current’</a:t>
            </a:r>
          </a:p>
          <a:p>
            <a:pPr marL="932688" lvl="2" indent="-457200">
              <a:buFont typeface="+mj-lt"/>
              <a:buAutoNum type="romanLcPeriod"/>
            </a:pPr>
            <a:r>
              <a:rPr lang="en-US" dirty="0" smtClean="0"/>
              <a:t>Try again!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Finish once all edges have been visited once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Publish graph to </a:t>
            </a:r>
            <a:r>
              <a:rPr lang="en-US" dirty="0" err="1" smtClean="0"/>
              <a:t>GraphSpace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46" y="1845734"/>
            <a:ext cx="5008054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803392" cy="1450757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2" y="1793724"/>
            <a:ext cx="4357061" cy="448121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695932"/>
            <a:ext cx="5030045" cy="143715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97280" y="1888537"/>
            <a:ext cx="7424928" cy="42915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Output:</a:t>
            </a:r>
          </a:p>
          <a:p>
            <a:pPr lvl="1"/>
            <a:r>
              <a:rPr lang="en-US" sz="2000" dirty="0" smtClean="0"/>
              <a:t>List of lists: [[node1, node2], [node2, node3],</a:t>
            </a:r>
            <a:r>
              <a:rPr lang="is-IS" sz="2000" dirty="0" smtClean="0"/>
              <a:t>…]</a:t>
            </a:r>
          </a:p>
          <a:p>
            <a:pPr lvl="1"/>
            <a:endParaRPr lang="is-IS" sz="2000" dirty="0"/>
          </a:p>
          <a:p>
            <a:pPr lvl="1"/>
            <a:endParaRPr lang="is-IS" sz="2000" dirty="0" smtClean="0"/>
          </a:p>
          <a:p>
            <a:pPr lvl="1"/>
            <a:endParaRPr lang="is-IS" sz="2000" dirty="0"/>
          </a:p>
          <a:p>
            <a:pPr lvl="1"/>
            <a:endParaRPr lang="is-IS" sz="2000" dirty="0" smtClean="0"/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r>
              <a:rPr lang="is-IS" sz="2400" dirty="0" smtClean="0"/>
              <a:t>Graph:</a:t>
            </a:r>
          </a:p>
          <a:p>
            <a:pPr lvl="1"/>
            <a:r>
              <a:rPr lang="is-IS" sz="2000" dirty="0" smtClean="0"/>
              <a:t>Random start indicated by yellow star, with increasingly large edges as the cycle’s path</a:t>
            </a:r>
          </a:p>
        </p:txBody>
      </p:sp>
    </p:spTree>
    <p:extLst>
      <p:ext uri="{BB962C8B-B14F-4D97-AF65-F5344CB8AC3E}">
        <p14:creationId xmlns:p14="http://schemas.microsoft.com/office/powerpoint/2010/main" val="9914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– example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992566"/>
            <a:ext cx="6366860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" y="1207008"/>
            <a:ext cx="5299364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93264" y="2967608"/>
            <a:ext cx="3054096" cy="982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2002 nodes</a:t>
            </a:r>
            <a:r>
              <a:rPr lang="en-US" sz="2400" smtClean="0"/>
              <a:t>, 2668 </a:t>
            </a:r>
            <a:r>
              <a:rPr lang="en-US" sz="2400" dirty="0" smtClean="0"/>
              <a:t>edges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 Too big!</a:t>
            </a:r>
            <a:endParaRPr lang="is-IS" sz="2000" dirty="0" smtClean="0"/>
          </a:p>
        </p:txBody>
      </p:sp>
    </p:spTree>
    <p:extLst>
      <p:ext uri="{BB962C8B-B14F-4D97-AF65-F5344CB8AC3E}">
        <p14:creationId xmlns:p14="http://schemas.microsoft.com/office/powerpoint/2010/main" val="7688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Courier New" charset="0"/>
              <a:buChar char="o"/>
            </a:pPr>
            <a:r>
              <a:rPr lang="en-US" sz="3200" dirty="0" smtClean="0"/>
              <a:t> Code works for small data sets</a:t>
            </a:r>
            <a:endParaRPr lang="en-US" sz="3200" dirty="0"/>
          </a:p>
          <a:p>
            <a:pPr>
              <a:lnSpc>
                <a:spcPct val="200000"/>
              </a:lnSpc>
              <a:buFont typeface="Courier New" charset="0"/>
              <a:buChar char="o"/>
            </a:pPr>
            <a:r>
              <a:rPr lang="en-US" sz="3200" dirty="0" smtClean="0"/>
              <a:t> Ways to make it faster?</a:t>
            </a:r>
          </a:p>
          <a:p>
            <a:pPr marL="384048" lvl="2" indent="0">
              <a:lnSpc>
                <a:spcPct val="200000"/>
              </a:lnSpc>
              <a:buNone/>
            </a:pPr>
            <a:r>
              <a:rPr lang="en-US" sz="2800" dirty="0"/>
              <a:t>Instead of deleting path after new ‘</a:t>
            </a:r>
            <a:r>
              <a:rPr lang="en-US" sz="2800" dirty="0" smtClean="0"/>
              <a:t>current’</a:t>
            </a:r>
          </a:p>
          <a:p>
            <a:pPr marL="384048" lvl="2" indent="0">
              <a:lnSpc>
                <a:spcPct val="200000"/>
              </a:lnSpc>
              <a:buNone/>
            </a:pPr>
            <a:r>
              <a:rPr lang="en-US" sz="2800" dirty="0" smtClean="0"/>
              <a:t>&gt; Create </a:t>
            </a:r>
            <a:r>
              <a:rPr lang="en-US" sz="2800" dirty="0" smtClean="0"/>
              <a:t>sub-paths </a:t>
            </a:r>
            <a:r>
              <a:rPr lang="en-US" sz="2800" dirty="0"/>
              <a:t>and combine with main </a:t>
            </a:r>
            <a:r>
              <a:rPr lang="en-US" sz="2800" dirty="0" smtClean="0"/>
              <a:t>cycle</a:t>
            </a:r>
            <a:endParaRPr lang="en-US" sz="3200" dirty="0" smtClean="0"/>
          </a:p>
          <a:p>
            <a:pPr>
              <a:lnSpc>
                <a:spcPct val="200000"/>
              </a:lnSpc>
              <a:buFont typeface="Courier New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Modify for genome subsequences</a:t>
            </a:r>
          </a:p>
        </p:txBody>
      </p:sp>
    </p:spTree>
    <p:extLst>
      <p:ext uri="{BB962C8B-B14F-4D97-AF65-F5344CB8AC3E}">
        <p14:creationId xmlns:p14="http://schemas.microsoft.com/office/powerpoint/2010/main" val="6330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199</Words>
  <Application>Microsoft Macintosh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Courier New</vt:lpstr>
      <vt:lpstr>Wingdings</vt:lpstr>
      <vt:lpstr>Retrospect</vt:lpstr>
      <vt:lpstr>Finding a Eulerian Cycle in a Directed Graph</vt:lpstr>
      <vt:lpstr>Eulerian Cycles</vt:lpstr>
      <vt:lpstr>Data – example 1</vt:lpstr>
      <vt:lpstr>Code</vt:lpstr>
      <vt:lpstr>Output</vt:lpstr>
      <vt:lpstr>Data – example 2</vt:lpstr>
      <vt:lpstr>Conclusions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Eulerian Cycle in a Directed Graph</dc:title>
  <dc:creator>Microsoft Office User</dc:creator>
  <cp:lastModifiedBy>Microsoft Office User</cp:lastModifiedBy>
  <cp:revision>12</cp:revision>
  <dcterms:created xsi:type="dcterms:W3CDTF">2018-05-07T07:34:34Z</dcterms:created>
  <dcterms:modified xsi:type="dcterms:W3CDTF">2018-05-07T21:40:26Z</dcterms:modified>
</cp:coreProperties>
</file>