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1" r:id="rId5"/>
    <p:sldId id="262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C0C0"/>
    <a:srgbClr val="94C0BE"/>
    <a:srgbClr val="39C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87A34-77AF-2B43-AFB2-6AD97A0BE418}" type="datetimeFigureOut">
              <a:rPr lang="en-US" smtClean="0"/>
              <a:t>5/4/17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5936C-917D-094B-8217-E1056DC21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55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936C-917D-094B-8217-E1056DC21B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4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53CC-9B8F-B444-BF21-1DC679074F54}" type="datetimeFigureOut">
              <a:rPr lang="en-US" smtClean="0"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B0F7-A3BA-ED44-951F-E4E5F9AC4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3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53CC-9B8F-B444-BF21-1DC679074F54}" type="datetimeFigureOut">
              <a:rPr lang="en-US" smtClean="0"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B0F7-A3BA-ED44-951F-E4E5F9AC4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8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53CC-9B8F-B444-BF21-1DC679074F54}" type="datetimeFigureOut">
              <a:rPr lang="en-US" smtClean="0"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B0F7-A3BA-ED44-951F-E4E5F9AC4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4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53CC-9B8F-B444-BF21-1DC679074F54}" type="datetimeFigureOut">
              <a:rPr lang="en-US" smtClean="0"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B0F7-A3BA-ED44-951F-E4E5F9AC4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8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53CC-9B8F-B444-BF21-1DC679074F54}" type="datetimeFigureOut">
              <a:rPr lang="en-US" smtClean="0"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B0F7-A3BA-ED44-951F-E4E5F9AC4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53CC-9B8F-B444-BF21-1DC679074F54}" type="datetimeFigureOut">
              <a:rPr lang="en-US" smtClean="0"/>
              <a:t>5/4/17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B0F7-A3BA-ED44-951F-E4E5F9AC4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4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53CC-9B8F-B444-BF21-1DC679074F54}" type="datetimeFigureOut">
              <a:rPr lang="en-US" smtClean="0"/>
              <a:t>5/4/17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B0F7-A3BA-ED44-951F-E4E5F9AC4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6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53CC-9B8F-B444-BF21-1DC679074F54}" type="datetimeFigureOut">
              <a:rPr lang="en-US" smtClean="0"/>
              <a:t>5/4/17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B0F7-A3BA-ED44-951F-E4E5F9AC4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2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53CC-9B8F-B444-BF21-1DC679074F54}" type="datetimeFigureOut">
              <a:rPr lang="en-US" smtClean="0"/>
              <a:t>5/4/17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B0F7-A3BA-ED44-951F-E4E5F9AC4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22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53CC-9B8F-B444-BF21-1DC679074F54}" type="datetimeFigureOut">
              <a:rPr lang="en-US" smtClean="0"/>
              <a:t>5/4/17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B0F7-A3BA-ED44-951F-E4E5F9AC4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77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53CC-9B8F-B444-BF21-1DC679074F54}" type="datetimeFigureOut">
              <a:rPr lang="en-US" smtClean="0"/>
              <a:t>5/4/17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B0F7-A3BA-ED44-951F-E4E5F9AC4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F53CC-9B8F-B444-BF21-1DC679074F54}" type="datetimeFigureOut">
              <a:rPr lang="en-US" smtClean="0"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3B0F7-A3BA-ED44-951F-E4E5F9AC4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1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Finding Motifs in Restriction Enzyme Sequences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August Staubus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Bio 131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7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110" y="761735"/>
            <a:ext cx="5614835" cy="1993266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Restriction Enzymes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Cut DNA</a:t>
            </a:r>
          </a:p>
          <a:p>
            <a:r>
              <a:rPr lang="is-IS" sz="2000" dirty="0" smtClean="0">
                <a:solidFill>
                  <a:schemeClr val="bg1"/>
                </a:solidFill>
              </a:rPr>
              <a:t>160,337</a:t>
            </a:r>
            <a:endParaRPr lang="is-I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Seemingly Unrelated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7" t="8794" r="29385"/>
          <a:stretch/>
        </p:blipFill>
        <p:spPr>
          <a:xfrm rot="5400000">
            <a:off x="7040100" y="2980769"/>
            <a:ext cx="2750853" cy="30172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2432" y="2662772"/>
            <a:ext cx="1006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c</a:t>
            </a:r>
            <a:r>
              <a:rPr lang="en-US" sz="1200" smtClean="0"/>
              <a:t>engage.com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719054" y="5628829"/>
            <a:ext cx="685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r</a:t>
            </a:r>
            <a:r>
              <a:rPr lang="en-US" sz="1200" dirty="0" err="1" smtClean="0"/>
              <a:t>csb.org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211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Motif!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Discovered by looking at structures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2432" y="2662772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994" y="1316019"/>
            <a:ext cx="5941068" cy="30150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609690" y="4146443"/>
            <a:ext cx="1488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Thielking</a:t>
            </a:r>
            <a:r>
              <a:rPr lang="en-US" dirty="0" smtClean="0"/>
              <a:t>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9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Downloaded all 160,337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2432" y="2662772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"/>
          <a:stretch/>
        </p:blipFill>
        <p:spPr>
          <a:xfrm>
            <a:off x="5985421" y="1500026"/>
            <a:ext cx="4860213" cy="265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High-Level Code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52286" cy="43513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Choose the first k-</a:t>
            </a:r>
            <a:r>
              <a:rPr lang="en-US" dirty="0" err="1" smtClean="0">
                <a:solidFill>
                  <a:schemeClr val="bg1"/>
                </a:solidFill>
              </a:rPr>
              <a:t>mer</a:t>
            </a:r>
            <a:r>
              <a:rPr lang="en-US" dirty="0" smtClean="0">
                <a:solidFill>
                  <a:schemeClr val="bg1"/>
                </a:solidFill>
              </a:rPr>
              <a:t> from the first protein sequence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Compute a profile for this k-</a:t>
            </a:r>
            <a:r>
              <a:rPr lang="en-US" dirty="0" err="1" smtClean="0">
                <a:solidFill>
                  <a:schemeClr val="bg1"/>
                </a:solidFill>
              </a:rPr>
              <a:t>mer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Choose the profile-most-probable k-</a:t>
            </a:r>
            <a:r>
              <a:rPr lang="en-US" dirty="0" err="1" smtClean="0">
                <a:solidFill>
                  <a:schemeClr val="bg1"/>
                </a:solidFill>
              </a:rPr>
              <a:t>mer</a:t>
            </a:r>
            <a:r>
              <a:rPr lang="en-US" dirty="0" smtClean="0">
                <a:solidFill>
                  <a:schemeClr val="bg1"/>
                </a:solidFill>
              </a:rPr>
              <a:t> from the next protein sequence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Compute a profile for the k-</a:t>
            </a:r>
            <a:r>
              <a:rPr lang="en-US" dirty="0" err="1" smtClean="0">
                <a:solidFill>
                  <a:schemeClr val="bg1"/>
                </a:solidFill>
              </a:rPr>
              <a:t>mers</a:t>
            </a:r>
            <a:r>
              <a:rPr lang="en-US" dirty="0" smtClean="0">
                <a:solidFill>
                  <a:schemeClr val="bg1"/>
                </a:solidFill>
              </a:rPr>
              <a:t> chosen so far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Compute the consensus of the selected k-</a:t>
            </a:r>
            <a:r>
              <a:rPr lang="en-US" dirty="0" err="1" smtClean="0">
                <a:solidFill>
                  <a:schemeClr val="bg1"/>
                </a:solidFill>
              </a:rPr>
              <a:t>mers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Compute the score of the selected k-</a:t>
            </a:r>
            <a:r>
              <a:rPr lang="en-US" dirty="0" err="1" smtClean="0">
                <a:solidFill>
                  <a:schemeClr val="bg1"/>
                </a:solidFill>
              </a:rPr>
              <a:t>mers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ight Bracket 4"/>
          <p:cNvSpPr/>
          <p:nvPr/>
        </p:nvSpPr>
        <p:spPr>
          <a:xfrm>
            <a:off x="7043351" y="3111608"/>
            <a:ext cx="247135" cy="1309816"/>
          </a:xfrm>
          <a:prstGeom prst="rightBracket">
            <a:avLst/>
          </a:prstGeom>
          <a:ln w="38100">
            <a:solidFill>
              <a:srgbClr val="39C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flipH="1">
            <a:off x="7290486" y="2889353"/>
            <a:ext cx="1801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Repeat until the profile- most-probable </a:t>
            </a:r>
            <a:r>
              <a:rPr lang="en-US" dirty="0" err="1" smtClean="0">
                <a:solidFill>
                  <a:schemeClr val="bg1"/>
                </a:solidFill>
              </a:rPr>
              <a:t>kmer</a:t>
            </a:r>
            <a:r>
              <a:rPr lang="en-US" dirty="0" smtClean="0">
                <a:solidFill>
                  <a:schemeClr val="bg1"/>
                </a:solidFill>
              </a:rPr>
              <a:t> has been selected for each sequence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706" y="4587074"/>
            <a:ext cx="3829061" cy="22406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706" y="213615"/>
            <a:ext cx="3185492" cy="24550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45245" y="2563480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Ritz 2017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488814" y="6550740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Ritz 2017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908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High-Level Code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52286" cy="435133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39C0BA"/>
                </a:solidFill>
              </a:rPr>
              <a:t>Randomize the order of the protein sequences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Choose </a:t>
            </a:r>
            <a:r>
              <a:rPr lang="en-US" strike="sngStrike" dirty="0" smtClean="0">
                <a:solidFill>
                  <a:schemeClr val="bg1"/>
                </a:solidFill>
              </a:rPr>
              <a:t>the first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39C0BA"/>
                </a:solidFill>
              </a:rPr>
              <a:t>a random </a:t>
            </a:r>
            <a:r>
              <a:rPr lang="en-US" dirty="0" smtClean="0">
                <a:solidFill>
                  <a:schemeClr val="bg1"/>
                </a:solidFill>
              </a:rPr>
              <a:t>k-</a:t>
            </a:r>
            <a:r>
              <a:rPr lang="en-US" dirty="0" err="1" smtClean="0">
                <a:solidFill>
                  <a:schemeClr val="bg1"/>
                </a:solidFill>
              </a:rPr>
              <a:t>mer</a:t>
            </a:r>
            <a:r>
              <a:rPr lang="en-US" dirty="0" smtClean="0">
                <a:solidFill>
                  <a:schemeClr val="bg1"/>
                </a:solidFill>
              </a:rPr>
              <a:t> from the first protein sequence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Compute a profile for this k-</a:t>
            </a:r>
            <a:r>
              <a:rPr lang="en-US" dirty="0" err="1" smtClean="0">
                <a:solidFill>
                  <a:schemeClr val="bg1"/>
                </a:solidFill>
              </a:rPr>
              <a:t>mer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Choose the profile-most-probable k-</a:t>
            </a:r>
            <a:r>
              <a:rPr lang="en-US" dirty="0" err="1" smtClean="0">
                <a:solidFill>
                  <a:schemeClr val="bg1"/>
                </a:solidFill>
              </a:rPr>
              <a:t>mer</a:t>
            </a:r>
            <a:r>
              <a:rPr lang="en-US" dirty="0" smtClean="0">
                <a:solidFill>
                  <a:schemeClr val="bg1"/>
                </a:solidFill>
              </a:rPr>
              <a:t> from the next protein sequence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Compute a profile for the k-</a:t>
            </a:r>
            <a:r>
              <a:rPr lang="en-US" dirty="0" err="1" smtClean="0">
                <a:solidFill>
                  <a:schemeClr val="bg1"/>
                </a:solidFill>
              </a:rPr>
              <a:t>mers</a:t>
            </a:r>
            <a:r>
              <a:rPr lang="en-US" dirty="0" smtClean="0">
                <a:solidFill>
                  <a:schemeClr val="bg1"/>
                </a:solidFill>
              </a:rPr>
              <a:t> chosen so far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Compute the consensus of the selected k-</a:t>
            </a:r>
            <a:r>
              <a:rPr lang="en-US" dirty="0" err="1" smtClean="0">
                <a:solidFill>
                  <a:schemeClr val="bg1"/>
                </a:solidFill>
              </a:rPr>
              <a:t>mers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Compute the score of the selected k-</a:t>
            </a:r>
            <a:r>
              <a:rPr lang="en-US" dirty="0" err="1" smtClean="0">
                <a:solidFill>
                  <a:schemeClr val="bg1"/>
                </a:solidFill>
              </a:rPr>
              <a:t>mers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based on amino acid mutation table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ight Bracket 4"/>
          <p:cNvSpPr/>
          <p:nvPr/>
        </p:nvSpPr>
        <p:spPr>
          <a:xfrm>
            <a:off x="7043351" y="3465806"/>
            <a:ext cx="247135" cy="1309816"/>
          </a:xfrm>
          <a:prstGeom prst="rightBracket">
            <a:avLst/>
          </a:prstGeom>
          <a:ln w="38100">
            <a:solidFill>
              <a:srgbClr val="39C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flipH="1">
            <a:off x="7290486" y="3243551"/>
            <a:ext cx="1801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Repeat until the profile- most-probable </a:t>
            </a:r>
            <a:r>
              <a:rPr lang="en-US" dirty="0" err="1" smtClean="0">
                <a:solidFill>
                  <a:schemeClr val="bg1"/>
                </a:solidFill>
              </a:rPr>
              <a:t>kmer</a:t>
            </a:r>
            <a:r>
              <a:rPr lang="en-US" dirty="0" smtClean="0">
                <a:solidFill>
                  <a:schemeClr val="bg1"/>
                </a:solidFill>
              </a:rPr>
              <a:t> has been selected for each sequence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88814" y="6550740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Ritz 2017</a:t>
            </a:r>
            <a:endParaRPr lang="en-US" sz="1200" dirty="0"/>
          </a:p>
        </p:txBody>
      </p:sp>
      <p:sp>
        <p:nvSpPr>
          <p:cNvPr id="12" name="Right Bracket 11"/>
          <p:cNvSpPr/>
          <p:nvPr/>
        </p:nvSpPr>
        <p:spPr>
          <a:xfrm>
            <a:off x="8964415" y="2697559"/>
            <a:ext cx="255373" cy="3485485"/>
          </a:xfrm>
          <a:prstGeom prst="rightBracket">
            <a:avLst/>
          </a:prstGeom>
          <a:ln w="38100">
            <a:solidFill>
              <a:srgbClr val="39C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flipH="1">
            <a:off x="9219788" y="3563138"/>
            <a:ext cx="1801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Repeat n times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ight Bracket 15"/>
          <p:cNvSpPr/>
          <p:nvPr/>
        </p:nvSpPr>
        <p:spPr>
          <a:xfrm>
            <a:off x="10510658" y="1690689"/>
            <a:ext cx="255373" cy="4492356"/>
          </a:xfrm>
          <a:prstGeom prst="rightBracket">
            <a:avLst/>
          </a:prstGeom>
          <a:ln w="38100">
            <a:solidFill>
              <a:srgbClr val="39C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flipH="1">
            <a:off x="10766031" y="3456447"/>
            <a:ext cx="1801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Repeat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times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Shape 154"/>
          <p:cNvGraphicFramePr/>
          <p:nvPr>
            <p:extLst>
              <p:ext uri="{D42A27DB-BD31-4B8C-83A1-F6EECF244321}">
                <p14:modId xmlns:p14="http://schemas.microsoft.com/office/powerpoint/2010/main" val="267513668"/>
              </p:ext>
            </p:extLst>
          </p:nvPr>
        </p:nvGraphicFramePr>
        <p:xfrm>
          <a:off x="2452150" y="2092950"/>
          <a:ext cx="7287700" cy="26721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57540"/>
                <a:gridCol w="1457540"/>
                <a:gridCol w="1457540"/>
                <a:gridCol w="1457540"/>
                <a:gridCol w="1457540"/>
              </a:tblGrid>
              <a:tr h="6680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Best 3-mer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>
                      <a:solidFill>
                        <a:srgbClr val="999FA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FA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FA9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Score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>
                      <a:solidFill>
                        <a:srgbClr val="999FA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FA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FA9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Best 2-mer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>
                      <a:solidFill>
                        <a:srgbClr val="999FA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FA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FA9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Score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>
                      <a:solidFill>
                        <a:srgbClr val="999FA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FA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FA9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Number of runs (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>
                      <a:solidFill>
                        <a:srgbClr val="999FA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FA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FA9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0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DLE</a:t>
                      </a:r>
                    </a:p>
                  </a:txBody>
                  <a:tcPr>
                    <a:lnL w="9525" cap="flat" cmpd="sng">
                      <a:solidFill>
                        <a:srgbClr val="999FA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FA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>
                    <a:lnL w="9525" cap="flat" cmpd="sng">
                      <a:solidFill>
                        <a:srgbClr val="999FA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FA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</a:t>
                      </a:r>
                    </a:p>
                  </a:txBody>
                  <a:tcPr>
                    <a:lnL w="9525" cap="flat" cmpd="sng">
                      <a:solidFill>
                        <a:srgbClr val="999FA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FA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>
                      <a:solidFill>
                        <a:srgbClr val="999FA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FA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>
                      <a:solidFill>
                        <a:srgbClr val="999FA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FA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025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endParaRPr lang="en-US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>
                      <a:solidFill>
                        <a:srgbClr val="999FA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FA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>
                      <a:solidFill>
                        <a:srgbClr val="999FA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FA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  <a:endParaRPr lang="en-US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>
                      <a:solidFill>
                        <a:srgbClr val="999FA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FA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>
                      <a:solidFill>
                        <a:srgbClr val="999FA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FA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>
                      <a:solidFill>
                        <a:srgbClr val="999FA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FA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025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RKG</a:t>
                      </a:r>
                      <a:endParaRPr lang="en-US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>
                      <a:solidFill>
                        <a:srgbClr val="999FA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FA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FA9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>
                      <a:solidFill>
                        <a:srgbClr val="999FA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FA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FA9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HR</a:t>
                      </a:r>
                      <a:endParaRPr lang="en-US" sz="18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>
                      <a:solidFill>
                        <a:srgbClr val="999FA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FA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FA9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>
                      <a:solidFill>
                        <a:srgbClr val="999FA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FA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FA9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9525" cap="flat" cmpd="sng">
                      <a:solidFill>
                        <a:srgbClr val="999FA9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FA9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FA9">
                          <a:alpha val="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3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0" y="0"/>
            <a:ext cx="4023360" cy="3017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0" y="3840480"/>
            <a:ext cx="4023360" cy="3017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" y="3776472"/>
            <a:ext cx="4145280" cy="3108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" y="-13716"/>
            <a:ext cx="4145280" cy="3108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7912"/>
            <a:ext cx="4023360" cy="3017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23360" cy="30175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63739" y="3198168"/>
            <a:ext cx="7664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3-mer↑					↓2-mer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82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5447</TotalTime>
  <Words>213</Words>
  <Application>Microsoft Macintosh PowerPoint</Application>
  <PresentationFormat>Widescreen</PresentationFormat>
  <Paragraphs>59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Office Theme</vt:lpstr>
      <vt:lpstr>Finding Motifs in Restriction Enzyme Sequences</vt:lpstr>
      <vt:lpstr>Restriction Enzymes</vt:lpstr>
      <vt:lpstr>Motif!</vt:lpstr>
      <vt:lpstr>Data</vt:lpstr>
      <vt:lpstr>High-Level Code</vt:lpstr>
      <vt:lpstr>High-Level Code</vt:lpstr>
      <vt:lpstr>Results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Motifs in Restriction Enzyme Sequences</dc:title>
  <dc:creator>August Staubus</dc:creator>
  <cp:lastModifiedBy>August Staubus</cp:lastModifiedBy>
  <cp:revision>19</cp:revision>
  <dcterms:created xsi:type="dcterms:W3CDTF">2017-05-05T05:55:13Z</dcterms:created>
  <dcterms:modified xsi:type="dcterms:W3CDTF">2017-05-09T00:42:34Z</dcterms:modified>
</cp:coreProperties>
</file>