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8" r:id="rId4"/>
    <p:sldId id="259" r:id="rId5"/>
    <p:sldId id="261"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11"/>
    <p:restoredTop sz="73050"/>
  </p:normalViewPr>
  <p:slideViewPr>
    <p:cSldViewPr snapToGrid="0" snapToObjects="1">
      <p:cViewPr varScale="1">
        <p:scale>
          <a:sx n="55" d="100"/>
          <a:sy n="55" d="100"/>
        </p:scale>
        <p:origin x="216" y="4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365839-B408-3B43-B7D8-F1F99BA6D009}" type="datetimeFigureOut">
              <a:rPr lang="en-US" smtClean="0"/>
              <a:t>5/8/17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B78700-2802-9A47-BAC8-8A1EE9DC337C}" type="slidenum">
              <a:rPr lang="en-US" smtClean="0"/>
              <a:t>‹#›</a:t>
            </a:fld>
            <a:endParaRPr lang="en-US"/>
          </a:p>
        </p:txBody>
      </p:sp>
    </p:spTree>
    <p:extLst>
      <p:ext uri="{BB962C8B-B14F-4D97-AF65-F5344CB8AC3E}">
        <p14:creationId xmlns:p14="http://schemas.microsoft.com/office/powerpoint/2010/main" val="608358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my project, I chose to write an algorithm</a:t>
            </a:r>
            <a:r>
              <a:rPr lang="en-US" baseline="0" dirty="0" smtClean="0"/>
              <a:t> predicts the optimal secondary structure of any given string of RNA. </a:t>
            </a:r>
            <a:endParaRPr lang="en-US" dirty="0"/>
          </a:p>
        </p:txBody>
      </p:sp>
      <p:sp>
        <p:nvSpPr>
          <p:cNvPr id="4" name="Slide Number Placeholder 3"/>
          <p:cNvSpPr>
            <a:spLocks noGrp="1"/>
          </p:cNvSpPr>
          <p:nvPr>
            <p:ph type="sldNum" sz="quarter" idx="10"/>
          </p:nvPr>
        </p:nvSpPr>
        <p:spPr/>
        <p:txBody>
          <a:bodyPr/>
          <a:lstStyle/>
          <a:p>
            <a:fld id="{37B78700-2802-9A47-BAC8-8A1EE9DC337C}" type="slidenum">
              <a:rPr lang="en-US" smtClean="0"/>
              <a:t>1</a:t>
            </a:fld>
            <a:endParaRPr lang="en-US"/>
          </a:p>
        </p:txBody>
      </p:sp>
    </p:spTree>
    <p:extLst>
      <p:ext uri="{BB962C8B-B14F-4D97-AF65-F5344CB8AC3E}">
        <p14:creationId xmlns:p14="http://schemas.microsoft.com/office/powerpoint/2010/main" val="1976754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secondary structure of RNA is formed by interactions</a:t>
            </a:r>
            <a:r>
              <a:rPr lang="en-US" baseline="0" dirty="0" smtClean="0"/>
              <a:t> between base pairs on the same sequence of RNA. </a:t>
            </a:r>
          </a:p>
          <a:p>
            <a:endParaRPr lang="en-US" dirty="0" smtClean="0"/>
          </a:p>
          <a:p>
            <a:r>
              <a:rPr lang="en-US" dirty="0" smtClean="0"/>
              <a:t>There are a few algorithms</a:t>
            </a:r>
            <a:r>
              <a:rPr lang="en-US" baseline="0" dirty="0" smtClean="0"/>
              <a:t> that already exist for predicting optimal secondary structures.</a:t>
            </a:r>
          </a:p>
          <a:p>
            <a:endParaRPr lang="en-US" baseline="0" dirty="0" smtClean="0"/>
          </a:p>
          <a:p>
            <a:r>
              <a:rPr lang="en-US" baseline="0" dirty="0" smtClean="0"/>
              <a:t>Challenge: many thermodynamic factors that have to be considered when deciding which set of base pair interactions is most favorable, and it is difficult to incorporate all of these factors into one algorithm</a:t>
            </a:r>
          </a:p>
          <a:p>
            <a:endParaRPr lang="en-US" baseline="0" dirty="0" smtClean="0"/>
          </a:p>
          <a:p>
            <a:r>
              <a:rPr lang="en-US" baseline="0" dirty="0" smtClean="0"/>
              <a:t>For my project, I chose to implement a variation of the </a:t>
            </a:r>
            <a:r>
              <a:rPr lang="en-US" baseline="0" dirty="0" err="1" smtClean="0"/>
              <a:t>Nussinov</a:t>
            </a:r>
            <a:r>
              <a:rPr lang="en-US" baseline="0" dirty="0" smtClean="0"/>
              <a:t> Algorithm, which simplifies the problem of predicting structures by defining the optimal structure as the one with the most base pairings and no pseudoknots. </a:t>
            </a:r>
          </a:p>
        </p:txBody>
      </p:sp>
      <p:sp>
        <p:nvSpPr>
          <p:cNvPr id="4" name="Slide Number Placeholder 3"/>
          <p:cNvSpPr>
            <a:spLocks noGrp="1"/>
          </p:cNvSpPr>
          <p:nvPr>
            <p:ph type="sldNum" sz="quarter" idx="10"/>
          </p:nvPr>
        </p:nvSpPr>
        <p:spPr/>
        <p:txBody>
          <a:bodyPr/>
          <a:lstStyle/>
          <a:p>
            <a:fld id="{37B78700-2802-9A47-BAC8-8A1EE9DC337C}" type="slidenum">
              <a:rPr lang="en-US" smtClean="0"/>
              <a:t>2</a:t>
            </a:fld>
            <a:endParaRPr lang="en-US"/>
          </a:p>
        </p:txBody>
      </p:sp>
    </p:spTree>
    <p:extLst>
      <p:ext uri="{BB962C8B-B14F-4D97-AF65-F5344CB8AC3E}">
        <p14:creationId xmlns:p14="http://schemas.microsoft.com/office/powerpoint/2010/main" val="1344828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Nussinov</a:t>
            </a:r>
            <a:r>
              <a:rPr lang="en-US" dirty="0" smtClean="0"/>
              <a:t> algorithm = dynamic</a:t>
            </a:r>
            <a:r>
              <a:rPr lang="en-US" baseline="0" dirty="0" smtClean="0"/>
              <a:t> programming approach to predicting the optimal secondary structure of a given strand of RNA. It breaks down the sequence of RNA into smaller sequences, finds the optimal structure of those subsequences, and then combines subsequences to determine the overall structure. </a:t>
            </a:r>
          </a:p>
          <a:p>
            <a:endParaRPr lang="en-US" baseline="0" dirty="0" smtClean="0"/>
          </a:p>
          <a:p>
            <a:r>
              <a:rPr lang="en-US" baseline="0" dirty="0" smtClean="0"/>
              <a:t>My program takes a sequence of RNA as input and outputs a graphical representation of the optimal structure by showing which bases are paired. Again, this optimal structure is only based on maximizing the number of paired bases. </a:t>
            </a:r>
          </a:p>
          <a:p>
            <a:endParaRPr lang="en-US" baseline="0" dirty="0" smtClean="0"/>
          </a:p>
          <a:p>
            <a:r>
              <a:rPr lang="en-US" baseline="0" dirty="0" smtClean="0"/>
              <a:t>Dataset (test then alanine)</a:t>
            </a:r>
          </a:p>
          <a:p>
            <a:endParaRPr lang="en-US" dirty="0"/>
          </a:p>
        </p:txBody>
      </p:sp>
      <p:sp>
        <p:nvSpPr>
          <p:cNvPr id="4" name="Slide Number Placeholder 3"/>
          <p:cNvSpPr>
            <a:spLocks noGrp="1"/>
          </p:cNvSpPr>
          <p:nvPr>
            <p:ph type="sldNum" sz="quarter" idx="10"/>
          </p:nvPr>
        </p:nvSpPr>
        <p:spPr/>
        <p:txBody>
          <a:bodyPr/>
          <a:lstStyle/>
          <a:p>
            <a:fld id="{37B78700-2802-9A47-BAC8-8A1EE9DC337C}" type="slidenum">
              <a:rPr lang="en-US" smtClean="0"/>
              <a:t>3</a:t>
            </a:fld>
            <a:endParaRPr lang="en-US"/>
          </a:p>
        </p:txBody>
      </p:sp>
    </p:spTree>
    <p:extLst>
      <p:ext uri="{BB962C8B-B14F-4D97-AF65-F5344CB8AC3E}">
        <p14:creationId xmlns:p14="http://schemas.microsoft.com/office/powerpoint/2010/main" val="515161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aseline="0" dirty="0" smtClean="0"/>
              <a:t>create a scoring matrix that compares the sequence of RNA to itself. </a:t>
            </a:r>
          </a:p>
          <a:p>
            <a:pPr marL="228600" indent="-228600">
              <a:buAutoNum type="arabicPeriod"/>
            </a:pPr>
            <a:r>
              <a:rPr lang="en-US" baseline="0" dirty="0" smtClean="0"/>
              <a:t>for each index </a:t>
            </a:r>
            <a:r>
              <a:rPr lang="en-US" baseline="0" dirty="0" err="1" smtClean="0"/>
              <a:t>i,j</a:t>
            </a:r>
            <a:r>
              <a:rPr lang="en-US" baseline="0" dirty="0" smtClean="0"/>
              <a:t> , we fill in the table with the maximum number of bases that can be paired in the substring from index </a:t>
            </a:r>
            <a:r>
              <a:rPr lang="en-US" baseline="0" dirty="0" err="1" smtClean="0"/>
              <a:t>i</a:t>
            </a:r>
            <a:r>
              <a:rPr lang="en-US" baseline="0" dirty="0" smtClean="0"/>
              <a:t> to j </a:t>
            </a:r>
          </a:p>
          <a:p>
            <a:pPr marL="228600" indent="-228600">
              <a:buAutoNum type="arabicPeriod"/>
            </a:pPr>
            <a:r>
              <a:rPr lang="en-US" baseline="0" dirty="0" smtClean="0"/>
              <a:t>At each position, there are four options for filling in the score (they’re shown here in pic). And at each index we choose the option with the highest score. </a:t>
            </a:r>
          </a:p>
          <a:p>
            <a:pPr marL="228600" indent="-228600">
              <a:buAutoNum type="arabicPeriod"/>
            </a:pPr>
            <a:r>
              <a:rPr lang="en-US" baseline="0" dirty="0" smtClean="0"/>
              <a:t>After the scoring matrix is complete, the algorithm uses a backtracking method to retrace its steps in order to find the optimal structure. I used the python graphics library to convert the program’s output into a visual representation of which bases are paired with which in the optimal structure. </a:t>
            </a:r>
            <a:endParaRPr lang="en-US" dirty="0"/>
          </a:p>
        </p:txBody>
      </p:sp>
      <p:sp>
        <p:nvSpPr>
          <p:cNvPr id="4" name="Slide Number Placeholder 3"/>
          <p:cNvSpPr>
            <a:spLocks noGrp="1"/>
          </p:cNvSpPr>
          <p:nvPr>
            <p:ph type="sldNum" sz="quarter" idx="10"/>
          </p:nvPr>
        </p:nvSpPr>
        <p:spPr/>
        <p:txBody>
          <a:bodyPr/>
          <a:lstStyle/>
          <a:p>
            <a:fld id="{37B78700-2802-9A47-BAC8-8A1EE9DC337C}" type="slidenum">
              <a:rPr lang="en-US" smtClean="0"/>
              <a:t>4</a:t>
            </a:fld>
            <a:endParaRPr lang="en-US"/>
          </a:p>
        </p:txBody>
      </p:sp>
    </p:spTree>
    <p:extLst>
      <p:ext uri="{BB962C8B-B14F-4D97-AF65-F5344CB8AC3E}">
        <p14:creationId xmlns:p14="http://schemas.microsoft.com/office/powerpoint/2010/main" val="2445479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with my short</a:t>
            </a:r>
            <a:r>
              <a:rPr lang="en-US" baseline="0" dirty="0" smtClean="0"/>
              <a:t> test sequence, the program ran well. This is an image I drew of the predicted optimal secondary structure given this particular strand of RNA. And here is the program’s output. And as you can see, they match. </a:t>
            </a:r>
            <a:endParaRPr lang="en-US" dirty="0"/>
          </a:p>
        </p:txBody>
      </p:sp>
      <p:sp>
        <p:nvSpPr>
          <p:cNvPr id="4" name="Slide Number Placeholder 3"/>
          <p:cNvSpPr>
            <a:spLocks noGrp="1"/>
          </p:cNvSpPr>
          <p:nvPr>
            <p:ph type="sldNum" sz="quarter" idx="10"/>
          </p:nvPr>
        </p:nvSpPr>
        <p:spPr/>
        <p:txBody>
          <a:bodyPr/>
          <a:lstStyle/>
          <a:p>
            <a:fld id="{37B78700-2802-9A47-BAC8-8A1EE9DC337C}" type="slidenum">
              <a:rPr lang="en-US" smtClean="0"/>
              <a:t>5</a:t>
            </a:fld>
            <a:endParaRPr lang="en-US"/>
          </a:p>
        </p:txBody>
      </p:sp>
    </p:spTree>
    <p:extLst>
      <p:ext uri="{BB962C8B-B14F-4D97-AF65-F5344CB8AC3E}">
        <p14:creationId xmlns:p14="http://schemas.microsoft.com/office/powerpoint/2010/main" val="1627374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However, I</a:t>
            </a:r>
            <a:r>
              <a:rPr lang="en-US" baseline="0" dirty="0" smtClean="0"/>
              <a:t> had some more problems when I tried to run the program on the sequence of alanine </a:t>
            </a:r>
            <a:r>
              <a:rPr lang="en-US" baseline="0" dirty="0" err="1" smtClean="0"/>
              <a:t>tRNA</a:t>
            </a:r>
            <a:r>
              <a:rPr lang="en-US" baseline="0" dirty="0" smtClean="0"/>
              <a:t>. This is what the secondary structure of this particular </a:t>
            </a:r>
            <a:r>
              <a:rPr lang="en-US" baseline="0" dirty="0" err="1" smtClean="0"/>
              <a:t>tRNA</a:t>
            </a:r>
            <a:r>
              <a:rPr lang="en-US" baseline="0" dirty="0" smtClean="0"/>
              <a:t> looks like. And this is the output structure my program gave. So as you can see, they do not match.</a:t>
            </a:r>
          </a:p>
          <a:p>
            <a:endParaRPr lang="en-US" baseline="0" dirty="0" smtClean="0"/>
          </a:p>
          <a:p>
            <a:r>
              <a:rPr lang="en-US" baseline="0" dirty="0" smtClean="0"/>
              <a:t>But this result did reveal some ways I might be able to improve the program. First, I could allow for the wobble pair, which is G paired with U. Second, I could someone change the weights of certain scores so as to take into account the number of consecutively paired bases, because having more of these is more favorable. </a:t>
            </a:r>
            <a:endParaRPr lang="en-US" dirty="0"/>
          </a:p>
        </p:txBody>
      </p:sp>
      <p:sp>
        <p:nvSpPr>
          <p:cNvPr id="4" name="Slide Number Placeholder 3"/>
          <p:cNvSpPr>
            <a:spLocks noGrp="1"/>
          </p:cNvSpPr>
          <p:nvPr>
            <p:ph type="sldNum" sz="quarter" idx="10"/>
          </p:nvPr>
        </p:nvSpPr>
        <p:spPr/>
        <p:txBody>
          <a:bodyPr/>
          <a:lstStyle/>
          <a:p>
            <a:fld id="{37B78700-2802-9A47-BAC8-8A1EE9DC337C}" type="slidenum">
              <a:rPr lang="en-US" smtClean="0"/>
              <a:t>6</a:t>
            </a:fld>
            <a:endParaRPr lang="en-US"/>
          </a:p>
        </p:txBody>
      </p:sp>
    </p:spTree>
    <p:extLst>
      <p:ext uri="{BB962C8B-B14F-4D97-AF65-F5344CB8AC3E}">
        <p14:creationId xmlns:p14="http://schemas.microsoft.com/office/powerpoint/2010/main" val="1633280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A910E1-64B7-9E40-8385-9C8ADA7A79CF}" type="datetimeFigureOut">
              <a:rPr lang="en-US" smtClean="0"/>
              <a:t>5/8/17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5981FB-8D5E-504D-AB34-AB32389A9A8F}" type="slidenum">
              <a:rPr lang="en-US" smtClean="0"/>
              <a:t>‹#›</a:t>
            </a:fld>
            <a:endParaRPr lang="en-US"/>
          </a:p>
        </p:txBody>
      </p:sp>
    </p:spTree>
    <p:extLst>
      <p:ext uri="{BB962C8B-B14F-4D97-AF65-F5344CB8AC3E}">
        <p14:creationId xmlns:p14="http://schemas.microsoft.com/office/powerpoint/2010/main" val="577133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A910E1-64B7-9E40-8385-9C8ADA7A79CF}" type="datetimeFigureOut">
              <a:rPr lang="en-US" smtClean="0"/>
              <a:t>5/8/17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5981FB-8D5E-504D-AB34-AB32389A9A8F}" type="slidenum">
              <a:rPr lang="en-US" smtClean="0"/>
              <a:t>‹#›</a:t>
            </a:fld>
            <a:endParaRPr lang="en-US"/>
          </a:p>
        </p:txBody>
      </p:sp>
    </p:spTree>
    <p:extLst>
      <p:ext uri="{BB962C8B-B14F-4D97-AF65-F5344CB8AC3E}">
        <p14:creationId xmlns:p14="http://schemas.microsoft.com/office/powerpoint/2010/main" val="229022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A910E1-64B7-9E40-8385-9C8ADA7A79CF}" type="datetimeFigureOut">
              <a:rPr lang="en-US" smtClean="0"/>
              <a:t>5/8/17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5981FB-8D5E-504D-AB34-AB32389A9A8F}" type="slidenum">
              <a:rPr lang="en-US" smtClean="0"/>
              <a:t>‹#›</a:t>
            </a:fld>
            <a:endParaRPr lang="en-US"/>
          </a:p>
        </p:txBody>
      </p:sp>
    </p:spTree>
    <p:extLst>
      <p:ext uri="{BB962C8B-B14F-4D97-AF65-F5344CB8AC3E}">
        <p14:creationId xmlns:p14="http://schemas.microsoft.com/office/powerpoint/2010/main" val="890243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A910E1-64B7-9E40-8385-9C8ADA7A79CF}" type="datetimeFigureOut">
              <a:rPr lang="en-US" smtClean="0"/>
              <a:t>5/8/17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5981FB-8D5E-504D-AB34-AB32389A9A8F}" type="slidenum">
              <a:rPr lang="en-US" smtClean="0"/>
              <a:t>‹#›</a:t>
            </a:fld>
            <a:endParaRPr lang="en-US"/>
          </a:p>
        </p:txBody>
      </p:sp>
    </p:spTree>
    <p:extLst>
      <p:ext uri="{BB962C8B-B14F-4D97-AF65-F5344CB8AC3E}">
        <p14:creationId xmlns:p14="http://schemas.microsoft.com/office/powerpoint/2010/main" val="1846853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A910E1-64B7-9E40-8385-9C8ADA7A79CF}" type="datetimeFigureOut">
              <a:rPr lang="en-US" smtClean="0"/>
              <a:t>5/8/17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5981FB-8D5E-504D-AB34-AB32389A9A8F}" type="slidenum">
              <a:rPr lang="en-US" smtClean="0"/>
              <a:t>‹#›</a:t>
            </a:fld>
            <a:endParaRPr lang="en-US"/>
          </a:p>
        </p:txBody>
      </p:sp>
    </p:spTree>
    <p:extLst>
      <p:ext uri="{BB962C8B-B14F-4D97-AF65-F5344CB8AC3E}">
        <p14:creationId xmlns:p14="http://schemas.microsoft.com/office/powerpoint/2010/main" val="339149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A910E1-64B7-9E40-8385-9C8ADA7A79CF}" type="datetimeFigureOut">
              <a:rPr lang="en-US" smtClean="0"/>
              <a:t>5/8/17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5981FB-8D5E-504D-AB34-AB32389A9A8F}" type="slidenum">
              <a:rPr lang="en-US" smtClean="0"/>
              <a:t>‹#›</a:t>
            </a:fld>
            <a:endParaRPr lang="en-US"/>
          </a:p>
        </p:txBody>
      </p:sp>
    </p:spTree>
    <p:extLst>
      <p:ext uri="{BB962C8B-B14F-4D97-AF65-F5344CB8AC3E}">
        <p14:creationId xmlns:p14="http://schemas.microsoft.com/office/powerpoint/2010/main" val="658702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A910E1-64B7-9E40-8385-9C8ADA7A79CF}" type="datetimeFigureOut">
              <a:rPr lang="en-US" smtClean="0"/>
              <a:t>5/8/17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5981FB-8D5E-504D-AB34-AB32389A9A8F}" type="slidenum">
              <a:rPr lang="en-US" smtClean="0"/>
              <a:t>‹#›</a:t>
            </a:fld>
            <a:endParaRPr lang="en-US"/>
          </a:p>
        </p:txBody>
      </p:sp>
    </p:spTree>
    <p:extLst>
      <p:ext uri="{BB962C8B-B14F-4D97-AF65-F5344CB8AC3E}">
        <p14:creationId xmlns:p14="http://schemas.microsoft.com/office/powerpoint/2010/main" val="538683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A910E1-64B7-9E40-8385-9C8ADA7A79CF}" type="datetimeFigureOut">
              <a:rPr lang="en-US" smtClean="0"/>
              <a:t>5/8/17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5981FB-8D5E-504D-AB34-AB32389A9A8F}" type="slidenum">
              <a:rPr lang="en-US" smtClean="0"/>
              <a:t>‹#›</a:t>
            </a:fld>
            <a:endParaRPr lang="en-US"/>
          </a:p>
        </p:txBody>
      </p:sp>
    </p:spTree>
    <p:extLst>
      <p:ext uri="{BB962C8B-B14F-4D97-AF65-F5344CB8AC3E}">
        <p14:creationId xmlns:p14="http://schemas.microsoft.com/office/powerpoint/2010/main" val="2012819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A910E1-64B7-9E40-8385-9C8ADA7A79CF}" type="datetimeFigureOut">
              <a:rPr lang="en-US" smtClean="0"/>
              <a:t>5/8/17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5981FB-8D5E-504D-AB34-AB32389A9A8F}" type="slidenum">
              <a:rPr lang="en-US" smtClean="0"/>
              <a:t>‹#›</a:t>
            </a:fld>
            <a:endParaRPr lang="en-US"/>
          </a:p>
        </p:txBody>
      </p:sp>
    </p:spTree>
    <p:extLst>
      <p:ext uri="{BB962C8B-B14F-4D97-AF65-F5344CB8AC3E}">
        <p14:creationId xmlns:p14="http://schemas.microsoft.com/office/powerpoint/2010/main" val="141798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A910E1-64B7-9E40-8385-9C8ADA7A79CF}" type="datetimeFigureOut">
              <a:rPr lang="en-US" smtClean="0"/>
              <a:t>5/8/17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5981FB-8D5E-504D-AB34-AB32389A9A8F}" type="slidenum">
              <a:rPr lang="en-US" smtClean="0"/>
              <a:t>‹#›</a:t>
            </a:fld>
            <a:endParaRPr lang="en-US"/>
          </a:p>
        </p:txBody>
      </p:sp>
    </p:spTree>
    <p:extLst>
      <p:ext uri="{BB962C8B-B14F-4D97-AF65-F5344CB8AC3E}">
        <p14:creationId xmlns:p14="http://schemas.microsoft.com/office/powerpoint/2010/main" val="1642260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A910E1-64B7-9E40-8385-9C8ADA7A79CF}" type="datetimeFigureOut">
              <a:rPr lang="en-US" smtClean="0"/>
              <a:t>5/8/17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5981FB-8D5E-504D-AB34-AB32389A9A8F}" type="slidenum">
              <a:rPr lang="en-US" smtClean="0"/>
              <a:t>‹#›</a:t>
            </a:fld>
            <a:endParaRPr lang="en-US"/>
          </a:p>
        </p:txBody>
      </p:sp>
    </p:spTree>
    <p:extLst>
      <p:ext uri="{BB962C8B-B14F-4D97-AF65-F5344CB8AC3E}">
        <p14:creationId xmlns:p14="http://schemas.microsoft.com/office/powerpoint/2010/main" val="200694678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910E1-64B7-9E40-8385-9C8ADA7A79CF}" type="datetimeFigureOut">
              <a:rPr lang="en-US" smtClean="0"/>
              <a:t>5/8/17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5981FB-8D5E-504D-AB34-AB32389A9A8F}" type="slidenum">
              <a:rPr lang="en-US" smtClean="0"/>
              <a:t>‹#›</a:t>
            </a:fld>
            <a:endParaRPr lang="en-US"/>
          </a:p>
        </p:txBody>
      </p:sp>
    </p:spTree>
    <p:extLst>
      <p:ext uri="{BB962C8B-B14F-4D97-AF65-F5344CB8AC3E}">
        <p14:creationId xmlns:p14="http://schemas.microsoft.com/office/powerpoint/2010/main" val="1363885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jpe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Predicting the Secondary Structure of RNA</a:t>
            </a:r>
            <a:endParaRPr lang="en-US" dirty="0"/>
          </a:p>
        </p:txBody>
      </p:sp>
      <p:sp>
        <p:nvSpPr>
          <p:cNvPr id="3" name="Subtitle 2"/>
          <p:cNvSpPr>
            <a:spLocks noGrp="1"/>
          </p:cNvSpPr>
          <p:nvPr>
            <p:ph type="subTitle" idx="1"/>
          </p:nvPr>
        </p:nvSpPr>
        <p:spPr/>
        <p:txBody>
          <a:bodyPr/>
          <a:lstStyle/>
          <a:p>
            <a:r>
              <a:rPr lang="en-US" dirty="0" smtClean="0"/>
              <a:t>Mitra Shokat</a:t>
            </a:r>
          </a:p>
          <a:p>
            <a:r>
              <a:rPr lang="en-US" dirty="0" smtClean="0"/>
              <a:t>Spring 2017</a:t>
            </a:r>
            <a:endParaRPr lang="en-US" dirty="0"/>
          </a:p>
        </p:txBody>
      </p:sp>
    </p:spTree>
    <p:extLst>
      <p:ext uri="{BB962C8B-B14F-4D97-AF65-F5344CB8AC3E}">
        <p14:creationId xmlns:p14="http://schemas.microsoft.com/office/powerpoint/2010/main" val="805364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3266" y="0"/>
            <a:ext cx="10515600" cy="1325563"/>
          </a:xfrm>
        </p:spPr>
        <p:txBody>
          <a:bodyPr>
            <a:normAutofit/>
          </a:bodyPr>
          <a:lstStyle/>
          <a:p>
            <a:r>
              <a:rPr lang="en-US" sz="3200" dirty="0" smtClean="0"/>
              <a:t>Optimizing RNA Secondary Structure</a:t>
            </a:r>
            <a:endParaRPr lang="en-US" sz="3200"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097564" y="1655880"/>
            <a:ext cx="4151342" cy="2804961"/>
          </a:xfrm>
        </p:spPr>
      </p:pic>
      <p:sp>
        <p:nvSpPr>
          <p:cNvPr id="5" name="TextBox 4"/>
          <p:cNvSpPr txBox="1"/>
          <p:nvPr/>
        </p:nvSpPr>
        <p:spPr>
          <a:xfrm>
            <a:off x="662412" y="1047180"/>
            <a:ext cx="5243713" cy="1661993"/>
          </a:xfrm>
          <a:prstGeom prst="rect">
            <a:avLst/>
          </a:prstGeom>
          <a:noFill/>
        </p:spPr>
        <p:txBody>
          <a:bodyPr wrap="square" rtlCol="0">
            <a:spAutoFit/>
          </a:bodyPr>
          <a:lstStyle/>
          <a:p>
            <a:r>
              <a:rPr lang="en-US" sz="2800" dirty="0" smtClean="0">
                <a:latin typeface="+mj-lt"/>
              </a:rPr>
              <a:t>Goal -</a:t>
            </a:r>
          </a:p>
          <a:p>
            <a:endParaRPr lang="en-US" sz="800" dirty="0" smtClean="0">
              <a:latin typeface="+mj-lt"/>
            </a:endParaRPr>
          </a:p>
          <a:p>
            <a:r>
              <a:rPr lang="en-US" sz="2400" dirty="0" smtClean="0">
                <a:latin typeface="+mj-lt"/>
              </a:rPr>
              <a:t>Given a sequence of RNA, determine most probable secondary structure </a:t>
            </a:r>
            <a:endParaRPr lang="en-US" dirty="0">
              <a:latin typeface="+mj-lt"/>
            </a:endParaRPr>
          </a:p>
          <a:p>
            <a:pPr marL="285750" indent="-285750">
              <a:buFont typeface="Arial" charset="0"/>
              <a:buChar char="•"/>
            </a:pPr>
            <a:endParaRPr lang="en-US" dirty="0">
              <a:latin typeface="+mj-lt"/>
            </a:endParaRPr>
          </a:p>
        </p:txBody>
      </p:sp>
      <p:sp>
        <p:nvSpPr>
          <p:cNvPr id="9" name="TextBox 8"/>
          <p:cNvSpPr txBox="1"/>
          <p:nvPr/>
        </p:nvSpPr>
        <p:spPr>
          <a:xfrm>
            <a:off x="662412" y="3058361"/>
            <a:ext cx="5933260" cy="1661993"/>
          </a:xfrm>
          <a:prstGeom prst="rect">
            <a:avLst/>
          </a:prstGeom>
          <a:noFill/>
        </p:spPr>
        <p:txBody>
          <a:bodyPr wrap="square" rtlCol="0">
            <a:spAutoFit/>
          </a:bodyPr>
          <a:lstStyle/>
          <a:p>
            <a:r>
              <a:rPr lang="en-US" sz="2800" dirty="0" smtClean="0">
                <a:latin typeface="+mj-lt"/>
              </a:rPr>
              <a:t>What determines secondary structure? </a:t>
            </a:r>
          </a:p>
          <a:p>
            <a:endParaRPr lang="en-US" sz="800" dirty="0" smtClean="0">
              <a:latin typeface="+mj-lt"/>
            </a:endParaRPr>
          </a:p>
          <a:p>
            <a:pPr marL="342900" indent="-342900">
              <a:buFont typeface="Arial" charset="0"/>
              <a:buChar char="•"/>
            </a:pPr>
            <a:r>
              <a:rPr lang="en-US" sz="2400" dirty="0" smtClean="0">
                <a:latin typeface="+mj-lt"/>
              </a:rPr>
              <a:t>Base pairings</a:t>
            </a:r>
          </a:p>
          <a:p>
            <a:pPr marL="342900" indent="-342900">
              <a:buFont typeface="Arial" charset="0"/>
              <a:buChar char="•"/>
            </a:pPr>
            <a:r>
              <a:rPr lang="en-US" sz="2400" dirty="0" smtClean="0">
                <a:latin typeface="+mj-lt"/>
              </a:rPr>
              <a:t>Thermodynamics</a:t>
            </a:r>
            <a:endParaRPr lang="en-US" dirty="0">
              <a:latin typeface="+mj-lt"/>
            </a:endParaRPr>
          </a:p>
          <a:p>
            <a:pPr marL="285750" indent="-285750">
              <a:buFont typeface="Arial" charset="0"/>
              <a:buChar char="•"/>
            </a:pPr>
            <a:endParaRPr lang="en-US" dirty="0">
              <a:latin typeface="+mj-lt"/>
            </a:endParaRPr>
          </a:p>
        </p:txBody>
      </p:sp>
    </p:spTree>
    <p:extLst>
      <p:ext uri="{BB962C8B-B14F-4D97-AF65-F5344CB8AC3E}">
        <p14:creationId xmlns:p14="http://schemas.microsoft.com/office/powerpoint/2010/main" val="1142422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8555" y="0"/>
            <a:ext cx="10515600" cy="1325563"/>
          </a:xfrm>
        </p:spPr>
        <p:txBody>
          <a:bodyPr>
            <a:normAutofit/>
          </a:bodyPr>
          <a:lstStyle/>
          <a:p>
            <a:r>
              <a:rPr lang="en-US" sz="3200" dirty="0" err="1" smtClean="0"/>
              <a:t>Nussinov</a:t>
            </a:r>
            <a:r>
              <a:rPr lang="en-US" sz="3200" dirty="0" smtClean="0"/>
              <a:t> Algorithm</a:t>
            </a:r>
            <a:endParaRPr lang="en-US" sz="3200" dirty="0"/>
          </a:p>
        </p:txBody>
      </p:sp>
      <p:sp>
        <p:nvSpPr>
          <p:cNvPr id="3" name="Content Placeholder 2"/>
          <p:cNvSpPr>
            <a:spLocks noGrp="1"/>
          </p:cNvSpPr>
          <p:nvPr>
            <p:ph idx="1"/>
          </p:nvPr>
        </p:nvSpPr>
        <p:spPr>
          <a:xfrm>
            <a:off x="358515" y="1553181"/>
            <a:ext cx="5412698" cy="2961624"/>
          </a:xfrm>
        </p:spPr>
        <p:txBody>
          <a:bodyPr>
            <a:normAutofit fontScale="92500" lnSpcReduction="20000"/>
          </a:bodyPr>
          <a:lstStyle/>
          <a:p>
            <a:pPr marL="0" indent="0">
              <a:buNone/>
            </a:pPr>
            <a:r>
              <a:rPr lang="en-US" dirty="0" smtClean="0">
                <a:latin typeface="+mj-lt"/>
              </a:rPr>
              <a:t>Dynamic programming approach to predicting RNA secondary structure</a:t>
            </a:r>
          </a:p>
          <a:p>
            <a:pPr marL="0" indent="0">
              <a:buNone/>
            </a:pPr>
            <a:endParaRPr lang="en-US" i="1" dirty="0" smtClean="0">
              <a:latin typeface="+mj-lt"/>
            </a:endParaRPr>
          </a:p>
          <a:p>
            <a:pPr marL="0" indent="0">
              <a:buNone/>
            </a:pPr>
            <a:endParaRPr lang="en-US" i="1" dirty="0">
              <a:latin typeface="+mj-lt"/>
            </a:endParaRPr>
          </a:p>
          <a:p>
            <a:pPr marL="0" indent="0">
              <a:buNone/>
            </a:pPr>
            <a:r>
              <a:rPr lang="en-US" i="1" dirty="0" smtClean="0">
                <a:latin typeface="+mj-lt"/>
              </a:rPr>
              <a:t>Input</a:t>
            </a:r>
            <a:r>
              <a:rPr lang="en-US" dirty="0" smtClean="0">
                <a:latin typeface="+mj-lt"/>
              </a:rPr>
              <a:t> </a:t>
            </a:r>
            <a:r>
              <a:rPr lang="mr-IN" dirty="0" smtClean="0">
                <a:latin typeface="+mj-lt"/>
              </a:rPr>
              <a:t>–</a:t>
            </a:r>
            <a:r>
              <a:rPr lang="en-US" dirty="0" smtClean="0">
                <a:latin typeface="+mj-lt"/>
              </a:rPr>
              <a:t> sequence of RNA (string) </a:t>
            </a:r>
          </a:p>
          <a:p>
            <a:pPr marL="0" indent="0">
              <a:buNone/>
            </a:pPr>
            <a:r>
              <a:rPr lang="en-US" i="1" dirty="0" smtClean="0">
                <a:latin typeface="+mj-lt"/>
              </a:rPr>
              <a:t>Output</a:t>
            </a:r>
            <a:r>
              <a:rPr lang="en-US" dirty="0" smtClean="0">
                <a:latin typeface="+mj-lt"/>
              </a:rPr>
              <a:t> </a:t>
            </a:r>
            <a:r>
              <a:rPr lang="mr-IN" dirty="0" smtClean="0">
                <a:latin typeface="+mj-lt"/>
              </a:rPr>
              <a:t>–</a:t>
            </a:r>
            <a:r>
              <a:rPr lang="en-US" dirty="0" smtClean="0">
                <a:latin typeface="+mj-lt"/>
              </a:rPr>
              <a:t> graphical representation of 	     base pairings in optimal 	   	     secondary structure</a:t>
            </a:r>
          </a:p>
          <a:p>
            <a:pPr marL="0" indent="0">
              <a:buNone/>
            </a:pPr>
            <a:endParaRPr lang="en-US" dirty="0">
              <a:latin typeface="+mj-lt"/>
            </a:endParaRPr>
          </a:p>
        </p:txBody>
      </p:sp>
      <p:sp>
        <p:nvSpPr>
          <p:cNvPr id="6" name="TextBox 5"/>
          <p:cNvSpPr txBox="1"/>
          <p:nvPr/>
        </p:nvSpPr>
        <p:spPr>
          <a:xfrm>
            <a:off x="748259" y="2803161"/>
            <a:ext cx="5757472" cy="461665"/>
          </a:xfrm>
          <a:prstGeom prst="rect">
            <a:avLst/>
          </a:prstGeom>
          <a:noFill/>
        </p:spPr>
        <p:txBody>
          <a:bodyPr wrap="square" rtlCol="0">
            <a:spAutoFit/>
          </a:bodyPr>
          <a:lstStyle/>
          <a:p>
            <a:endParaRPr lang="en-US" sz="2400" dirty="0">
              <a:latin typeface="+mj-lt"/>
            </a:endParaRPr>
          </a:p>
        </p:txBody>
      </p:sp>
      <p:sp>
        <p:nvSpPr>
          <p:cNvPr id="9" name="TextBox 8"/>
          <p:cNvSpPr txBox="1"/>
          <p:nvPr/>
        </p:nvSpPr>
        <p:spPr>
          <a:xfrm>
            <a:off x="6910465" y="3867462"/>
            <a:ext cx="4721902" cy="2215991"/>
          </a:xfrm>
          <a:prstGeom prst="rect">
            <a:avLst/>
          </a:prstGeom>
          <a:noFill/>
        </p:spPr>
        <p:txBody>
          <a:bodyPr wrap="square" rtlCol="0">
            <a:spAutoFit/>
          </a:bodyPr>
          <a:lstStyle/>
          <a:p>
            <a:r>
              <a:rPr lang="en-US" sz="2400" dirty="0">
                <a:latin typeface="+mj-lt"/>
              </a:rPr>
              <a:t>Simplifying assumptions:</a:t>
            </a:r>
          </a:p>
          <a:p>
            <a:pPr marL="342900" indent="-342900">
              <a:buFont typeface="Arial" charset="0"/>
              <a:buChar char="•"/>
            </a:pPr>
            <a:r>
              <a:rPr lang="en-US" sz="2400" dirty="0">
                <a:latin typeface="+mj-lt"/>
              </a:rPr>
              <a:t>Optimal structure is one that contains maximum number of base pairings</a:t>
            </a:r>
          </a:p>
          <a:p>
            <a:pPr marL="342900" indent="-342900">
              <a:buFont typeface="Arial" charset="0"/>
              <a:buChar char="•"/>
            </a:pPr>
            <a:r>
              <a:rPr lang="en-US" sz="2400" dirty="0">
                <a:latin typeface="+mj-lt"/>
              </a:rPr>
              <a:t>Pseudoknots not allowed </a:t>
            </a:r>
          </a:p>
          <a:p>
            <a:endParaRPr lang="en-US" dirty="0"/>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09775" y="483884"/>
            <a:ext cx="5922592" cy="2780942"/>
          </a:xfrm>
          <a:prstGeom prst="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09775" y="714716"/>
            <a:ext cx="5906730" cy="2319277"/>
          </a:xfrm>
          <a:prstGeom prst="rect">
            <a:avLst/>
          </a:prstGeom>
        </p:spPr>
      </p:pic>
    </p:spTree>
    <p:extLst>
      <p:ext uri="{BB962C8B-B14F-4D97-AF65-F5344CB8AC3E}">
        <p14:creationId xmlns:p14="http://schemas.microsoft.com/office/powerpoint/2010/main" val="994469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08613" y="0"/>
            <a:ext cx="10515600" cy="1325563"/>
          </a:xfrm>
        </p:spPr>
        <p:txBody>
          <a:bodyPr>
            <a:normAutofit/>
          </a:bodyPr>
          <a:lstStyle/>
          <a:p>
            <a:r>
              <a:rPr lang="en-US" sz="3200" dirty="0" smtClean="0"/>
              <a:t>Pseudocode</a:t>
            </a:r>
            <a:endParaRPr lang="en-US" sz="32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40052" y="2651125"/>
            <a:ext cx="3537680" cy="3856317"/>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35389" y="555924"/>
            <a:ext cx="4507163" cy="1539277"/>
          </a:xfrm>
          <a:prstGeom prst="rect">
            <a:avLst/>
          </a:prstGeom>
        </p:spPr>
      </p:pic>
      <p:sp>
        <p:nvSpPr>
          <p:cNvPr id="6" name="TextBox 5"/>
          <p:cNvSpPr txBox="1"/>
          <p:nvPr/>
        </p:nvSpPr>
        <p:spPr>
          <a:xfrm>
            <a:off x="673932" y="1115701"/>
            <a:ext cx="5816184" cy="4524315"/>
          </a:xfrm>
          <a:prstGeom prst="rect">
            <a:avLst/>
          </a:prstGeom>
          <a:noFill/>
        </p:spPr>
        <p:txBody>
          <a:bodyPr wrap="square" rtlCol="0">
            <a:spAutoFit/>
          </a:bodyPr>
          <a:lstStyle/>
          <a:p>
            <a:r>
              <a:rPr lang="en-US" i="1" dirty="0" smtClean="0"/>
              <a:t>Initialize matrix:</a:t>
            </a:r>
          </a:p>
          <a:p>
            <a:r>
              <a:rPr lang="en-US" dirty="0" smtClean="0"/>
              <a:t>Fill main diagonal and diagonal below it with zeros</a:t>
            </a:r>
          </a:p>
          <a:p>
            <a:endParaRPr lang="en-US" dirty="0"/>
          </a:p>
          <a:p>
            <a:r>
              <a:rPr lang="en-US" i="1" dirty="0" smtClean="0"/>
              <a:t>Fill matrix:</a:t>
            </a:r>
          </a:p>
          <a:p>
            <a:r>
              <a:rPr lang="en-US" dirty="0" smtClean="0"/>
              <a:t>For each index, choose option that yields max score - </a:t>
            </a:r>
          </a:p>
          <a:p>
            <a:r>
              <a:rPr lang="en-US" dirty="0"/>
              <a:t> </a:t>
            </a:r>
            <a:r>
              <a:rPr lang="en-US" dirty="0" smtClean="0"/>
              <a:t>    4 options:</a:t>
            </a:r>
            <a:r>
              <a:rPr lang="en-US" dirty="0"/>
              <a:t>	</a:t>
            </a:r>
            <a:endParaRPr lang="en-US" dirty="0" smtClean="0"/>
          </a:p>
          <a:p>
            <a:r>
              <a:rPr lang="en-US" dirty="0"/>
              <a:t> </a:t>
            </a:r>
            <a:r>
              <a:rPr lang="en-US" dirty="0" smtClean="0"/>
              <a:t>    1. pair </a:t>
            </a:r>
            <a:r>
              <a:rPr lang="en-US" dirty="0" err="1" smtClean="0"/>
              <a:t>rna</a:t>
            </a:r>
            <a:r>
              <a:rPr lang="en-US" dirty="0" smtClean="0"/>
              <a:t>[</a:t>
            </a:r>
            <a:r>
              <a:rPr lang="en-US" dirty="0" err="1" smtClean="0"/>
              <a:t>i</a:t>
            </a:r>
            <a:r>
              <a:rPr lang="en-US" dirty="0" smtClean="0"/>
              <a:t>] and </a:t>
            </a:r>
            <a:r>
              <a:rPr lang="en-US" dirty="0" err="1" smtClean="0"/>
              <a:t>rna</a:t>
            </a:r>
            <a:r>
              <a:rPr lang="en-US" dirty="0" smtClean="0"/>
              <a:t>[j] and attach to best structure for</a:t>
            </a:r>
          </a:p>
          <a:p>
            <a:r>
              <a:rPr lang="en-US" dirty="0" smtClean="0"/>
              <a:t>          </a:t>
            </a:r>
            <a:r>
              <a:rPr lang="en-US" dirty="0" err="1" smtClean="0"/>
              <a:t>rna</a:t>
            </a:r>
            <a:r>
              <a:rPr lang="en-US" dirty="0" smtClean="0"/>
              <a:t>[i+1:j-1]</a:t>
            </a:r>
            <a:endParaRPr lang="en-US" dirty="0" smtClean="0"/>
          </a:p>
          <a:p>
            <a:r>
              <a:rPr lang="en-US" dirty="0" smtClean="0"/>
              <a:t>     2. add </a:t>
            </a:r>
            <a:r>
              <a:rPr lang="en-US" dirty="0" err="1" smtClean="0"/>
              <a:t>rna</a:t>
            </a:r>
            <a:r>
              <a:rPr lang="en-US" dirty="0" smtClean="0"/>
              <a:t>[</a:t>
            </a:r>
            <a:r>
              <a:rPr lang="en-US" dirty="0" err="1" smtClean="0"/>
              <a:t>i</a:t>
            </a:r>
            <a:r>
              <a:rPr lang="en-US" dirty="0" smtClean="0"/>
              <a:t>] to best structure of </a:t>
            </a:r>
            <a:r>
              <a:rPr lang="en-US" dirty="0" err="1" smtClean="0"/>
              <a:t>rna</a:t>
            </a:r>
            <a:r>
              <a:rPr lang="en-US" dirty="0" smtClean="0"/>
              <a:t>[i+1:j]</a:t>
            </a:r>
          </a:p>
          <a:p>
            <a:r>
              <a:rPr lang="en-US" dirty="0" smtClean="0"/>
              <a:t>     3. add </a:t>
            </a:r>
            <a:r>
              <a:rPr lang="en-US" dirty="0" err="1" smtClean="0"/>
              <a:t>rna</a:t>
            </a:r>
            <a:r>
              <a:rPr lang="en-US" dirty="0" smtClean="0"/>
              <a:t>[j] to best structure of </a:t>
            </a:r>
            <a:r>
              <a:rPr lang="en-US" dirty="0" err="1" smtClean="0"/>
              <a:t>rna</a:t>
            </a:r>
            <a:r>
              <a:rPr lang="en-US" dirty="0" smtClean="0"/>
              <a:t>[i:j-1]</a:t>
            </a:r>
          </a:p>
          <a:p>
            <a:r>
              <a:rPr lang="en-US" dirty="0"/>
              <a:t> </a:t>
            </a:r>
            <a:r>
              <a:rPr lang="en-US" dirty="0" smtClean="0"/>
              <a:t>    4. combine two optimal structures for </a:t>
            </a:r>
            <a:r>
              <a:rPr lang="en-US" dirty="0" err="1" smtClean="0"/>
              <a:t>rna</a:t>
            </a:r>
            <a:r>
              <a:rPr lang="en-US" dirty="0" smtClean="0"/>
              <a:t>[</a:t>
            </a:r>
            <a:r>
              <a:rPr lang="en-US" dirty="0" err="1" smtClean="0"/>
              <a:t>i:k</a:t>
            </a:r>
            <a:r>
              <a:rPr lang="en-US" dirty="0" smtClean="0"/>
              <a:t>] and</a:t>
            </a:r>
          </a:p>
          <a:p>
            <a:r>
              <a:rPr lang="en-US" dirty="0" smtClean="0"/>
              <a:t>         </a:t>
            </a:r>
            <a:r>
              <a:rPr lang="en-US" dirty="0" err="1" smtClean="0"/>
              <a:t>rna</a:t>
            </a:r>
            <a:r>
              <a:rPr lang="en-US" dirty="0" smtClean="0"/>
              <a:t>[k+1:j]</a:t>
            </a:r>
          </a:p>
          <a:p>
            <a:endParaRPr lang="en-US" dirty="0"/>
          </a:p>
          <a:p>
            <a:r>
              <a:rPr lang="en-US" i="1" dirty="0" smtClean="0"/>
              <a:t>Backtrack:</a:t>
            </a:r>
          </a:p>
          <a:p>
            <a:r>
              <a:rPr lang="en-US" dirty="0" smtClean="0"/>
              <a:t>For each index in matrix, backtrack to source of maximum score</a:t>
            </a:r>
            <a:endParaRPr lang="en-US" dirty="0"/>
          </a:p>
        </p:txBody>
      </p:sp>
      <p:sp>
        <p:nvSpPr>
          <p:cNvPr id="7" name="TextBox 6"/>
          <p:cNvSpPr txBox="1"/>
          <p:nvPr/>
        </p:nvSpPr>
        <p:spPr>
          <a:xfrm>
            <a:off x="6935389" y="2095201"/>
            <a:ext cx="4507163" cy="400110"/>
          </a:xfrm>
          <a:prstGeom prst="rect">
            <a:avLst/>
          </a:prstGeom>
          <a:noFill/>
        </p:spPr>
        <p:txBody>
          <a:bodyPr wrap="square" rtlCol="0">
            <a:spAutoFit/>
          </a:bodyPr>
          <a:lstStyle/>
          <a:p>
            <a:r>
              <a:rPr lang="en-US" sz="1000" dirty="0" smtClean="0"/>
              <a:t>https://</a:t>
            </a:r>
            <a:r>
              <a:rPr lang="en-US" sz="1000" dirty="0" err="1" smtClean="0"/>
              <a:t>bibiserv.cebitec.unibielefeld.de</a:t>
            </a:r>
            <a:r>
              <a:rPr lang="en-US" sz="1000" dirty="0" smtClean="0"/>
              <a:t>/sadr2/</a:t>
            </a:r>
            <a:r>
              <a:rPr lang="en-US" sz="1000" dirty="0" err="1" smtClean="0"/>
              <a:t>rnasecondarystructure</a:t>
            </a:r>
            <a:r>
              <a:rPr lang="en-US" sz="1000" dirty="0" smtClean="0"/>
              <a:t>/</a:t>
            </a:r>
            <a:r>
              <a:rPr lang="en-US" sz="1000" dirty="0" err="1" smtClean="0"/>
              <a:t>secondarystructureprediction</a:t>
            </a:r>
            <a:r>
              <a:rPr lang="en-US" sz="1000" dirty="0" smtClean="0"/>
              <a:t>/</a:t>
            </a:r>
            <a:r>
              <a:rPr lang="en-US" sz="1000" dirty="0" err="1" smtClean="0"/>
              <a:t>index.html</a:t>
            </a:r>
            <a:endParaRPr lang="en-US" sz="1000" dirty="0"/>
          </a:p>
        </p:txBody>
      </p:sp>
      <p:sp>
        <p:nvSpPr>
          <p:cNvPr id="8" name="TextBox 7"/>
          <p:cNvSpPr txBox="1"/>
          <p:nvPr/>
        </p:nvSpPr>
        <p:spPr>
          <a:xfrm>
            <a:off x="7540052" y="6507442"/>
            <a:ext cx="3832384" cy="246221"/>
          </a:xfrm>
          <a:prstGeom prst="rect">
            <a:avLst/>
          </a:prstGeom>
          <a:noFill/>
        </p:spPr>
        <p:txBody>
          <a:bodyPr wrap="square" rtlCol="0">
            <a:spAutoFit/>
          </a:bodyPr>
          <a:lstStyle/>
          <a:p>
            <a:r>
              <a:rPr lang="en-US" sz="1000" dirty="0" err="1" smtClean="0"/>
              <a:t>S.Will</a:t>
            </a:r>
            <a:r>
              <a:rPr lang="en-US" sz="1000" dirty="0" smtClean="0"/>
              <a:t>. “RNA Structure and RNA Structure Prediction”</a:t>
            </a:r>
            <a:r>
              <a:rPr lang="en-US" sz="1000" i="1" dirty="0" smtClean="0"/>
              <a:t>MIT.</a:t>
            </a:r>
            <a:r>
              <a:rPr lang="en-US" sz="1000" dirty="0" smtClean="0"/>
              <a:t>2011</a:t>
            </a:r>
            <a:endParaRPr lang="en-US" sz="1000" dirty="0"/>
          </a:p>
        </p:txBody>
      </p:sp>
    </p:spTree>
    <p:extLst>
      <p:ext uri="{BB962C8B-B14F-4D97-AF65-F5344CB8AC3E}">
        <p14:creationId xmlns:p14="http://schemas.microsoft.com/office/powerpoint/2010/main" val="4286054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56937" y="0"/>
            <a:ext cx="10515600" cy="1325563"/>
          </a:xfrm>
        </p:spPr>
        <p:txBody>
          <a:bodyPr>
            <a:normAutofit/>
          </a:bodyPr>
          <a:lstStyle/>
          <a:p>
            <a:r>
              <a:rPr lang="en-US" sz="3200" dirty="0" smtClean="0"/>
              <a:t>Results</a:t>
            </a:r>
            <a:endParaRPr lang="en-US" sz="3200" dirty="0"/>
          </a:p>
        </p:txBody>
      </p:sp>
      <p:sp>
        <p:nvSpPr>
          <p:cNvPr id="3" name="Content Placeholder 2"/>
          <p:cNvSpPr>
            <a:spLocks noGrp="1"/>
          </p:cNvSpPr>
          <p:nvPr>
            <p:ph idx="1"/>
          </p:nvPr>
        </p:nvSpPr>
        <p:spPr>
          <a:xfrm>
            <a:off x="573505" y="1325563"/>
            <a:ext cx="10515600" cy="503237"/>
          </a:xfrm>
        </p:spPr>
        <p:txBody>
          <a:bodyPr/>
          <a:lstStyle/>
          <a:p>
            <a:pPr marL="0" indent="0">
              <a:buNone/>
            </a:pPr>
            <a:r>
              <a:rPr lang="en-US" sz="2400" i="1" dirty="0" smtClean="0">
                <a:latin typeface="+mj-lt"/>
              </a:rPr>
              <a:t>Input - </a:t>
            </a:r>
            <a:r>
              <a:rPr lang="en-US" sz="2400" dirty="0" smtClean="0">
                <a:latin typeface="+mj-lt"/>
              </a:rPr>
              <a:t>'GACACGACGA’</a:t>
            </a:r>
          </a:p>
          <a:p>
            <a:endParaRPr lang="en-US" i="1" dirty="0">
              <a:latin typeface="+mj-lt"/>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18775" y="2806281"/>
            <a:ext cx="6667500" cy="2921000"/>
          </a:xfrm>
          <a:prstGeom prst="rect">
            <a:avLst/>
          </a:prstGeom>
        </p:spPr>
      </p:pic>
      <p:sp>
        <p:nvSpPr>
          <p:cNvPr id="6" name="TextBox 5"/>
          <p:cNvSpPr txBox="1"/>
          <p:nvPr/>
        </p:nvSpPr>
        <p:spPr>
          <a:xfrm>
            <a:off x="573505" y="2086708"/>
            <a:ext cx="10515600" cy="461665"/>
          </a:xfrm>
          <a:prstGeom prst="rect">
            <a:avLst/>
          </a:prstGeom>
          <a:noFill/>
        </p:spPr>
        <p:txBody>
          <a:bodyPr wrap="square" rtlCol="0">
            <a:spAutoFit/>
          </a:bodyPr>
          <a:lstStyle/>
          <a:p>
            <a:r>
              <a:rPr lang="en-US" sz="2400" i="1" dirty="0" smtClean="0">
                <a:latin typeface="+mj-lt"/>
              </a:rPr>
              <a:t>Predicted Output - 			Actual Output - </a:t>
            </a:r>
            <a:endParaRPr lang="en-US" sz="2400" i="1" dirty="0">
              <a:latin typeface="+mj-lt"/>
            </a:endParaRPr>
          </a:p>
        </p:txBody>
      </p:sp>
      <p:pic>
        <p:nvPicPr>
          <p:cNvPr id="2050" name="Picture 2" descr="https://lh5.googleusercontent.com/iCJLyyI21QrIRMF3IjhdOOLDmjL823JcAhPfOk5NxwOGE-WyRAfy9jRccQGb0ZXIIutDPE-p7UE5xJBi2jbig6c2sm1Ep07iwz_g-jamk2d2gWaQZ3fmmMTDvXi6QEyLWpi5ik1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3505" y="2771967"/>
            <a:ext cx="3623357" cy="27025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6298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56937" y="0"/>
            <a:ext cx="10515600" cy="1325563"/>
          </a:xfrm>
        </p:spPr>
        <p:txBody>
          <a:bodyPr>
            <a:normAutofit/>
          </a:bodyPr>
          <a:lstStyle/>
          <a:p>
            <a:r>
              <a:rPr lang="en-US" sz="3200" dirty="0" smtClean="0"/>
              <a:t>Results</a:t>
            </a:r>
            <a:endParaRPr lang="en-US" sz="3200" dirty="0"/>
          </a:p>
        </p:txBody>
      </p:sp>
      <p:sp>
        <p:nvSpPr>
          <p:cNvPr id="3" name="Content Placeholder 2"/>
          <p:cNvSpPr>
            <a:spLocks noGrp="1"/>
          </p:cNvSpPr>
          <p:nvPr>
            <p:ph idx="1"/>
          </p:nvPr>
        </p:nvSpPr>
        <p:spPr>
          <a:xfrm>
            <a:off x="356937" y="1059467"/>
            <a:ext cx="10515600" cy="597022"/>
          </a:xfrm>
        </p:spPr>
        <p:txBody>
          <a:bodyPr/>
          <a:lstStyle/>
          <a:p>
            <a:pPr marL="0" indent="0">
              <a:buNone/>
            </a:pPr>
            <a:r>
              <a:rPr lang="en-US" sz="2400" i="1" dirty="0" smtClean="0">
                <a:latin typeface="+mj-lt"/>
              </a:rPr>
              <a:t>Input </a:t>
            </a:r>
            <a:r>
              <a:rPr lang="mr-IN" sz="2400" i="1" dirty="0" smtClean="0">
                <a:latin typeface="+mj-lt"/>
              </a:rPr>
              <a:t>–</a:t>
            </a:r>
            <a:r>
              <a:rPr lang="en-US" sz="2400" i="1" dirty="0" smtClean="0">
                <a:latin typeface="+mj-lt"/>
              </a:rPr>
              <a:t> </a:t>
            </a:r>
            <a:r>
              <a:rPr lang="en-US" sz="2400" dirty="0" smtClean="0">
                <a:latin typeface="+mj-lt"/>
              </a:rPr>
              <a:t>alanine </a:t>
            </a:r>
            <a:r>
              <a:rPr lang="en-US" sz="2400" dirty="0" err="1" smtClean="0">
                <a:latin typeface="+mj-lt"/>
              </a:rPr>
              <a:t>tRNA</a:t>
            </a:r>
            <a:r>
              <a:rPr lang="en-US" sz="2400" dirty="0" smtClean="0">
                <a:latin typeface="+mj-lt"/>
              </a:rPr>
              <a:t> sequence</a:t>
            </a:r>
          </a:p>
        </p:txBody>
      </p:sp>
      <p:sp>
        <p:nvSpPr>
          <p:cNvPr id="4" name="TextBox 3"/>
          <p:cNvSpPr txBox="1"/>
          <p:nvPr/>
        </p:nvSpPr>
        <p:spPr>
          <a:xfrm>
            <a:off x="356937" y="1757512"/>
            <a:ext cx="11102680" cy="461665"/>
          </a:xfrm>
          <a:prstGeom prst="rect">
            <a:avLst/>
          </a:prstGeom>
          <a:noFill/>
        </p:spPr>
        <p:txBody>
          <a:bodyPr wrap="square" rtlCol="0">
            <a:spAutoFit/>
          </a:bodyPr>
          <a:lstStyle/>
          <a:p>
            <a:r>
              <a:rPr lang="en-US" sz="2400" i="1" dirty="0" smtClean="0">
                <a:latin typeface="+mj-lt"/>
              </a:rPr>
              <a:t>Predicted Output -	Actual Output - 	 </a:t>
            </a:r>
            <a:endParaRPr lang="en-US" sz="2400" i="1" dirty="0">
              <a:latin typeface="+mj-lt"/>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937" y="2320200"/>
            <a:ext cx="2223201" cy="3015762"/>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65230" y="2320200"/>
            <a:ext cx="7707307" cy="4249169"/>
          </a:xfrm>
          <a:prstGeom prst="rect">
            <a:avLst/>
          </a:prstGeom>
        </p:spPr>
      </p:pic>
    </p:spTree>
    <p:extLst>
      <p:ext uri="{BB962C8B-B14F-4D97-AF65-F5344CB8AC3E}">
        <p14:creationId xmlns:p14="http://schemas.microsoft.com/office/powerpoint/2010/main" val="1071169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2733</TotalTime>
  <Words>659</Words>
  <Application>Microsoft Macintosh PowerPoint</Application>
  <PresentationFormat>Widescreen</PresentationFormat>
  <Paragraphs>71</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Calibri Light</vt:lpstr>
      <vt:lpstr>Mangal</vt:lpstr>
      <vt:lpstr>Arial</vt:lpstr>
      <vt:lpstr>Office Theme</vt:lpstr>
      <vt:lpstr>Predicting the Secondary Structure of RNA</vt:lpstr>
      <vt:lpstr>Optimizing RNA Secondary Structure</vt:lpstr>
      <vt:lpstr>Nussinov Algorithm</vt:lpstr>
      <vt:lpstr>Pseudocode</vt:lpstr>
      <vt:lpstr>Results</vt:lpstr>
      <vt:lpstr>Results</vt:lpstr>
    </vt:vector>
  </TitlesOfParts>
  <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Mitra Shokat</dc:creator>
  <cp:lastModifiedBy>Mitra Shokat</cp:lastModifiedBy>
  <cp:revision>125</cp:revision>
  <dcterms:created xsi:type="dcterms:W3CDTF">2017-05-08T22:23:02Z</dcterms:created>
  <dcterms:modified xsi:type="dcterms:W3CDTF">2017-05-10T19:56:34Z</dcterms:modified>
</cp:coreProperties>
</file>