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9" r:id="rId4"/>
    <p:sldId id="260" r:id="rId5"/>
    <p:sldId id="264" r:id="rId6"/>
    <p:sldId id="261" r:id="rId7"/>
    <p:sldId id="262" r:id="rId8"/>
    <p:sldId id="25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99"/>
    <p:restoredTop sz="79438"/>
  </p:normalViewPr>
  <p:slideViewPr>
    <p:cSldViewPr snapToGrid="0" snapToObjects="1">
      <p:cViewPr varScale="1">
        <p:scale>
          <a:sx n="84" d="100"/>
          <a:sy n="84" d="100"/>
        </p:scale>
        <p:origin x="208" y="3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CE6291-D5D4-2C42-AAA7-3B64274292E2}" type="datetimeFigureOut">
              <a:rPr lang="en-US" smtClean="0"/>
              <a:t>5/8/17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E8F83F-CC66-AB4A-AA0F-74463EFECF54}" type="slidenum">
              <a:rPr lang="en-US" smtClean="0"/>
              <a:t>‹#›</a:t>
            </a:fld>
            <a:endParaRPr lang="en-US"/>
          </a:p>
        </p:txBody>
      </p:sp>
    </p:spTree>
    <p:extLst>
      <p:ext uri="{BB962C8B-B14F-4D97-AF65-F5344CB8AC3E}">
        <p14:creationId xmlns:p14="http://schemas.microsoft.com/office/powerpoint/2010/main" val="1660652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project piggybacks</a:t>
            </a:r>
            <a:r>
              <a:rPr lang="en-US" baseline="0" dirty="0" smtClean="0"/>
              <a:t> off of my thesis, which was focused on telomerase, the enzyme that lengthens the ends of your chromosomes and helps prevent the loss of important coding DNA during cellular replication. My thesis was inspired by a paper by </a:t>
            </a:r>
            <a:r>
              <a:rPr lang="en-US" baseline="0" dirty="0" err="1" smtClean="0"/>
              <a:t>Epel</a:t>
            </a:r>
            <a:r>
              <a:rPr lang="en-US" baseline="0" dirty="0" smtClean="0"/>
              <a:t> that showed that chronically stressed mothers had shorter telomeres and lower telomerase activity than age-matched mothers. Now this is interesting because your telomeres normally shorten as you age and telomerase activity goes down, but this study found that years of chronic stress can make your cells appear 9-17 years older than they were. </a:t>
            </a:r>
          </a:p>
          <a:p>
            <a:r>
              <a:rPr lang="en-US" baseline="0" dirty="0" smtClean="0"/>
              <a:t>	I wanted to see if this same phenomena could be seen in the highly social fish, A. </a:t>
            </a:r>
            <a:r>
              <a:rPr lang="en-US" baseline="0" dirty="0" err="1" smtClean="0"/>
              <a:t>burtoni</a:t>
            </a:r>
            <a:r>
              <a:rPr lang="en-US" baseline="0" dirty="0" smtClean="0"/>
              <a:t>. Dominant fish are known to have less cortisol than subordinates, meaning they are less stressed. So I compared the telomerase activity in dominant and subordinate individuals. The goal of my final project was to figure out if A. </a:t>
            </a:r>
            <a:r>
              <a:rPr lang="en-US" baseline="0" dirty="0" err="1" smtClean="0"/>
              <a:t>buroni’s</a:t>
            </a:r>
            <a:r>
              <a:rPr lang="en-US" baseline="0" dirty="0" smtClean="0"/>
              <a:t> telomerase is similar to human telomerase.</a:t>
            </a:r>
            <a:endParaRPr lang="en-US" dirty="0"/>
          </a:p>
        </p:txBody>
      </p:sp>
      <p:sp>
        <p:nvSpPr>
          <p:cNvPr id="4" name="Slide Number Placeholder 3"/>
          <p:cNvSpPr>
            <a:spLocks noGrp="1"/>
          </p:cNvSpPr>
          <p:nvPr>
            <p:ph type="sldNum" sz="quarter" idx="10"/>
          </p:nvPr>
        </p:nvSpPr>
        <p:spPr/>
        <p:txBody>
          <a:bodyPr/>
          <a:lstStyle/>
          <a:p>
            <a:fld id="{39E8F83F-CC66-AB4A-AA0F-74463EFECF54}" type="slidenum">
              <a:rPr lang="en-US" smtClean="0"/>
              <a:t>2</a:t>
            </a:fld>
            <a:endParaRPr lang="en-US"/>
          </a:p>
        </p:txBody>
      </p:sp>
    </p:spTree>
    <p:extLst>
      <p:ext uri="{BB962C8B-B14F-4D97-AF65-F5344CB8AC3E}">
        <p14:creationId xmlns:p14="http://schemas.microsoft.com/office/powerpoint/2010/main" val="1777264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paper by</a:t>
            </a:r>
            <a:r>
              <a:rPr lang="en-US" baseline="0" dirty="0" smtClean="0"/>
              <a:t> au et al. first proposed the </a:t>
            </a:r>
            <a:r>
              <a:rPr lang="en-US" baseline="0" dirty="0" err="1" smtClean="0"/>
              <a:t>japanese</a:t>
            </a:r>
            <a:r>
              <a:rPr lang="en-US" baseline="0" dirty="0" smtClean="0"/>
              <a:t> </a:t>
            </a:r>
            <a:r>
              <a:rPr lang="en-US" baseline="0" dirty="0" err="1" smtClean="0"/>
              <a:t>medaka</a:t>
            </a:r>
            <a:r>
              <a:rPr lang="en-US" baseline="0" dirty="0" smtClean="0"/>
              <a:t> as a model organism for studying telomerase biology. The </a:t>
            </a:r>
            <a:r>
              <a:rPr lang="en-US" baseline="0" dirty="0" err="1" smtClean="0"/>
              <a:t>japanese</a:t>
            </a:r>
            <a:r>
              <a:rPr lang="en-US" baseline="0" dirty="0" smtClean="0"/>
              <a:t> </a:t>
            </a:r>
            <a:r>
              <a:rPr lang="en-US" baseline="0" dirty="0" err="1" smtClean="0"/>
              <a:t>medaka</a:t>
            </a:r>
            <a:r>
              <a:rPr lang="en-US" baseline="0" dirty="0" smtClean="0"/>
              <a:t> is a close relative to A. </a:t>
            </a:r>
            <a:r>
              <a:rPr lang="en-US" baseline="0" dirty="0" err="1" smtClean="0"/>
              <a:t>burtoni</a:t>
            </a:r>
            <a:r>
              <a:rPr lang="en-US" baseline="0" dirty="0" smtClean="0"/>
              <a:t>. The way they did this was to compare the protein sequence of one of the components of human telomerase, hTERT, to TERT </a:t>
            </a:r>
            <a:r>
              <a:rPr lang="en-US" baseline="0" dirty="0" err="1" smtClean="0"/>
              <a:t>orthologs</a:t>
            </a:r>
            <a:r>
              <a:rPr lang="en-US" baseline="0" dirty="0" smtClean="0"/>
              <a:t> in zebrafish, </a:t>
            </a:r>
            <a:r>
              <a:rPr lang="en-US" baseline="0" dirty="0" err="1" smtClean="0"/>
              <a:t>medaka</a:t>
            </a:r>
            <a:r>
              <a:rPr lang="en-US" baseline="0" dirty="0" smtClean="0"/>
              <a:t>, and pufferfish. They did this using the program EMBOSS which calculates global alignment </a:t>
            </a:r>
            <a:r>
              <a:rPr lang="en-US" baseline="0" dirty="0" smtClean="0"/>
              <a:t>with </a:t>
            </a:r>
            <a:r>
              <a:rPr lang="en-US" baseline="0" dirty="0" smtClean="0"/>
              <a:t>affine gap penalty and computes percent identity, which is the total number of matching amino acids divided by the length of the alignment. Au et al decided that the </a:t>
            </a:r>
            <a:r>
              <a:rPr lang="en-US" baseline="0" dirty="0" err="1" smtClean="0"/>
              <a:t>medaka</a:t>
            </a:r>
            <a:r>
              <a:rPr lang="en-US" baseline="0" dirty="0" smtClean="0"/>
              <a:t> was a better organism for studying telomerase biology than the zebrafish and pufferfish because it had a higher identity to human telomerase than the other two. To determine if A. </a:t>
            </a:r>
            <a:r>
              <a:rPr lang="en-US" baseline="0" dirty="0" err="1" smtClean="0"/>
              <a:t>burtoni</a:t>
            </a:r>
            <a:r>
              <a:rPr lang="en-US" baseline="0" dirty="0" smtClean="0"/>
              <a:t> is as good or better than </a:t>
            </a:r>
            <a:r>
              <a:rPr lang="en-US" baseline="0" dirty="0" err="1" smtClean="0"/>
              <a:t>medaka</a:t>
            </a:r>
            <a:r>
              <a:rPr lang="en-US" baseline="0" dirty="0" smtClean="0"/>
              <a:t> for studying telomerase biology, I had to first </a:t>
            </a:r>
            <a:r>
              <a:rPr lang="en-US" baseline="0" dirty="0" smtClean="0"/>
              <a:t>get TERT peptide sequences from </a:t>
            </a:r>
            <a:r>
              <a:rPr lang="en-US" baseline="0" dirty="0" err="1" smtClean="0"/>
              <a:t>ncbi</a:t>
            </a:r>
            <a:r>
              <a:rPr lang="en-US" baseline="0" dirty="0" smtClean="0"/>
              <a:t>. Then build </a:t>
            </a:r>
            <a:r>
              <a:rPr lang="en-US" baseline="0" dirty="0" smtClean="0"/>
              <a:t>a global alignment program with the same affine gap penalties as EMBOSS and then use those alignments to calculate identity. Finally, I would compare the identities I calculated with Au et </a:t>
            </a:r>
            <a:r>
              <a:rPr lang="en-US" baseline="0" dirty="0" err="1" smtClean="0"/>
              <a:t>al’s</a:t>
            </a:r>
            <a:r>
              <a:rPr lang="en-US" baseline="0" dirty="0" smtClean="0"/>
              <a:t> results.</a:t>
            </a:r>
            <a:endParaRPr lang="en-US" dirty="0"/>
          </a:p>
        </p:txBody>
      </p:sp>
      <p:sp>
        <p:nvSpPr>
          <p:cNvPr id="4" name="Slide Number Placeholder 3"/>
          <p:cNvSpPr>
            <a:spLocks noGrp="1"/>
          </p:cNvSpPr>
          <p:nvPr>
            <p:ph type="sldNum" sz="quarter" idx="10"/>
          </p:nvPr>
        </p:nvSpPr>
        <p:spPr/>
        <p:txBody>
          <a:bodyPr/>
          <a:lstStyle/>
          <a:p>
            <a:fld id="{39E8F83F-CC66-AB4A-AA0F-74463EFECF54}" type="slidenum">
              <a:rPr lang="en-US" smtClean="0"/>
              <a:t>3</a:t>
            </a:fld>
            <a:endParaRPr lang="en-US"/>
          </a:p>
        </p:txBody>
      </p:sp>
    </p:spTree>
    <p:extLst>
      <p:ext uri="{BB962C8B-B14F-4D97-AF65-F5344CB8AC3E}">
        <p14:creationId xmlns:p14="http://schemas.microsoft.com/office/powerpoint/2010/main" val="1882385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Given</a:t>
            </a:r>
            <a:r>
              <a:rPr lang="en-US" baseline="0" dirty="0" smtClean="0"/>
              <a:t> two TERT peptide sequences, a gap open penalty, gap extension penalty, and scoring dictionary, the output is the alignment of the sequences, the score, and the identity. I used a gap open penalty of </a:t>
            </a:r>
            <a:r>
              <a:rPr lang="en-US" baseline="0" dirty="0" smtClean="0"/>
              <a:t>10, extension </a:t>
            </a:r>
            <a:r>
              <a:rPr lang="en-US" baseline="0" dirty="0" smtClean="0"/>
              <a:t>penalty of .</a:t>
            </a:r>
            <a:r>
              <a:rPr lang="en-US" baseline="0" dirty="0" smtClean="0"/>
              <a:t>5, and the BLOSUM62 scoring dictionary </a:t>
            </a:r>
            <a:r>
              <a:rPr lang="en-US" baseline="0" dirty="0" smtClean="0"/>
              <a:t>because that’s what EMBOSS uses.</a:t>
            </a:r>
          </a:p>
          <a:p>
            <a:r>
              <a:rPr lang="en-US" baseline="0" dirty="0" smtClean="0"/>
              <a:t>My program makes 3 tables for alignment scores and 3 backtrack tables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39E8F83F-CC66-AB4A-AA0F-74463EFECF54}" type="slidenum">
              <a:rPr lang="en-US" smtClean="0"/>
              <a:t>4</a:t>
            </a:fld>
            <a:endParaRPr lang="en-US"/>
          </a:p>
        </p:txBody>
      </p:sp>
    </p:spTree>
    <p:extLst>
      <p:ext uri="{BB962C8B-B14F-4D97-AF65-F5344CB8AC3E}">
        <p14:creationId xmlns:p14="http://schemas.microsoft.com/office/powerpoint/2010/main" val="495873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 score in the </a:t>
            </a:r>
            <a:r>
              <a:rPr lang="en-US" baseline="0" dirty="0" smtClean="0"/>
              <a:t>top table is the maximum of </a:t>
            </a:r>
            <a:r>
              <a:rPr lang="en-US" baseline="0" dirty="0" smtClean="0"/>
              <a:t>T </a:t>
            </a:r>
            <a:r>
              <a:rPr lang="en-US" baseline="0" dirty="0" err="1" smtClean="0"/>
              <a:t>i</a:t>
            </a:r>
            <a:r>
              <a:rPr lang="en-US" baseline="0" dirty="0" smtClean="0"/>
              <a:t>, j-1 </a:t>
            </a:r>
            <a:r>
              <a:rPr lang="en-US" baseline="0" dirty="0" smtClean="0"/>
              <a:t>minus .5, and </a:t>
            </a:r>
            <a:r>
              <a:rPr lang="en-US" baseline="0" dirty="0" smtClean="0"/>
              <a:t>M </a:t>
            </a:r>
            <a:r>
              <a:rPr lang="en-US" baseline="0" dirty="0" err="1" smtClean="0"/>
              <a:t>i</a:t>
            </a:r>
            <a:r>
              <a:rPr lang="en-US" baseline="0" dirty="0" smtClean="0"/>
              <a:t>, j-1 minus </a:t>
            </a:r>
            <a:r>
              <a:rPr lang="en-US" baseline="0" dirty="0" smtClean="0"/>
              <a:t>10. The </a:t>
            </a:r>
            <a:r>
              <a:rPr lang="en-US" baseline="0" dirty="0" smtClean="0"/>
              <a:t>same pretty much </a:t>
            </a:r>
            <a:r>
              <a:rPr lang="en-US" baseline="0" dirty="0" smtClean="0"/>
              <a:t>happens for the bottom table. The middle table is the maximum of the top and bottom scores, and </a:t>
            </a:r>
            <a:r>
              <a:rPr lang="en-US" baseline="0" dirty="0" smtClean="0"/>
              <a:t>Mi-1,j-1 plus </a:t>
            </a:r>
            <a:r>
              <a:rPr lang="en-US" baseline="0" dirty="0" smtClean="0"/>
              <a:t>the score or penalty of matching the amino acids from the two strings</a:t>
            </a:r>
          </a:p>
          <a:p>
            <a:r>
              <a:rPr lang="en-US" baseline="0" dirty="0" smtClean="0"/>
              <a:t>It fills out the score of the first row of the top table, then the first column of the bottom table. It then fills out all of the middle I’s and j’s beginning with the bottom table, then the top table, then the middle table.</a:t>
            </a:r>
          </a:p>
          <a:p>
            <a:r>
              <a:rPr lang="en-US" baseline="0" dirty="0" smtClean="0"/>
              <a:t>Every time you make a choice, the backtrack table for that table is filled depending on the choice you made.</a:t>
            </a:r>
          </a:p>
          <a:p>
            <a:r>
              <a:rPr lang="en-US" baseline="0" dirty="0" smtClean="0"/>
              <a:t>The backtrack program runs until </a:t>
            </a:r>
            <a:r>
              <a:rPr lang="en-US" baseline="0" dirty="0" smtClean="0"/>
              <a:t>it reaches 0, 0 by beginning with the bottom right corner of the middle table then following the middle table until it tells you to move to the top or </a:t>
            </a:r>
            <a:r>
              <a:rPr lang="en-US" baseline="0" dirty="0" smtClean="0"/>
              <a:t>bottom backtrack </a:t>
            </a:r>
            <a:r>
              <a:rPr lang="en-US" baseline="0" dirty="0" smtClean="0"/>
              <a:t>table. </a:t>
            </a:r>
            <a:endParaRPr lang="en-US" dirty="0"/>
          </a:p>
        </p:txBody>
      </p:sp>
      <p:sp>
        <p:nvSpPr>
          <p:cNvPr id="4" name="Slide Number Placeholder 3"/>
          <p:cNvSpPr>
            <a:spLocks noGrp="1"/>
          </p:cNvSpPr>
          <p:nvPr>
            <p:ph type="sldNum" sz="quarter" idx="10"/>
          </p:nvPr>
        </p:nvSpPr>
        <p:spPr/>
        <p:txBody>
          <a:bodyPr/>
          <a:lstStyle/>
          <a:p>
            <a:fld id="{39E8F83F-CC66-AB4A-AA0F-74463EFECF54}" type="slidenum">
              <a:rPr lang="en-US" smtClean="0"/>
              <a:t>5</a:t>
            </a:fld>
            <a:endParaRPr lang="en-US"/>
          </a:p>
        </p:txBody>
      </p:sp>
    </p:spTree>
    <p:extLst>
      <p:ext uri="{BB962C8B-B14F-4D97-AF65-F5344CB8AC3E}">
        <p14:creationId xmlns:p14="http://schemas.microsoft.com/office/powerpoint/2010/main" val="2082283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Identity is calculated by first figuring</a:t>
            </a:r>
            <a:r>
              <a:rPr lang="en-US" baseline="0" dirty="0" smtClean="0"/>
              <a:t> out the number of total matching amino acids. </a:t>
            </a:r>
            <a:r>
              <a:rPr lang="en-US" dirty="0" smtClean="0"/>
              <a:t>If </a:t>
            </a:r>
            <a:r>
              <a:rPr lang="en-US" dirty="0" smtClean="0"/>
              <a:t>the</a:t>
            </a:r>
            <a:r>
              <a:rPr lang="en-US" baseline="0" dirty="0" smtClean="0"/>
              <a:t> two alignments match then you add one to the total number of matching amino acids. Identity is the percent of matching amino acids to the length of the alignment.</a:t>
            </a:r>
            <a:endParaRPr lang="en-US" dirty="0"/>
          </a:p>
        </p:txBody>
      </p:sp>
      <p:sp>
        <p:nvSpPr>
          <p:cNvPr id="4" name="Slide Number Placeholder 3"/>
          <p:cNvSpPr>
            <a:spLocks noGrp="1"/>
          </p:cNvSpPr>
          <p:nvPr>
            <p:ph type="sldNum" sz="quarter" idx="10"/>
          </p:nvPr>
        </p:nvSpPr>
        <p:spPr/>
        <p:txBody>
          <a:bodyPr/>
          <a:lstStyle/>
          <a:p>
            <a:fld id="{39E8F83F-CC66-AB4A-AA0F-74463EFECF54}" type="slidenum">
              <a:rPr lang="en-US" smtClean="0"/>
              <a:t>6</a:t>
            </a:fld>
            <a:endParaRPr lang="en-US"/>
          </a:p>
        </p:txBody>
      </p:sp>
    </p:spTree>
    <p:extLst>
      <p:ext uri="{BB962C8B-B14F-4D97-AF65-F5344CB8AC3E}">
        <p14:creationId xmlns:p14="http://schemas.microsoft.com/office/powerpoint/2010/main" val="519710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percent identity EMBOSS</a:t>
            </a:r>
            <a:r>
              <a:rPr lang="en-US" baseline="0" dirty="0" smtClean="0"/>
              <a:t> calculated for </a:t>
            </a:r>
            <a:r>
              <a:rPr lang="en-US" baseline="0" dirty="0" err="1" smtClean="0"/>
              <a:t>medaka</a:t>
            </a:r>
            <a:r>
              <a:rPr lang="en-US" baseline="0" dirty="0" smtClean="0"/>
              <a:t> and hTERT was 37%, which is the same as the identity I calculated for </a:t>
            </a:r>
            <a:r>
              <a:rPr lang="en-US" baseline="0" dirty="0" err="1" smtClean="0"/>
              <a:t>medaka</a:t>
            </a:r>
            <a:r>
              <a:rPr lang="en-US" baseline="0" dirty="0" smtClean="0"/>
              <a:t>. I also checked my program against EMBOSS with pufferfish (</a:t>
            </a:r>
            <a:r>
              <a:rPr lang="en-US" baseline="0" dirty="0" err="1" smtClean="0"/>
              <a:t>fTERT</a:t>
            </a:r>
            <a:r>
              <a:rPr lang="en-US" baseline="0" dirty="0" smtClean="0"/>
              <a:t>) and zebrafish (</a:t>
            </a:r>
            <a:r>
              <a:rPr lang="en-US" baseline="0" dirty="0" err="1" smtClean="0"/>
              <a:t>zTERT</a:t>
            </a:r>
            <a:r>
              <a:rPr lang="en-US" baseline="0" dirty="0" smtClean="0"/>
              <a:t>). Because they were the same, I took that to mean that my program was good. The slight variation in alignment scores is likely due to different ways of calculating ties. </a:t>
            </a:r>
            <a:endParaRPr lang="en-US" baseline="0" dirty="0" smtClean="0"/>
          </a:p>
          <a:p>
            <a:r>
              <a:rPr lang="en-US" baseline="0" dirty="0" smtClean="0"/>
              <a:t>I </a:t>
            </a:r>
            <a:r>
              <a:rPr lang="en-US" baseline="0" dirty="0" smtClean="0"/>
              <a:t>calculated that </a:t>
            </a:r>
            <a:r>
              <a:rPr lang="en-US" baseline="0" dirty="0" err="1" smtClean="0"/>
              <a:t>burtoni</a:t>
            </a:r>
            <a:r>
              <a:rPr lang="en-US" baseline="0" dirty="0" smtClean="0"/>
              <a:t> TERT is 35% identical to hTERT, which is not as good as </a:t>
            </a:r>
            <a:r>
              <a:rPr lang="en-US" baseline="0" dirty="0" err="1" smtClean="0"/>
              <a:t>medaka</a:t>
            </a:r>
            <a:r>
              <a:rPr lang="en-US" baseline="0" dirty="0" smtClean="0"/>
              <a:t>, but pretty close.</a:t>
            </a:r>
          </a:p>
          <a:p>
            <a:r>
              <a:rPr lang="en-US" baseline="0" dirty="0" smtClean="0"/>
              <a:t>That doesn’t mean that you can’t use a </a:t>
            </a:r>
            <a:r>
              <a:rPr lang="en-US" baseline="0" dirty="0" err="1" smtClean="0"/>
              <a:t>burtoni</a:t>
            </a:r>
            <a:r>
              <a:rPr lang="en-US" baseline="0" dirty="0" smtClean="0"/>
              <a:t> to study telomerase, it just means that you need to be careful before extrapolating findings to humans. More is known about </a:t>
            </a:r>
            <a:r>
              <a:rPr lang="en-US" baseline="0" dirty="0" err="1" smtClean="0"/>
              <a:t>burtoni</a:t>
            </a:r>
            <a:r>
              <a:rPr lang="en-US" baseline="0" dirty="0" smtClean="0"/>
              <a:t> social structure, so it might still be a better choice when researching social stress and telomerase.</a:t>
            </a:r>
          </a:p>
          <a:p>
            <a:r>
              <a:rPr lang="en-US" baseline="0" dirty="0" smtClean="0"/>
              <a:t>This program can also be used to compare sequence identity for other </a:t>
            </a:r>
            <a:r>
              <a:rPr lang="en-US" baseline="0" dirty="0" err="1" smtClean="0"/>
              <a:t>organsims’s</a:t>
            </a:r>
            <a:r>
              <a:rPr lang="en-US" baseline="0" dirty="0" smtClean="0"/>
              <a:t> TERT proteins for future telomerase research.</a:t>
            </a:r>
            <a:endParaRPr lang="en-US" dirty="0"/>
          </a:p>
        </p:txBody>
      </p:sp>
      <p:sp>
        <p:nvSpPr>
          <p:cNvPr id="4" name="Slide Number Placeholder 3"/>
          <p:cNvSpPr>
            <a:spLocks noGrp="1"/>
          </p:cNvSpPr>
          <p:nvPr>
            <p:ph type="sldNum" sz="quarter" idx="10"/>
          </p:nvPr>
        </p:nvSpPr>
        <p:spPr/>
        <p:txBody>
          <a:bodyPr/>
          <a:lstStyle/>
          <a:p>
            <a:fld id="{39E8F83F-CC66-AB4A-AA0F-74463EFECF54}" type="slidenum">
              <a:rPr lang="en-US" smtClean="0"/>
              <a:t>7</a:t>
            </a:fld>
            <a:endParaRPr lang="en-US"/>
          </a:p>
        </p:txBody>
      </p:sp>
    </p:spTree>
    <p:extLst>
      <p:ext uri="{BB962C8B-B14F-4D97-AF65-F5344CB8AC3E}">
        <p14:creationId xmlns:p14="http://schemas.microsoft.com/office/powerpoint/2010/main" val="1534435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5/8/17</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Drag picture to placeholder or click icon to add</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5/8/17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Drag picture to placeholder or click icon to add</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Drag picture to placeholder or click icon to add</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Drag picture to placeholder or click icon to add</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5/8/17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5/8/17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5/8/17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5/8/17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5/8/17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5/8/17</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4871" y="1122363"/>
            <a:ext cx="11127129" cy="2387600"/>
          </a:xfrm>
        </p:spPr>
        <p:txBody>
          <a:bodyPr/>
          <a:lstStyle/>
          <a:p>
            <a:r>
              <a:rPr lang="en-US" dirty="0" smtClean="0"/>
              <a:t>TELOMERASE BIOLOGY with </a:t>
            </a:r>
            <a:r>
              <a:rPr lang="en-US" i="1" dirty="0" smtClean="0"/>
              <a:t>A. </a:t>
            </a:r>
            <a:r>
              <a:rPr lang="en-US" i="1" dirty="0" err="1" smtClean="0"/>
              <a:t>burtoni</a:t>
            </a:r>
            <a:endParaRPr lang="en-US" i="1" dirty="0"/>
          </a:p>
        </p:txBody>
      </p:sp>
      <p:sp>
        <p:nvSpPr>
          <p:cNvPr id="3" name="Subtitle 2"/>
          <p:cNvSpPr>
            <a:spLocks noGrp="1"/>
          </p:cNvSpPr>
          <p:nvPr>
            <p:ph type="subTitle" idx="1"/>
          </p:nvPr>
        </p:nvSpPr>
        <p:spPr/>
        <p:txBody>
          <a:bodyPr/>
          <a:lstStyle/>
          <a:p>
            <a:r>
              <a:rPr lang="en-US" dirty="0" smtClean="0">
                <a:solidFill>
                  <a:schemeClr val="tx1"/>
                </a:solidFill>
              </a:rPr>
              <a:t>Measuring Identity with global alignment and affine gap penalties</a:t>
            </a:r>
            <a:endParaRPr lang="en-US" dirty="0">
              <a:solidFill>
                <a:schemeClr val="tx1"/>
              </a:solidFill>
            </a:endParaRPr>
          </a:p>
        </p:txBody>
      </p:sp>
      <p:sp>
        <p:nvSpPr>
          <p:cNvPr id="4" name="TextBox 3"/>
          <p:cNvSpPr txBox="1"/>
          <p:nvPr/>
        </p:nvSpPr>
        <p:spPr>
          <a:xfrm>
            <a:off x="10336193" y="6261904"/>
            <a:ext cx="1656031" cy="369332"/>
          </a:xfrm>
          <a:prstGeom prst="rect">
            <a:avLst/>
          </a:prstGeom>
          <a:noFill/>
        </p:spPr>
        <p:txBody>
          <a:bodyPr wrap="none" rtlCol="0">
            <a:spAutoFit/>
          </a:bodyPr>
          <a:lstStyle/>
          <a:p>
            <a:r>
              <a:rPr lang="en-US" smtClean="0"/>
              <a:t>By Allie Buckner</a:t>
            </a:r>
            <a:endParaRPr lang="en-US"/>
          </a:p>
        </p:txBody>
      </p:sp>
    </p:spTree>
    <p:extLst>
      <p:ext uri="{BB962C8B-B14F-4D97-AF65-F5344CB8AC3E}">
        <p14:creationId xmlns:p14="http://schemas.microsoft.com/office/powerpoint/2010/main" val="516805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700996"/>
          </a:xfrm>
        </p:spPr>
        <p:txBody>
          <a:bodyPr/>
          <a:lstStyle/>
          <a:p>
            <a:r>
              <a:rPr lang="en-US" smtClean="0"/>
              <a:t>The problem</a:t>
            </a:r>
            <a:endParaRPr lang="en-US"/>
          </a:p>
        </p:txBody>
      </p:sp>
      <p:sp>
        <p:nvSpPr>
          <p:cNvPr id="3" name="Content Placeholder 2"/>
          <p:cNvSpPr>
            <a:spLocks noGrp="1"/>
          </p:cNvSpPr>
          <p:nvPr>
            <p:ph idx="1"/>
          </p:nvPr>
        </p:nvSpPr>
        <p:spPr>
          <a:xfrm>
            <a:off x="1141413" y="1404534"/>
            <a:ext cx="5653526" cy="5262483"/>
          </a:xfrm>
        </p:spPr>
        <p:txBody>
          <a:bodyPr/>
          <a:lstStyle/>
          <a:p>
            <a:r>
              <a:rPr lang="en-US" dirty="0" smtClean="0"/>
              <a:t>Telomerase is an enzyme that lengthens telomeres (the ends of your chromosome)</a:t>
            </a:r>
          </a:p>
          <a:p>
            <a:r>
              <a:rPr lang="en-US" dirty="0" smtClean="0"/>
              <a:t>Low levels of telomerase have been linked to chronic stress in humans (</a:t>
            </a:r>
            <a:r>
              <a:rPr lang="en-US" dirty="0" err="1" smtClean="0"/>
              <a:t>Epel</a:t>
            </a:r>
            <a:r>
              <a:rPr lang="en-US" dirty="0" smtClean="0"/>
              <a:t> et al., 2004)</a:t>
            </a:r>
          </a:p>
          <a:p>
            <a:r>
              <a:rPr lang="en-US" dirty="0" smtClean="0"/>
              <a:t>I wanted to measure telomerase activity in chronically stressed </a:t>
            </a:r>
            <a:r>
              <a:rPr lang="en-US" i="1" dirty="0" smtClean="0"/>
              <a:t>A. </a:t>
            </a:r>
            <a:r>
              <a:rPr lang="en-US" i="1" dirty="0" err="1" smtClean="0"/>
              <a:t>burtoni</a:t>
            </a:r>
            <a:endParaRPr lang="en-US" i="1" dirty="0" smtClean="0"/>
          </a:p>
          <a:p>
            <a:r>
              <a:rPr lang="en-US" dirty="0" smtClean="0"/>
              <a:t>How similar is </a:t>
            </a:r>
            <a:r>
              <a:rPr lang="en-US" i="1" dirty="0" smtClean="0"/>
              <a:t>A. </a:t>
            </a:r>
            <a:r>
              <a:rPr lang="en-US" i="1" dirty="0" err="1" smtClean="0"/>
              <a:t>burtoni</a:t>
            </a:r>
            <a:r>
              <a:rPr lang="en-US" dirty="0" err="1" smtClean="0"/>
              <a:t>’s</a:t>
            </a:r>
            <a:r>
              <a:rPr lang="en-US" dirty="0" smtClean="0"/>
              <a:t> telomerase to human telomerase?</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2041" y="1404534"/>
            <a:ext cx="3690883" cy="4395773"/>
          </a:xfrm>
          <a:prstGeom prst="rect">
            <a:avLst/>
          </a:prstGeom>
        </p:spPr>
      </p:pic>
      <p:sp>
        <p:nvSpPr>
          <p:cNvPr id="5" name="TextBox 4"/>
          <p:cNvSpPr txBox="1"/>
          <p:nvPr/>
        </p:nvSpPr>
        <p:spPr>
          <a:xfrm>
            <a:off x="8598196" y="5885327"/>
            <a:ext cx="2754728" cy="338554"/>
          </a:xfrm>
          <a:prstGeom prst="rect">
            <a:avLst/>
          </a:prstGeom>
          <a:noFill/>
        </p:spPr>
        <p:txBody>
          <a:bodyPr wrap="none" rtlCol="0">
            <a:spAutoFit/>
          </a:bodyPr>
          <a:lstStyle/>
          <a:p>
            <a:r>
              <a:rPr lang="en-US" sz="1600" dirty="0" err="1" smtClean="0"/>
              <a:t>Maruska</a:t>
            </a:r>
            <a:r>
              <a:rPr lang="en-US" sz="1600" dirty="0" smtClean="0"/>
              <a:t>, K., Fernald, R. (2011)</a:t>
            </a:r>
            <a:endParaRPr lang="en-US" sz="1600" dirty="0"/>
          </a:p>
        </p:txBody>
      </p:sp>
    </p:spTree>
    <p:extLst>
      <p:ext uri="{BB962C8B-B14F-4D97-AF65-F5344CB8AC3E}">
        <p14:creationId xmlns:p14="http://schemas.microsoft.com/office/powerpoint/2010/main" val="732587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a:xfrm>
            <a:off x="1141412" y="1943515"/>
            <a:ext cx="9905999" cy="3541714"/>
          </a:xfrm>
        </p:spPr>
        <p:txBody>
          <a:bodyPr/>
          <a:lstStyle/>
          <a:p>
            <a:r>
              <a:rPr lang="en-US" dirty="0" smtClean="0"/>
              <a:t>Get TERT peptide sequences from </a:t>
            </a:r>
            <a:r>
              <a:rPr lang="en-US" dirty="0" err="1" smtClean="0"/>
              <a:t>ncbi</a:t>
            </a:r>
            <a:endParaRPr lang="en-US" dirty="0" smtClean="0"/>
          </a:p>
          <a:p>
            <a:r>
              <a:rPr lang="en-US" dirty="0" smtClean="0"/>
              <a:t>Build </a:t>
            </a:r>
            <a:r>
              <a:rPr lang="en-US" dirty="0" smtClean="0"/>
              <a:t>Global Alignment with Affine Gap program</a:t>
            </a:r>
          </a:p>
          <a:p>
            <a:r>
              <a:rPr lang="en-US" dirty="0" smtClean="0"/>
              <a:t>Calculate TERT protein identity from alignment </a:t>
            </a:r>
          </a:p>
          <a:p>
            <a:pPr marL="0" indent="0">
              <a:buNone/>
            </a:pPr>
            <a:r>
              <a:rPr lang="en-US" dirty="0" smtClean="0"/>
              <a:t>  (identity = 100*matching amino acids/length of alignment)</a:t>
            </a:r>
          </a:p>
          <a:p>
            <a:r>
              <a:rPr lang="en-US" dirty="0" smtClean="0"/>
              <a:t>Compare results to identity calculated by EMBOSS</a:t>
            </a:r>
            <a:endParaRPr lang="en-US" dirty="0"/>
          </a:p>
        </p:txBody>
      </p:sp>
    </p:spTree>
    <p:extLst>
      <p:ext uri="{BB962C8B-B14F-4D97-AF65-F5344CB8AC3E}">
        <p14:creationId xmlns:p14="http://schemas.microsoft.com/office/powerpoint/2010/main" val="1633388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09029"/>
            <a:ext cx="9905998" cy="661642"/>
          </a:xfrm>
        </p:spPr>
        <p:txBody>
          <a:bodyPr/>
          <a:lstStyle/>
          <a:p>
            <a:r>
              <a:rPr lang="en-US" dirty="0" smtClean="0"/>
              <a:t>Program</a:t>
            </a:r>
            <a:endParaRPr lang="en-US" dirty="0"/>
          </a:p>
        </p:txBody>
      </p:sp>
      <p:sp>
        <p:nvSpPr>
          <p:cNvPr id="3" name="Content Placeholder 2"/>
          <p:cNvSpPr>
            <a:spLocks noGrp="1"/>
          </p:cNvSpPr>
          <p:nvPr>
            <p:ph idx="1"/>
          </p:nvPr>
        </p:nvSpPr>
        <p:spPr>
          <a:xfrm>
            <a:off x="483080" y="970671"/>
            <a:ext cx="11708920" cy="5669280"/>
          </a:xfrm>
        </p:spPr>
        <p:txBody>
          <a:bodyPr/>
          <a:lstStyle/>
          <a:p>
            <a:pPr marL="0" indent="0">
              <a:lnSpc>
                <a:spcPct val="100000"/>
              </a:lnSpc>
              <a:buNone/>
            </a:pPr>
            <a:r>
              <a:rPr lang="en-US" dirty="0" smtClean="0"/>
              <a:t>Input: Two TERT protein sequences, gap open penalty, gap extension penalty, score dictionary</a:t>
            </a:r>
          </a:p>
          <a:p>
            <a:pPr marL="0" indent="0">
              <a:lnSpc>
                <a:spcPct val="100000"/>
              </a:lnSpc>
              <a:buNone/>
            </a:pPr>
            <a:r>
              <a:rPr lang="en-US" dirty="0" smtClean="0"/>
              <a:t>Output: The alignment of the sequences, the score of the alignment, the identity</a:t>
            </a:r>
          </a:p>
          <a:p>
            <a:pPr marL="457200" lvl="1" indent="0">
              <a:lnSpc>
                <a:spcPct val="100000"/>
              </a:lnSpc>
              <a:buNone/>
            </a:pPr>
            <a:r>
              <a:rPr lang="en-US" dirty="0" smtClean="0"/>
              <a:t>Make 3 tables (T, M, B) and 3 backtrack tables (</a:t>
            </a:r>
            <a:r>
              <a:rPr lang="en-US" dirty="0" err="1" smtClean="0"/>
              <a:t>bT</a:t>
            </a:r>
            <a:r>
              <a:rPr lang="en-US" dirty="0" smtClean="0"/>
              <a:t>, </a:t>
            </a:r>
            <a:r>
              <a:rPr lang="en-US" dirty="0" err="1" smtClean="0"/>
              <a:t>bM</a:t>
            </a:r>
            <a:r>
              <a:rPr lang="en-US" dirty="0" smtClean="0"/>
              <a:t>, </a:t>
            </a:r>
            <a:r>
              <a:rPr lang="en-US" dirty="0" err="1" smtClean="0"/>
              <a:t>bB</a:t>
            </a:r>
            <a:r>
              <a:rPr lang="en-US" dirty="0" smtClean="0"/>
              <a:t>) with x rows and y col</a:t>
            </a:r>
          </a:p>
          <a:p>
            <a:pPr marL="457200" lvl="1" indent="0">
              <a:lnSpc>
                <a:spcPct val="100000"/>
              </a:lnSpc>
              <a:buNone/>
            </a:pPr>
            <a:r>
              <a:rPr lang="en-US" dirty="0"/>
              <a:t>T</a:t>
            </a:r>
            <a:r>
              <a:rPr lang="en-US" dirty="0" smtClean="0"/>
              <a:t> [0][0] and B [0][0]= -10000, M[0][0] = 0</a:t>
            </a:r>
          </a:p>
          <a:p>
            <a:pPr marL="457200" lvl="1" indent="0">
              <a:lnSpc>
                <a:spcPct val="100000"/>
              </a:lnSpc>
              <a:buNone/>
            </a:pPr>
            <a:r>
              <a:rPr lang="en-US" dirty="0" smtClean="0"/>
              <a:t>For each row index </a:t>
            </a:r>
            <a:r>
              <a:rPr lang="en-US" dirty="0" err="1" smtClean="0"/>
              <a:t>i</a:t>
            </a:r>
            <a:r>
              <a:rPr lang="en-US" dirty="0" smtClean="0"/>
              <a:t>:</a:t>
            </a:r>
          </a:p>
          <a:p>
            <a:pPr marL="457200" lvl="1" indent="0">
              <a:lnSpc>
                <a:spcPct val="100000"/>
              </a:lnSpc>
              <a:buNone/>
            </a:pPr>
            <a:r>
              <a:rPr lang="en-US" dirty="0"/>
              <a:t>	</a:t>
            </a:r>
            <a:r>
              <a:rPr lang="en-US" dirty="0" smtClean="0"/>
              <a:t>for each column index j:</a:t>
            </a:r>
          </a:p>
          <a:p>
            <a:pPr marL="457200" lvl="1" indent="0">
              <a:lnSpc>
                <a:spcPct val="100000"/>
              </a:lnSpc>
              <a:buNone/>
            </a:pPr>
            <a:r>
              <a:rPr lang="en-US" dirty="0"/>
              <a:t>	</a:t>
            </a:r>
            <a:r>
              <a:rPr lang="en-US" dirty="0" smtClean="0"/>
              <a:t>if </a:t>
            </a:r>
            <a:r>
              <a:rPr lang="en-US" dirty="0" err="1" smtClean="0"/>
              <a:t>i</a:t>
            </a:r>
            <a:r>
              <a:rPr lang="en-US" dirty="0" smtClean="0"/>
              <a:t> = 0 and j &gt;1:	make first row of T = max(M[</a:t>
            </a:r>
            <a:r>
              <a:rPr lang="en-US" dirty="0" err="1" smtClean="0"/>
              <a:t>i</a:t>
            </a:r>
            <a:r>
              <a:rPr lang="en-US" dirty="0" smtClean="0"/>
              <a:t>][j-1]-</a:t>
            </a:r>
            <a:r>
              <a:rPr lang="en-US" dirty="0" err="1" smtClean="0"/>
              <a:t>indel</a:t>
            </a:r>
            <a:r>
              <a:rPr lang="en-US" dirty="0" smtClean="0"/>
              <a:t>, T[</a:t>
            </a:r>
            <a:r>
              <a:rPr lang="en-US" dirty="0" err="1" smtClean="0"/>
              <a:t>i</a:t>
            </a:r>
            <a:r>
              <a:rPr lang="en-US" dirty="0" smtClean="0"/>
              <a:t>][j-1]-extend), fill </a:t>
            </a:r>
            <a:r>
              <a:rPr lang="en-US" dirty="0" err="1" smtClean="0"/>
              <a:t>bT</a:t>
            </a:r>
            <a:r>
              <a:rPr lang="en-US" dirty="0" smtClean="0"/>
              <a:t> according to max</a:t>
            </a:r>
          </a:p>
          <a:p>
            <a:pPr marL="457200" lvl="1" indent="0">
              <a:lnSpc>
                <a:spcPct val="100000"/>
              </a:lnSpc>
              <a:buNone/>
            </a:pPr>
            <a:r>
              <a:rPr lang="en-US" dirty="0"/>
              <a:t>	if </a:t>
            </a:r>
            <a:r>
              <a:rPr lang="en-US" dirty="0" err="1" smtClean="0"/>
              <a:t>i</a:t>
            </a:r>
            <a:r>
              <a:rPr lang="en-US" dirty="0" smtClean="0"/>
              <a:t> &gt;1 </a:t>
            </a:r>
            <a:r>
              <a:rPr lang="en-US" dirty="0"/>
              <a:t>and j </a:t>
            </a:r>
            <a:r>
              <a:rPr lang="en-US" dirty="0" smtClean="0"/>
              <a:t>=0:</a:t>
            </a:r>
            <a:r>
              <a:rPr lang="en-US" dirty="0"/>
              <a:t>	</a:t>
            </a:r>
            <a:r>
              <a:rPr lang="en-US" dirty="0" smtClean="0"/>
              <a:t>make first col of B = max(M[i-1][j]-</a:t>
            </a:r>
            <a:r>
              <a:rPr lang="en-US" dirty="0" err="1" smtClean="0"/>
              <a:t>indel</a:t>
            </a:r>
            <a:r>
              <a:rPr lang="en-US" dirty="0" smtClean="0"/>
              <a:t>, B[i-1][j]-extend), fill </a:t>
            </a:r>
            <a:r>
              <a:rPr lang="en-US" dirty="0" err="1" smtClean="0"/>
              <a:t>bB</a:t>
            </a:r>
            <a:r>
              <a:rPr lang="en-US" dirty="0" smtClean="0"/>
              <a:t> according to max</a:t>
            </a:r>
          </a:p>
          <a:p>
            <a:pPr marL="457200" lvl="1" indent="0">
              <a:lnSpc>
                <a:spcPct val="100000"/>
              </a:lnSpc>
              <a:buNone/>
            </a:pPr>
            <a:r>
              <a:rPr lang="en-US" dirty="0"/>
              <a:t>	</a:t>
            </a:r>
            <a:r>
              <a:rPr lang="en-US" dirty="0" smtClean="0"/>
              <a:t>if </a:t>
            </a:r>
            <a:r>
              <a:rPr lang="en-US" dirty="0" err="1" smtClean="0"/>
              <a:t>i</a:t>
            </a:r>
            <a:r>
              <a:rPr lang="en-US" dirty="0" smtClean="0"/>
              <a:t>&gt;0 and j&gt;0:    fill in B and </a:t>
            </a:r>
            <a:r>
              <a:rPr lang="en-US" dirty="0" err="1" smtClean="0"/>
              <a:t>bB</a:t>
            </a:r>
            <a:r>
              <a:rPr lang="en-US" dirty="0" smtClean="0"/>
              <a:t> same as above</a:t>
            </a:r>
          </a:p>
          <a:p>
            <a:pPr marL="457200" lvl="1" indent="0">
              <a:lnSpc>
                <a:spcPct val="100000"/>
              </a:lnSpc>
              <a:buNone/>
            </a:pPr>
            <a:r>
              <a:rPr lang="en-US" dirty="0"/>
              <a:t>	</a:t>
            </a:r>
            <a:r>
              <a:rPr lang="en-US" dirty="0" smtClean="0"/>
              <a:t>		fill in T and </a:t>
            </a:r>
            <a:r>
              <a:rPr lang="en-US" dirty="0" err="1" smtClean="0"/>
              <a:t>bT</a:t>
            </a:r>
            <a:r>
              <a:rPr lang="en-US" dirty="0" smtClean="0"/>
              <a:t> same as above	</a:t>
            </a:r>
          </a:p>
          <a:p>
            <a:pPr marL="457200" lvl="1" indent="0">
              <a:lnSpc>
                <a:spcPct val="100000"/>
              </a:lnSpc>
              <a:buNone/>
            </a:pPr>
            <a:r>
              <a:rPr lang="en-US" dirty="0" smtClean="0"/>
              <a:t>			M = max(M[i-1][j-1]+score[string1[i-1]][string2[j-1]], T[</a:t>
            </a:r>
            <a:r>
              <a:rPr lang="en-US" dirty="0" err="1" smtClean="0"/>
              <a:t>i</a:t>
            </a:r>
            <a:r>
              <a:rPr lang="en-US" dirty="0" smtClean="0"/>
              <a:t>][j], B[</a:t>
            </a:r>
            <a:r>
              <a:rPr lang="en-US" dirty="0" err="1" smtClean="0"/>
              <a:t>i</a:t>
            </a:r>
            <a:r>
              <a:rPr lang="en-US" dirty="0" smtClean="0"/>
              <a:t>][j]), </a:t>
            </a:r>
            <a:r>
              <a:rPr lang="en-US" dirty="0" err="1" smtClean="0"/>
              <a:t>bM</a:t>
            </a:r>
            <a:r>
              <a:rPr lang="en-US" dirty="0" smtClean="0"/>
              <a:t> based on max</a:t>
            </a:r>
          </a:p>
          <a:p>
            <a:pPr marL="457200" lvl="1" indent="0">
              <a:lnSpc>
                <a:spcPct val="100000"/>
              </a:lnSpc>
              <a:buNone/>
            </a:pPr>
            <a:r>
              <a:rPr lang="en-US" dirty="0" smtClean="0"/>
              <a:t>Backtrack while </a:t>
            </a:r>
            <a:r>
              <a:rPr lang="en-US" dirty="0" err="1" smtClean="0"/>
              <a:t>i</a:t>
            </a:r>
            <a:r>
              <a:rPr lang="en-US" dirty="0" smtClean="0"/>
              <a:t>&gt;0 and j&gt;0:</a:t>
            </a:r>
          </a:p>
          <a:p>
            <a:pPr marL="457200" lvl="1" indent="0">
              <a:lnSpc>
                <a:spcPct val="100000"/>
              </a:lnSpc>
              <a:buNone/>
            </a:pPr>
            <a:r>
              <a:rPr lang="en-US" dirty="0"/>
              <a:t>	</a:t>
            </a:r>
            <a:r>
              <a:rPr lang="en-US" dirty="0" smtClean="0"/>
              <a:t>look at </a:t>
            </a:r>
            <a:r>
              <a:rPr lang="en-US" dirty="0" err="1" smtClean="0"/>
              <a:t>bM</a:t>
            </a:r>
            <a:r>
              <a:rPr lang="en-US" dirty="0" smtClean="0"/>
              <a:t> first, then jump to </a:t>
            </a:r>
            <a:r>
              <a:rPr lang="en-US" dirty="0" err="1" smtClean="0"/>
              <a:t>bT</a:t>
            </a:r>
            <a:r>
              <a:rPr lang="en-US" dirty="0" smtClean="0"/>
              <a:t> or </a:t>
            </a:r>
            <a:r>
              <a:rPr lang="en-US" dirty="0" err="1" smtClean="0"/>
              <a:t>bB</a:t>
            </a:r>
            <a:r>
              <a:rPr lang="en-US" dirty="0" smtClean="0"/>
              <a:t> if directed. </a:t>
            </a:r>
            <a:r>
              <a:rPr lang="en-US" dirty="0" err="1" smtClean="0"/>
              <a:t>bT</a:t>
            </a:r>
            <a:r>
              <a:rPr lang="en-US" dirty="0" smtClean="0"/>
              <a:t> means alignment1 = ‘-’+alignment1 and j = j-1</a:t>
            </a:r>
          </a:p>
          <a:p>
            <a:pPr marL="457200" lvl="1" indent="0">
              <a:lnSpc>
                <a:spcPct val="100000"/>
              </a:lnSpc>
              <a:buNone/>
            </a:pPr>
            <a:r>
              <a:rPr lang="en-US" dirty="0"/>
              <a:t>	</a:t>
            </a:r>
            <a:r>
              <a:rPr lang="en-US" dirty="0" err="1" smtClean="0"/>
              <a:t>bB</a:t>
            </a:r>
            <a:r>
              <a:rPr lang="en-US" dirty="0" smtClean="0"/>
              <a:t> means alignment2 = ’-’+alignment2 and </a:t>
            </a:r>
            <a:r>
              <a:rPr lang="en-US" dirty="0" err="1" smtClean="0"/>
              <a:t>i</a:t>
            </a:r>
            <a:r>
              <a:rPr lang="en-US" dirty="0" smtClean="0"/>
              <a:t> = i-1</a:t>
            </a:r>
            <a:endParaRPr lang="en-US" dirty="0"/>
          </a:p>
        </p:txBody>
      </p:sp>
    </p:spTree>
    <p:extLst>
      <p:ext uri="{BB962C8B-B14F-4D97-AF65-F5344CB8AC3E}">
        <p14:creationId xmlns:p14="http://schemas.microsoft.com/office/powerpoint/2010/main" val="587235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09029"/>
            <a:ext cx="9905998" cy="661642"/>
          </a:xfrm>
        </p:spPr>
        <p:txBody>
          <a:bodyPr/>
          <a:lstStyle/>
          <a:p>
            <a:r>
              <a:rPr lang="en-US" smtClean="0"/>
              <a:t>Program</a:t>
            </a:r>
            <a:endParaRPr lang="en-US"/>
          </a:p>
        </p:txBody>
      </p:sp>
      <p:sp>
        <p:nvSpPr>
          <p:cNvPr id="3" name="Content Placeholder 2"/>
          <p:cNvSpPr>
            <a:spLocks noGrp="1"/>
          </p:cNvSpPr>
          <p:nvPr>
            <p:ph idx="1"/>
          </p:nvPr>
        </p:nvSpPr>
        <p:spPr>
          <a:xfrm>
            <a:off x="483080" y="970671"/>
            <a:ext cx="11708920" cy="5669280"/>
          </a:xfrm>
        </p:spPr>
        <p:txBody>
          <a:bodyPr/>
          <a:lstStyle/>
          <a:p>
            <a:pPr marL="0" indent="0">
              <a:lnSpc>
                <a:spcPct val="100000"/>
              </a:lnSpc>
              <a:buNone/>
            </a:pPr>
            <a:r>
              <a:rPr lang="en-US" dirty="0" smtClean="0"/>
              <a:t>Input: Two TERT protein sequences, gap open penalty, gap extension penalty, score dictionary</a:t>
            </a:r>
          </a:p>
          <a:p>
            <a:pPr marL="0" indent="0">
              <a:lnSpc>
                <a:spcPct val="100000"/>
              </a:lnSpc>
              <a:buNone/>
            </a:pPr>
            <a:r>
              <a:rPr lang="en-US" dirty="0" smtClean="0"/>
              <a:t>Output: The alignment of the sequences, the score of the alignment, the identity</a:t>
            </a:r>
          </a:p>
          <a:p>
            <a:pPr marL="457200" lvl="1" indent="0">
              <a:lnSpc>
                <a:spcPct val="100000"/>
              </a:lnSpc>
              <a:buNone/>
            </a:pPr>
            <a:r>
              <a:rPr lang="en-US" dirty="0" smtClean="0"/>
              <a:t>Make 3 tables (T, M, B) and 3 backtrack tables (</a:t>
            </a:r>
            <a:r>
              <a:rPr lang="en-US" dirty="0" err="1" smtClean="0"/>
              <a:t>bT</a:t>
            </a:r>
            <a:r>
              <a:rPr lang="en-US" dirty="0" smtClean="0"/>
              <a:t>, </a:t>
            </a:r>
            <a:r>
              <a:rPr lang="en-US" dirty="0" err="1" smtClean="0"/>
              <a:t>bM</a:t>
            </a:r>
            <a:r>
              <a:rPr lang="en-US" dirty="0" smtClean="0"/>
              <a:t>, </a:t>
            </a:r>
            <a:r>
              <a:rPr lang="en-US" dirty="0" err="1" smtClean="0"/>
              <a:t>bB</a:t>
            </a:r>
            <a:r>
              <a:rPr lang="en-US" dirty="0" smtClean="0"/>
              <a:t>) with x rows and y col</a:t>
            </a:r>
          </a:p>
          <a:p>
            <a:pPr marL="457200" lvl="1" indent="0">
              <a:lnSpc>
                <a:spcPct val="100000"/>
              </a:lnSpc>
              <a:buNone/>
            </a:pPr>
            <a:r>
              <a:rPr lang="en-US" dirty="0"/>
              <a:t>T</a:t>
            </a:r>
            <a:r>
              <a:rPr lang="en-US" dirty="0" smtClean="0"/>
              <a:t> [0][0] and B [0][0]= -10000, M[0][0] = 0</a:t>
            </a:r>
          </a:p>
          <a:p>
            <a:pPr marL="457200" lvl="1" indent="0">
              <a:lnSpc>
                <a:spcPct val="100000"/>
              </a:lnSpc>
              <a:buNone/>
            </a:pPr>
            <a:r>
              <a:rPr lang="en-US" dirty="0" smtClean="0"/>
              <a:t>For each row index </a:t>
            </a:r>
            <a:r>
              <a:rPr lang="en-US" dirty="0" err="1" smtClean="0"/>
              <a:t>i</a:t>
            </a:r>
            <a:r>
              <a:rPr lang="en-US" dirty="0" smtClean="0"/>
              <a:t>:</a:t>
            </a:r>
          </a:p>
          <a:p>
            <a:pPr marL="457200" lvl="1" indent="0">
              <a:lnSpc>
                <a:spcPct val="100000"/>
              </a:lnSpc>
              <a:buNone/>
            </a:pPr>
            <a:r>
              <a:rPr lang="en-US" dirty="0"/>
              <a:t>	</a:t>
            </a:r>
            <a:r>
              <a:rPr lang="en-US" dirty="0" smtClean="0"/>
              <a:t>for each column index j:</a:t>
            </a:r>
          </a:p>
          <a:p>
            <a:pPr marL="457200" lvl="1" indent="0">
              <a:lnSpc>
                <a:spcPct val="100000"/>
              </a:lnSpc>
              <a:buNone/>
            </a:pPr>
            <a:r>
              <a:rPr lang="en-US" dirty="0"/>
              <a:t>	</a:t>
            </a:r>
            <a:r>
              <a:rPr lang="en-US" dirty="0" smtClean="0"/>
              <a:t>if </a:t>
            </a:r>
            <a:r>
              <a:rPr lang="en-US" dirty="0" err="1" smtClean="0"/>
              <a:t>i</a:t>
            </a:r>
            <a:r>
              <a:rPr lang="en-US" dirty="0" smtClean="0"/>
              <a:t> = 0 and j &gt;1:	make first row of T = max(M[</a:t>
            </a:r>
            <a:r>
              <a:rPr lang="en-US" dirty="0" err="1" smtClean="0"/>
              <a:t>i</a:t>
            </a:r>
            <a:r>
              <a:rPr lang="en-US" dirty="0" smtClean="0"/>
              <a:t>][j-1]-</a:t>
            </a:r>
            <a:r>
              <a:rPr lang="en-US" dirty="0" err="1" smtClean="0"/>
              <a:t>indel</a:t>
            </a:r>
            <a:r>
              <a:rPr lang="en-US" dirty="0" smtClean="0"/>
              <a:t>, T[</a:t>
            </a:r>
            <a:r>
              <a:rPr lang="en-US" dirty="0" err="1" smtClean="0"/>
              <a:t>i</a:t>
            </a:r>
            <a:r>
              <a:rPr lang="en-US" dirty="0" smtClean="0"/>
              <a:t>][j-1]-extend), fill </a:t>
            </a:r>
            <a:r>
              <a:rPr lang="en-US" dirty="0" err="1" smtClean="0"/>
              <a:t>bT</a:t>
            </a:r>
            <a:r>
              <a:rPr lang="en-US" dirty="0" smtClean="0"/>
              <a:t> according to max</a:t>
            </a:r>
          </a:p>
          <a:p>
            <a:pPr marL="457200" lvl="1" indent="0">
              <a:lnSpc>
                <a:spcPct val="100000"/>
              </a:lnSpc>
              <a:buNone/>
            </a:pPr>
            <a:r>
              <a:rPr lang="en-US" dirty="0"/>
              <a:t>	if </a:t>
            </a:r>
            <a:r>
              <a:rPr lang="en-US" dirty="0" err="1" smtClean="0"/>
              <a:t>i</a:t>
            </a:r>
            <a:r>
              <a:rPr lang="en-US" dirty="0" smtClean="0"/>
              <a:t> &gt;1 </a:t>
            </a:r>
            <a:r>
              <a:rPr lang="en-US" dirty="0"/>
              <a:t>and j </a:t>
            </a:r>
            <a:r>
              <a:rPr lang="en-US" dirty="0" smtClean="0"/>
              <a:t>=0:</a:t>
            </a:r>
            <a:r>
              <a:rPr lang="en-US" dirty="0"/>
              <a:t>	</a:t>
            </a:r>
            <a:r>
              <a:rPr lang="en-US" dirty="0" smtClean="0"/>
              <a:t>make first col of B = max(M[i-1][j]-</a:t>
            </a:r>
            <a:r>
              <a:rPr lang="en-US" dirty="0" err="1" smtClean="0"/>
              <a:t>indel</a:t>
            </a:r>
            <a:r>
              <a:rPr lang="en-US" dirty="0" smtClean="0"/>
              <a:t>, B[i-1][j]-extend), fill </a:t>
            </a:r>
            <a:r>
              <a:rPr lang="en-US" dirty="0" err="1" smtClean="0"/>
              <a:t>bB</a:t>
            </a:r>
            <a:r>
              <a:rPr lang="en-US" dirty="0" smtClean="0"/>
              <a:t> according to max</a:t>
            </a:r>
          </a:p>
          <a:p>
            <a:pPr marL="457200" lvl="1" indent="0">
              <a:lnSpc>
                <a:spcPct val="100000"/>
              </a:lnSpc>
              <a:buNone/>
            </a:pPr>
            <a:r>
              <a:rPr lang="en-US" dirty="0"/>
              <a:t>	</a:t>
            </a:r>
            <a:r>
              <a:rPr lang="en-US" dirty="0" smtClean="0"/>
              <a:t>if </a:t>
            </a:r>
            <a:r>
              <a:rPr lang="en-US" dirty="0" err="1" smtClean="0"/>
              <a:t>i</a:t>
            </a:r>
            <a:r>
              <a:rPr lang="en-US" dirty="0" smtClean="0"/>
              <a:t>&gt;0 and j&gt;0:    fill in B and </a:t>
            </a:r>
            <a:r>
              <a:rPr lang="en-US" dirty="0" err="1" smtClean="0"/>
              <a:t>bB</a:t>
            </a:r>
            <a:r>
              <a:rPr lang="en-US" dirty="0" smtClean="0"/>
              <a:t> same as above</a:t>
            </a:r>
          </a:p>
          <a:p>
            <a:pPr marL="457200" lvl="1" indent="0">
              <a:lnSpc>
                <a:spcPct val="100000"/>
              </a:lnSpc>
              <a:buNone/>
            </a:pPr>
            <a:r>
              <a:rPr lang="en-US" dirty="0"/>
              <a:t>	</a:t>
            </a:r>
            <a:r>
              <a:rPr lang="en-US" dirty="0" smtClean="0"/>
              <a:t>		fill in T and </a:t>
            </a:r>
            <a:r>
              <a:rPr lang="en-US" dirty="0" err="1" smtClean="0"/>
              <a:t>bT</a:t>
            </a:r>
            <a:r>
              <a:rPr lang="en-US" dirty="0" smtClean="0"/>
              <a:t> same as above	</a:t>
            </a:r>
          </a:p>
          <a:p>
            <a:pPr marL="457200" lvl="1" indent="0">
              <a:lnSpc>
                <a:spcPct val="100000"/>
              </a:lnSpc>
              <a:buNone/>
            </a:pPr>
            <a:r>
              <a:rPr lang="en-US" dirty="0" smtClean="0"/>
              <a:t>			M = max(M[i-1][j-1]+score[string1[i-1]][string2[j-1]], T[</a:t>
            </a:r>
            <a:r>
              <a:rPr lang="en-US" dirty="0" err="1" smtClean="0"/>
              <a:t>i</a:t>
            </a:r>
            <a:r>
              <a:rPr lang="en-US" dirty="0" smtClean="0"/>
              <a:t>][j], B[</a:t>
            </a:r>
            <a:r>
              <a:rPr lang="en-US" dirty="0" err="1" smtClean="0"/>
              <a:t>i</a:t>
            </a:r>
            <a:r>
              <a:rPr lang="en-US" dirty="0" smtClean="0"/>
              <a:t>][j]), </a:t>
            </a:r>
            <a:r>
              <a:rPr lang="en-US" dirty="0" err="1" smtClean="0"/>
              <a:t>bM</a:t>
            </a:r>
            <a:r>
              <a:rPr lang="en-US" dirty="0" smtClean="0"/>
              <a:t> based on max</a:t>
            </a:r>
          </a:p>
          <a:p>
            <a:pPr marL="457200" lvl="1" indent="0">
              <a:lnSpc>
                <a:spcPct val="100000"/>
              </a:lnSpc>
              <a:buNone/>
            </a:pPr>
            <a:r>
              <a:rPr lang="en-US" dirty="0" smtClean="0"/>
              <a:t>Backtrack while </a:t>
            </a:r>
            <a:r>
              <a:rPr lang="en-US" dirty="0" err="1" smtClean="0"/>
              <a:t>i</a:t>
            </a:r>
            <a:r>
              <a:rPr lang="en-US" dirty="0" smtClean="0"/>
              <a:t>&gt;0 and j&gt;0:</a:t>
            </a:r>
          </a:p>
          <a:p>
            <a:pPr marL="457200" lvl="1" indent="0">
              <a:lnSpc>
                <a:spcPct val="100000"/>
              </a:lnSpc>
              <a:buNone/>
            </a:pPr>
            <a:r>
              <a:rPr lang="en-US" dirty="0"/>
              <a:t>	</a:t>
            </a:r>
            <a:r>
              <a:rPr lang="en-US" dirty="0" smtClean="0"/>
              <a:t>look at </a:t>
            </a:r>
            <a:r>
              <a:rPr lang="en-US" dirty="0" err="1" smtClean="0"/>
              <a:t>bM</a:t>
            </a:r>
            <a:r>
              <a:rPr lang="en-US" dirty="0" smtClean="0"/>
              <a:t> first, then jump to </a:t>
            </a:r>
            <a:r>
              <a:rPr lang="en-US" dirty="0" err="1" smtClean="0"/>
              <a:t>bT</a:t>
            </a:r>
            <a:r>
              <a:rPr lang="en-US" dirty="0" smtClean="0"/>
              <a:t> or </a:t>
            </a:r>
            <a:r>
              <a:rPr lang="en-US" dirty="0" err="1" smtClean="0"/>
              <a:t>bB</a:t>
            </a:r>
            <a:r>
              <a:rPr lang="en-US" dirty="0" smtClean="0"/>
              <a:t> if directed. </a:t>
            </a:r>
            <a:r>
              <a:rPr lang="en-US" dirty="0" err="1" smtClean="0"/>
              <a:t>bT</a:t>
            </a:r>
            <a:r>
              <a:rPr lang="en-US" dirty="0" smtClean="0"/>
              <a:t> means alignment1 = ‘-’+alignment1 and j = j-1</a:t>
            </a:r>
          </a:p>
          <a:p>
            <a:pPr marL="457200" lvl="1" indent="0">
              <a:lnSpc>
                <a:spcPct val="100000"/>
              </a:lnSpc>
              <a:buNone/>
            </a:pPr>
            <a:r>
              <a:rPr lang="en-US" dirty="0"/>
              <a:t>	</a:t>
            </a:r>
            <a:r>
              <a:rPr lang="en-US" dirty="0" err="1" smtClean="0"/>
              <a:t>bB</a:t>
            </a:r>
            <a:r>
              <a:rPr lang="en-US" dirty="0" smtClean="0"/>
              <a:t> means alignment2 = ’-’+alignment2 and </a:t>
            </a:r>
            <a:r>
              <a:rPr lang="en-US" dirty="0" err="1" smtClean="0"/>
              <a:t>i</a:t>
            </a:r>
            <a:r>
              <a:rPr lang="en-US" dirty="0" smtClean="0"/>
              <a:t> = i-1</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4640" y="131850"/>
            <a:ext cx="6489700" cy="1016000"/>
          </a:xfrm>
          <a:prstGeom prst="rect">
            <a:avLst/>
          </a:prstGeom>
        </p:spPr>
      </p:pic>
    </p:spTree>
    <p:extLst>
      <p:ext uri="{BB962C8B-B14F-4D97-AF65-F5344CB8AC3E}">
        <p14:creationId xmlns:p14="http://schemas.microsoft.com/office/powerpoint/2010/main" val="379610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141413" y="396814"/>
            <a:ext cx="9905998" cy="45719"/>
          </a:xfrm>
        </p:spPr>
        <p:txBody>
          <a:bodyPr>
            <a:normAutofit fontScale="90000"/>
          </a:bodyPr>
          <a:lstStyle/>
          <a:p>
            <a:endParaRPr lang="en-US" dirty="0"/>
          </a:p>
        </p:txBody>
      </p:sp>
      <p:sp>
        <p:nvSpPr>
          <p:cNvPr id="3" name="Content Placeholder 2"/>
          <p:cNvSpPr>
            <a:spLocks noGrp="1"/>
          </p:cNvSpPr>
          <p:nvPr>
            <p:ph idx="1"/>
          </p:nvPr>
        </p:nvSpPr>
        <p:spPr>
          <a:xfrm>
            <a:off x="1141412" y="1017917"/>
            <a:ext cx="9905999" cy="4773284"/>
          </a:xfrm>
        </p:spPr>
        <p:txBody>
          <a:bodyPr/>
          <a:lstStyle/>
          <a:p>
            <a:pPr marL="0" indent="0">
              <a:buNone/>
            </a:pPr>
            <a:r>
              <a:rPr lang="en-US" dirty="0" smtClean="0"/>
              <a:t>For </a:t>
            </a:r>
            <a:r>
              <a:rPr lang="en-US" dirty="0" err="1" smtClean="0"/>
              <a:t>i</a:t>
            </a:r>
            <a:r>
              <a:rPr lang="en-US" dirty="0" smtClean="0"/>
              <a:t> in length of alignment:</a:t>
            </a:r>
          </a:p>
          <a:p>
            <a:pPr marL="0" indent="0">
              <a:buNone/>
            </a:pPr>
            <a:r>
              <a:rPr lang="en-US" dirty="0"/>
              <a:t>	</a:t>
            </a:r>
            <a:r>
              <a:rPr lang="en-US" dirty="0" smtClean="0"/>
              <a:t>if amino acid in alignment1[</a:t>
            </a:r>
            <a:r>
              <a:rPr lang="en-US" dirty="0" err="1" smtClean="0"/>
              <a:t>i</a:t>
            </a:r>
            <a:r>
              <a:rPr lang="en-US" dirty="0" smtClean="0"/>
              <a:t>] = amino acid in alignment1[</a:t>
            </a:r>
            <a:r>
              <a:rPr lang="en-US" dirty="0" err="1" smtClean="0"/>
              <a:t>i</a:t>
            </a:r>
            <a:r>
              <a:rPr lang="en-US" dirty="0" smtClean="0"/>
              <a:t>]</a:t>
            </a:r>
          </a:p>
          <a:p>
            <a:pPr marL="0" indent="0">
              <a:buNone/>
            </a:pPr>
            <a:r>
              <a:rPr lang="en-US" dirty="0"/>
              <a:t>	</a:t>
            </a:r>
            <a:r>
              <a:rPr lang="en-US" dirty="0" smtClean="0"/>
              <a:t>	add 1 to total number of matching amino acids</a:t>
            </a:r>
          </a:p>
          <a:p>
            <a:pPr marL="0" indent="0">
              <a:buNone/>
            </a:pPr>
            <a:r>
              <a:rPr lang="en-US" dirty="0" smtClean="0"/>
              <a:t>Identity = 100*matching amino acids/length of alignment</a:t>
            </a:r>
            <a:endParaRPr lang="en-US" dirty="0"/>
          </a:p>
        </p:txBody>
      </p:sp>
    </p:spTree>
    <p:extLst>
      <p:ext uri="{BB962C8B-B14F-4D97-AF65-F5344CB8AC3E}">
        <p14:creationId xmlns:p14="http://schemas.microsoft.com/office/powerpoint/2010/main" val="1872585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813467"/>
          </a:xfrm>
        </p:spPr>
        <p:txBody>
          <a:bodyPr/>
          <a:lstStyle/>
          <a:p>
            <a:r>
              <a:rPr lang="en-US" dirty="0" smtClean="0"/>
              <a:t>Results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53015" y="1431985"/>
            <a:ext cx="7696200" cy="2082800"/>
          </a:xfrm>
        </p:spPr>
      </p:pic>
      <p:sp>
        <p:nvSpPr>
          <p:cNvPr id="6" name="TextBox 5"/>
          <p:cNvSpPr txBox="1"/>
          <p:nvPr/>
        </p:nvSpPr>
        <p:spPr>
          <a:xfrm>
            <a:off x="1397479" y="3692106"/>
            <a:ext cx="8816196" cy="2677656"/>
          </a:xfrm>
          <a:prstGeom prst="rect">
            <a:avLst/>
          </a:prstGeom>
          <a:noFill/>
        </p:spPr>
        <p:txBody>
          <a:bodyPr wrap="square" rtlCol="0">
            <a:spAutoFit/>
          </a:bodyPr>
          <a:lstStyle/>
          <a:p>
            <a:pPr marL="342900" indent="-342900">
              <a:buFont typeface="Arial" charset="0"/>
              <a:buChar char="•"/>
            </a:pPr>
            <a:r>
              <a:rPr lang="en-US" sz="2400" dirty="0" smtClean="0"/>
              <a:t>My program calculated roughly the same percent identity and scores as EMBOSS</a:t>
            </a:r>
          </a:p>
          <a:p>
            <a:pPr marL="342900" indent="-342900">
              <a:buFont typeface="Arial" charset="0"/>
              <a:buChar char="•"/>
            </a:pPr>
            <a:r>
              <a:rPr lang="en-US" sz="2400" dirty="0" err="1" smtClean="0"/>
              <a:t>Burtoni</a:t>
            </a:r>
            <a:r>
              <a:rPr lang="en-US" sz="2400" dirty="0" smtClean="0"/>
              <a:t> TERT is 35% identical to hTERT, not as good as </a:t>
            </a:r>
            <a:r>
              <a:rPr lang="en-US" sz="2400" dirty="0" err="1" smtClean="0"/>
              <a:t>medaka</a:t>
            </a:r>
            <a:r>
              <a:rPr lang="en-US" sz="2400" dirty="0" smtClean="0"/>
              <a:t> (</a:t>
            </a:r>
            <a:r>
              <a:rPr lang="en-US" sz="2400" dirty="0" err="1" smtClean="0"/>
              <a:t>oTERT</a:t>
            </a:r>
            <a:r>
              <a:rPr lang="en-US" sz="2400" dirty="0" smtClean="0"/>
              <a:t>)</a:t>
            </a:r>
          </a:p>
          <a:p>
            <a:pPr marL="342900" indent="-342900">
              <a:buFont typeface="Arial" charset="0"/>
              <a:buChar char="•"/>
            </a:pPr>
            <a:r>
              <a:rPr lang="en-US" sz="2400" dirty="0" err="1" smtClean="0"/>
              <a:t>Burtoni</a:t>
            </a:r>
            <a:r>
              <a:rPr lang="en-US" sz="2400" dirty="0" smtClean="0"/>
              <a:t> may still be a good choice for studying social stress and </a:t>
            </a:r>
            <a:r>
              <a:rPr lang="en-US" sz="2400" dirty="0" err="1" smtClean="0"/>
              <a:t>teloemrase</a:t>
            </a:r>
            <a:endParaRPr lang="en-US" sz="2400" dirty="0" smtClean="0"/>
          </a:p>
          <a:p>
            <a:pPr marL="342900" indent="-342900">
              <a:buFont typeface="Arial" charset="0"/>
              <a:buChar char="•"/>
            </a:pPr>
            <a:r>
              <a:rPr lang="en-US" sz="2400" dirty="0" smtClean="0"/>
              <a:t>Can use this program to calculate identity for future TERT research</a:t>
            </a:r>
            <a:endParaRPr lang="en-US" sz="2400" dirty="0"/>
          </a:p>
        </p:txBody>
      </p:sp>
    </p:spTree>
    <p:extLst>
      <p:ext uri="{BB962C8B-B14F-4D97-AF65-F5344CB8AC3E}">
        <p14:creationId xmlns:p14="http://schemas.microsoft.com/office/powerpoint/2010/main" val="1961712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0" indent="0">
              <a:lnSpc>
                <a:spcPct val="100000"/>
              </a:lnSpc>
              <a:spcBef>
                <a:spcPts val="0"/>
              </a:spcBef>
              <a:buSzTx/>
              <a:buNone/>
            </a:pPr>
            <a:r>
              <a:rPr lang="en-US" dirty="0"/>
              <a:t>Au, Doris W.T., Helen O.L. </a:t>
            </a:r>
            <a:r>
              <a:rPr lang="en-US" dirty="0" err="1"/>
              <a:t>Mok</a:t>
            </a:r>
            <a:r>
              <a:rPr lang="en-US" dirty="0"/>
              <a:t>, Lynne W. Elmore, and Shawn E. Holt. 2009. “Japanese </a:t>
            </a:r>
            <a:r>
              <a:rPr lang="en-US" dirty="0" err="1"/>
              <a:t>Medaka</a:t>
            </a:r>
            <a:r>
              <a:rPr lang="en-US" dirty="0"/>
              <a:t>: A New Vertebrate Model for Studying Telomere and Telomerase Biology.” </a:t>
            </a:r>
            <a:r>
              <a:rPr lang="en-US" i="1" dirty="0"/>
              <a:t>Comparative Biochemistry and Physiology Part C: Toxicology &amp; Pharmacology</a:t>
            </a:r>
            <a:r>
              <a:rPr lang="en-US" dirty="0"/>
              <a:t> 149 (2): 161–67</a:t>
            </a:r>
            <a:r>
              <a:rPr lang="en-US" dirty="0" smtClean="0"/>
              <a:t>.</a:t>
            </a:r>
          </a:p>
          <a:p>
            <a:pPr marL="0" indent="0">
              <a:lnSpc>
                <a:spcPct val="100000"/>
              </a:lnSpc>
              <a:spcBef>
                <a:spcPts val="0"/>
              </a:spcBef>
              <a:buSzTx/>
              <a:buNone/>
            </a:pPr>
            <a:endParaRPr lang="en-US" dirty="0"/>
          </a:p>
          <a:p>
            <a:pPr marL="0" indent="0">
              <a:lnSpc>
                <a:spcPct val="100000"/>
              </a:lnSpc>
              <a:spcBef>
                <a:spcPts val="0"/>
              </a:spcBef>
              <a:buSzTx/>
              <a:buNone/>
            </a:pPr>
            <a:r>
              <a:rPr lang="en-US" dirty="0" err="1" smtClean="0"/>
              <a:t>Epel</a:t>
            </a:r>
            <a:r>
              <a:rPr lang="en-US" dirty="0"/>
              <a:t>, E., E. Blackburn, J. Lin, F. </a:t>
            </a:r>
            <a:r>
              <a:rPr lang="en-US" dirty="0" err="1"/>
              <a:t>Dhabhar</a:t>
            </a:r>
            <a:r>
              <a:rPr lang="en-US" dirty="0"/>
              <a:t>, N. Adler, J. Morrow, and R. </a:t>
            </a:r>
            <a:r>
              <a:rPr lang="en-US" dirty="0" err="1"/>
              <a:t>Cawthorn</a:t>
            </a:r>
            <a:r>
              <a:rPr lang="en-US" dirty="0"/>
              <a:t>. 2004. “Accelerated Telomere Shortening in Response to Life Stress.” </a:t>
            </a:r>
            <a:r>
              <a:rPr lang="en-US" i="1" dirty="0"/>
              <a:t>Proc. Natl. Acad. Sci. U. S. A.</a:t>
            </a:r>
            <a:r>
              <a:rPr lang="en-US" dirty="0"/>
              <a:t> 101 (49): 17312–15.</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44401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167</TotalTime>
  <Words>1158</Words>
  <Application>Microsoft Macintosh PowerPoint</Application>
  <PresentationFormat>Widescreen</PresentationFormat>
  <Paragraphs>78</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Trebuchet MS</vt:lpstr>
      <vt:lpstr>Tw Cen MT</vt:lpstr>
      <vt:lpstr>Arial</vt:lpstr>
      <vt:lpstr>Circuit</vt:lpstr>
      <vt:lpstr>TELOMERASE BIOLOGY with A. burtoni</vt:lpstr>
      <vt:lpstr>The problem</vt:lpstr>
      <vt:lpstr>Methods</vt:lpstr>
      <vt:lpstr>Program</vt:lpstr>
      <vt:lpstr>Program</vt:lpstr>
      <vt:lpstr>PowerPoint Presentation</vt:lpstr>
      <vt:lpstr>Results</vt:lpstr>
      <vt:lpstr>References</vt:lpstr>
    </vt:vector>
  </TitlesOfParts>
  <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TELOMERASE BIOLOGY with A. burtoni</dc:title>
  <dc:creator>Alexa Buckner</dc:creator>
  <cp:lastModifiedBy>Alexa Buckner</cp:lastModifiedBy>
  <cp:revision>15</cp:revision>
  <dcterms:created xsi:type="dcterms:W3CDTF">2017-05-08T20:22:47Z</dcterms:created>
  <dcterms:modified xsi:type="dcterms:W3CDTF">2017-05-09T01:53:50Z</dcterms:modified>
</cp:coreProperties>
</file>