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rPr lang="en" sz="1200">
                <a:solidFill>
                  <a:schemeClr val="dk1"/>
                </a:solidFill>
              </a:rPr>
              <a:t>I have compiled a library of candidate microRNA sequences in the C. </a:t>
            </a:r>
            <a:r>
              <a:rPr i="1" lang="en" sz="1200">
                <a:solidFill>
                  <a:schemeClr val="dk1"/>
                </a:solidFill>
              </a:rPr>
              <a:t>mitchellii</a:t>
            </a:r>
            <a:r>
              <a:rPr lang="en" sz="1200">
                <a:solidFill>
                  <a:schemeClr val="dk1"/>
                </a:solidFill>
              </a:rPr>
              <a:t> genome and analyzed these sequences based on the secondary hairpin structures of their pre-miRNA, then created plots that can be used to analyze this data based on several key parameters.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8" name="Shape 118"/>
          <p:cNvSpPr txBox="1"/>
          <p:nvPr>
            <p:ph idx="1" type="body"/>
          </p:nvPr>
        </p:nvSpPr>
        <p:spPr>
          <a:xfrm>
            <a:off x="685800" y="4343400"/>
            <a:ext cx="5486400" cy="4114800"/>
          </a:xfrm>
          <a:prstGeom prst="rect">
            <a:avLst/>
          </a:prstGeom>
        </p:spPr>
        <p:txBody>
          <a:bodyPr anchorCtr="0" anchor="t" bIns="91425" lIns="91425" rIns="91425" tIns="91425">
            <a:noAutofit/>
          </a:bodyPr>
          <a:lstStyle/>
          <a:p>
            <a:pPr indent="-228600" lvl="0" marL="457200" rtl="0">
              <a:spcBef>
                <a:spcPts val="0"/>
              </a:spcBef>
              <a:buClr>
                <a:srgbClr val="303030"/>
              </a:buClr>
              <a:buFont typeface="Times New Roman"/>
            </a:pPr>
            <a:r>
              <a:rPr lang="en">
                <a:solidFill>
                  <a:srgbClr val="303030"/>
                </a:solidFill>
                <a:highlight>
                  <a:srgbClr val="FFFFFF"/>
                </a:highlight>
                <a:latin typeface="Times New Roman"/>
                <a:ea typeface="Times New Roman"/>
                <a:cs typeface="Times New Roman"/>
                <a:sym typeface="Times New Roman"/>
              </a:rPr>
              <a:t>candidate miRNA dictionaries were then refined  to exclude miRNAs that do not fall below a threshold free energy value, which is set manually in the main function (lowest_freeEnergy function). </a:t>
            </a:r>
          </a:p>
          <a:p>
            <a:pPr indent="-228600" lvl="0" marL="457200" rtl="0">
              <a:spcBef>
                <a:spcPts val="0"/>
              </a:spcBef>
              <a:buClr>
                <a:srgbClr val="303030"/>
              </a:buClr>
              <a:buFont typeface="Times New Roman"/>
            </a:pPr>
            <a:r>
              <a:rPr lang="en">
                <a:solidFill>
                  <a:srgbClr val="303030"/>
                </a:solidFill>
                <a:highlight>
                  <a:srgbClr val="FFFFFF"/>
                </a:highlight>
                <a:latin typeface="Times New Roman"/>
                <a:ea typeface="Times New Roman"/>
                <a:cs typeface="Times New Roman"/>
                <a:sym typeface="Times New Roman"/>
              </a:rPr>
              <a:t> purpose of this function is to be able to exclude miRNAs that have a high free energy and are unstable. </a:t>
            </a:r>
          </a:p>
          <a:p>
            <a:pPr indent="-228600" lvl="0" marL="457200" rtl="0">
              <a:spcBef>
                <a:spcPts val="0"/>
              </a:spcBef>
              <a:buClr>
                <a:srgbClr val="303030"/>
              </a:buClr>
              <a:buFont typeface="Times New Roman"/>
            </a:pPr>
            <a:r>
              <a:rPr lang="en">
                <a:solidFill>
                  <a:srgbClr val="303030"/>
                </a:solidFill>
                <a:highlight>
                  <a:srgbClr val="FFFFFF"/>
                </a:highlight>
                <a:latin typeface="Times New Roman"/>
                <a:ea typeface="Times New Roman"/>
                <a:cs typeface="Times New Roman"/>
                <a:sym typeface="Times New Roman"/>
              </a:rPr>
              <a:t> narrowed candidate miRNA dictionaries where then stored in an outer dictionary by contig number (makeDictionary function)</a:t>
            </a:r>
          </a:p>
          <a:p>
            <a:pPr indent="-228600" lvl="0" marL="457200">
              <a:spcBef>
                <a:spcPts val="0"/>
              </a:spcBef>
              <a:buClr>
                <a:srgbClr val="303030"/>
              </a:buClr>
              <a:buFont typeface="Times New Roman"/>
            </a:pPr>
            <a:r>
              <a:rPr lang="en">
                <a:solidFill>
                  <a:srgbClr val="303030"/>
                </a:solidFill>
                <a:highlight>
                  <a:srgbClr val="FFFFFF"/>
                </a:highlight>
                <a:latin typeface="Times New Roman"/>
                <a:ea typeface="Times New Roman"/>
                <a:cs typeface="Times New Roman"/>
                <a:sym typeface="Times New Roman"/>
              </a:rPr>
              <a:t>gives us a dictionary of dictionaries where the miRNA sequences and associated information such as starting indices, ending indices, and free energy are stored according to contig number and starting index keys. </a:t>
            </a:r>
          </a:p>
          <a:p>
            <a:pPr lvl="0" rt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1" name="Shape 131"/>
          <p:cNvSpPr txBox="1"/>
          <p:nvPr>
            <p:ph idx="1" type="body"/>
          </p:nvPr>
        </p:nvSpPr>
        <p:spPr>
          <a:xfrm>
            <a:off x="685800" y="4343400"/>
            <a:ext cx="5486400" cy="4114800"/>
          </a:xfrm>
          <a:prstGeom prst="rect">
            <a:avLst/>
          </a:prstGeom>
        </p:spPr>
        <p:txBody>
          <a:bodyPr anchorCtr="0" anchor="t" bIns="91425" lIns="91425" rIns="91425" tIns="91425">
            <a:noAutofit/>
          </a:bodyPr>
          <a:lstStyle/>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second part of the program was done individually</a:t>
            </a:r>
          </a:p>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For each contig in the dictionary, all candidate miRNAs with a free energy value below -60 kcal/mol were plotted by starting and stopping indices on a line plot. </a:t>
            </a:r>
          </a:p>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Four plots were created for every contig, one plotted against length of miRNA sequence, one plotted against the free energy value of the miRNA, one plotted against the GC content of each miRNA and one plotted against the miRNA number (Plotline function).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6" name="Shape 146"/>
          <p:cNvSpPr txBox="1"/>
          <p:nvPr>
            <p:ph idx="1" type="body"/>
          </p:nvPr>
        </p:nvSpPr>
        <p:spPr>
          <a:xfrm>
            <a:off x="685800" y="4343400"/>
            <a:ext cx="5486400" cy="4114800"/>
          </a:xfrm>
          <a:prstGeom prst="rect">
            <a:avLst/>
          </a:prstGeom>
        </p:spPr>
        <p:txBody>
          <a:bodyPr anchorCtr="0" anchor="t" bIns="91425" lIns="91425" rIns="91425" tIns="91425">
            <a:noAutofit/>
          </a:bodyPr>
          <a:lstStyle/>
          <a:p>
            <a:pPr indent="-304800" lvl="0" marL="457200" rtl="0">
              <a:spcBef>
                <a:spcPts val="0"/>
              </a:spcBef>
              <a:buClr>
                <a:srgbClr val="303030"/>
              </a:buClr>
              <a:buSzPct val="100000"/>
            </a:pPr>
            <a:r>
              <a:rPr lang="en" sz="1200">
                <a:solidFill>
                  <a:srgbClr val="303030"/>
                </a:solidFill>
                <a:highlight>
                  <a:srgbClr val="FFFFFF"/>
                </a:highlight>
              </a:rPr>
              <a:t>Contig 2426 shows a cluster of candidate miRNAs around 33,000.</a:t>
            </a:r>
          </a:p>
          <a:p>
            <a:pPr indent="-304800" lvl="0" marL="457200" rtl="0">
              <a:spcBef>
                <a:spcPts val="0"/>
              </a:spcBef>
              <a:buClr>
                <a:srgbClr val="303030"/>
              </a:buClr>
              <a:buSzPct val="100000"/>
            </a:pPr>
            <a:r>
              <a:rPr lang="en" sz="1200">
                <a:solidFill>
                  <a:srgbClr val="303030"/>
                </a:solidFill>
                <a:highlight>
                  <a:srgbClr val="FFFFFF"/>
                </a:highlight>
              </a:rPr>
              <a:t>this cluster has an especially high GC content (0.75 – 0.8) compared to the rest of the miRNAs, and to this section of the genome as a whole (which has a GC content of 0.67). </a:t>
            </a:r>
          </a:p>
          <a:p>
            <a:pPr indent="-304800" lvl="0" marL="457200">
              <a:spcBef>
                <a:spcPts val="0"/>
              </a:spcBef>
              <a:buClr>
                <a:srgbClr val="303030"/>
              </a:buClr>
              <a:buSzPct val="100000"/>
            </a:pPr>
            <a:r>
              <a:rPr lang="en" sz="1200">
                <a:solidFill>
                  <a:srgbClr val="303030"/>
                </a:solidFill>
                <a:highlight>
                  <a:srgbClr val="FFFFFF"/>
                </a:highlight>
              </a:rPr>
              <a:t>This same cluster has similar lengths and hairpin free energies, which implies that in the GC rich region of the contig, the region that overlaps between all the miRNAs in the cluster forms a stable stem loop structure.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3" name="Shape 153"/>
          <p:cNvSpPr txBox="1"/>
          <p:nvPr>
            <p:ph idx="1" type="body"/>
          </p:nvPr>
        </p:nvSpPr>
        <p:spPr>
          <a:xfrm>
            <a:off x="685800" y="4343400"/>
            <a:ext cx="5486400" cy="4114800"/>
          </a:xfrm>
          <a:prstGeom prst="rect">
            <a:avLst/>
          </a:prstGeom>
        </p:spPr>
        <p:txBody>
          <a:bodyPr anchorCtr="0" anchor="t" bIns="91425" lIns="91425" rIns="91425" tIns="91425">
            <a:noAutofit/>
          </a:bodyPr>
          <a:lstStyle/>
          <a:p>
            <a:pPr indent="-228600" lvl="0" marL="457200" rtl="0">
              <a:spcBef>
                <a:spcPts val="0"/>
              </a:spcBef>
            </a:pPr>
            <a:r>
              <a:rPr lang="en"/>
              <a:t> </a:t>
            </a:r>
            <a:r>
              <a:rPr lang="en" sz="1200">
                <a:solidFill>
                  <a:srgbClr val="303030"/>
                </a:solidFill>
                <a:highlight>
                  <a:srgbClr val="FFFFFF"/>
                </a:highlight>
              </a:rPr>
              <a:t>A similar trend is seen in contig 62250</a:t>
            </a:r>
          </a:p>
          <a:p>
            <a:pPr indent="-228600" lvl="0" marL="457200" rtl="0">
              <a:spcBef>
                <a:spcPts val="0"/>
              </a:spcBef>
            </a:pPr>
            <a:r>
              <a:rPr lang="en" sz="1200">
                <a:solidFill>
                  <a:srgbClr val="303030"/>
                </a:solidFill>
                <a:highlight>
                  <a:srgbClr val="FFFFFF"/>
                </a:highlight>
              </a:rPr>
              <a:t>has two very distinct candidate miRNA clusters and several smaller, more dispersed clusters</a:t>
            </a:r>
          </a:p>
          <a:p>
            <a:pPr indent="-228600" lvl="0" marL="457200">
              <a:spcBef>
                <a:spcPts val="0"/>
              </a:spcBef>
            </a:pPr>
            <a:r>
              <a:rPr lang="en" sz="1200">
                <a:solidFill>
                  <a:srgbClr val="303030"/>
                </a:solidFill>
                <a:highlight>
                  <a:srgbClr val="FFFFFF"/>
                </a:highlight>
              </a:rPr>
              <a:t>The miRNAs in the cluster around 15,000 have a GC content above 0.7, but vary greatly in length and free energy.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0" name="Shape 160"/>
          <p:cNvSpPr txBox="1"/>
          <p:nvPr>
            <p:ph idx="1" type="body"/>
          </p:nvPr>
        </p:nvSpPr>
        <p:spPr>
          <a:xfrm>
            <a:off x="685800" y="4343400"/>
            <a:ext cx="5486400" cy="4114800"/>
          </a:xfrm>
          <a:prstGeom prst="rect">
            <a:avLst/>
          </a:prstGeom>
        </p:spPr>
        <p:txBody>
          <a:bodyPr anchorCtr="0" anchor="t" bIns="91425" lIns="91425" rIns="91425" tIns="91425">
            <a:noAutofit/>
          </a:bodyPr>
          <a:lstStyle/>
          <a:p>
            <a:pPr indent="-304800" lvl="0" marL="457200" rtl="0">
              <a:spcBef>
                <a:spcPts val="0"/>
              </a:spcBef>
              <a:buClr>
                <a:srgbClr val="303030"/>
              </a:buClr>
              <a:buSzPct val="100000"/>
            </a:pPr>
            <a:r>
              <a:rPr lang="en" sz="1200">
                <a:solidFill>
                  <a:srgbClr val="303030"/>
                </a:solidFill>
                <a:highlight>
                  <a:srgbClr val="FFFFFF"/>
                </a:highlight>
              </a:rPr>
              <a:t>Contig 3109 shows four distinct clusters of miRNAs. </a:t>
            </a:r>
          </a:p>
          <a:p>
            <a:pPr indent="-304800" lvl="0" marL="457200" rtl="0">
              <a:spcBef>
                <a:spcPts val="0"/>
              </a:spcBef>
              <a:buClr>
                <a:srgbClr val="303030"/>
              </a:buClr>
              <a:buSzPct val="100000"/>
            </a:pPr>
            <a:r>
              <a:rPr lang="en" sz="1200">
                <a:solidFill>
                  <a:srgbClr val="303030"/>
                </a:solidFill>
                <a:highlight>
                  <a:srgbClr val="FFFFFF"/>
                </a:highlight>
              </a:rPr>
              <a:t>This trend is especially apparent on the miRNA number graph, which shows verticle clusters in those regions. </a:t>
            </a:r>
          </a:p>
          <a:p>
            <a:pPr indent="-304800" lvl="0" marL="457200" rtl="0">
              <a:spcBef>
                <a:spcPts val="0"/>
              </a:spcBef>
              <a:buClr>
                <a:srgbClr val="303030"/>
              </a:buClr>
              <a:buSzPct val="100000"/>
            </a:pPr>
            <a:r>
              <a:rPr lang="en" sz="1200">
                <a:solidFill>
                  <a:srgbClr val="303030"/>
                </a:solidFill>
                <a:highlight>
                  <a:srgbClr val="FFFFFF"/>
                </a:highlight>
              </a:rPr>
              <a:t>These clusters have overlapping regions, but vary widely in length and GC content. Within clusters, their hairpin structure energies are relatively similar.</a:t>
            </a:r>
          </a:p>
          <a:p>
            <a:pPr indent="-304800" lvl="0" marL="457200" rtl="0">
              <a:spcBef>
                <a:spcPts val="0"/>
              </a:spcBef>
              <a:buClr>
                <a:srgbClr val="303030"/>
              </a:buClr>
              <a:buSzPct val="100000"/>
            </a:pPr>
            <a:r>
              <a:rPr lang="en" sz="1200">
                <a:solidFill>
                  <a:srgbClr val="303030"/>
                </a:solidFill>
                <a:highlight>
                  <a:srgbClr val="FFFFFF"/>
                </a:highlight>
              </a:rPr>
              <a:t> These candidate clusters imply that there is likely a very stable hairpin structure in the overlapping region of each of these clusters. </a:t>
            </a:r>
          </a:p>
          <a:p>
            <a:pPr indent="-304800" lvl="0" marL="457200">
              <a:spcBef>
                <a:spcPts val="0"/>
              </a:spcBef>
              <a:buClr>
                <a:srgbClr val="303030"/>
              </a:buClr>
              <a:buSzPct val="100000"/>
            </a:pPr>
            <a:r>
              <a:rPr lang="en" sz="1200">
                <a:solidFill>
                  <a:srgbClr val="303030"/>
                </a:solidFill>
                <a:highlight>
                  <a:srgbClr val="FFFFFF"/>
                </a:highlight>
              </a:rPr>
              <a:t>This may imply that theses hairpin structures are more likely to be pre-miRNAs.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5" name="Shape 165"/>
        <p:cNvGrpSpPr/>
        <p:nvPr/>
      </p:nvGrpSpPr>
      <p:grpSpPr>
        <a:xfrm>
          <a:off x="0" y="0"/>
          <a:ext cx="0" cy="0"/>
          <a:chOff x="0" y="0"/>
          <a:chExt cx="0" cy="0"/>
        </a:xfrm>
      </p:grpSpPr>
      <p:sp>
        <p:nvSpPr>
          <p:cNvPr id="166" name="Shape 16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7" name="Shape 16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lnSpc>
                <a:spcPct val="100000"/>
              </a:lnSpc>
              <a:spcBef>
                <a:spcPts val="0"/>
              </a:spcBef>
              <a:buNone/>
            </a:pPr>
            <a:r>
              <a:rPr lang="en">
                <a:solidFill>
                  <a:srgbClr val="303030"/>
                </a:solidFill>
                <a:highlight>
                  <a:srgbClr val="FFFFFF"/>
                </a:highlight>
              </a:rPr>
              <a:t>The previous three contigs all contained many candidate miRNAs, but many of the contigs contained few if any candidate miRNAs. Contig 62250 contains few miRNAs, but shows a distinct clustering of the candidates that were identified within it. </a:t>
            </a:r>
            <a:r>
              <a:rPr lang="en">
                <a:solidFill>
                  <a:schemeClr val="dk1"/>
                </a:solidFill>
              </a:rPr>
              <a:t>MicroRNAs are commonly located in clusters throughout the genome, as more than one miRNA may be expressed from the same primary miRNA transcript (pri-miRNA), and the clustering observed in this contig follows this pattern.</a:t>
            </a:r>
          </a:p>
          <a:p>
            <a:pPr lvl="0" rtl="0">
              <a:lnSpc>
                <a:spcPct val="100000"/>
              </a:lnSpc>
              <a:spcBef>
                <a:spcPts val="0"/>
              </a:spcBef>
              <a:buNone/>
            </a:pPr>
            <a:r>
              <a:t/>
            </a:r>
            <a:endParaRPr>
              <a:solidFill>
                <a:schemeClr val="dk1"/>
              </a:solidFill>
            </a:endParaRPr>
          </a:p>
          <a:p>
            <a:pPr lvl="0" rtl="0">
              <a:lnSpc>
                <a:spcPct val="100000"/>
              </a:lnSpc>
              <a:spcBef>
                <a:spcPts val="0"/>
              </a:spcBef>
              <a:buNone/>
            </a:pPr>
            <a:r>
              <a:t/>
            </a:r>
            <a:endParaRPr>
              <a:solidFill>
                <a:schemeClr val="dk1"/>
              </a:solidFill>
            </a:endParaRPr>
          </a:p>
          <a:p>
            <a:pPr indent="-304800" lvl="0" marL="457200" rtl="0">
              <a:lnSpc>
                <a:spcPct val="100000"/>
              </a:lnSpc>
              <a:spcBef>
                <a:spcPts val="0"/>
              </a:spcBef>
              <a:buClr>
                <a:schemeClr val="dk1"/>
              </a:buClr>
              <a:buSzPct val="100000"/>
            </a:pPr>
            <a:r>
              <a:rPr lang="en" sz="1200">
                <a:solidFill>
                  <a:schemeClr val="dk1"/>
                </a:solidFill>
              </a:rPr>
              <a:t>From this data alone, we cannot putatively identify any sequences, but rather provide a starting point for future miRNA identification. Hairpin structure alone is not enough to assign any sort of identification to these sequences, and limiting our results by free energy of these structures may actually exclude possible pre-miRNAs that meet other criteria. </a:t>
            </a:r>
          </a:p>
          <a:p>
            <a:pPr indent="-304800" lvl="0" marL="457200" rtl="0">
              <a:lnSpc>
                <a:spcPct val="100000"/>
              </a:lnSpc>
              <a:spcBef>
                <a:spcPts val="0"/>
              </a:spcBef>
              <a:buClr>
                <a:schemeClr val="dk1"/>
              </a:buClr>
              <a:buSzPct val="100000"/>
            </a:pPr>
            <a:r>
              <a:rPr lang="en" sz="1200">
                <a:solidFill>
                  <a:schemeClr val="dk1"/>
                </a:solidFill>
              </a:rPr>
              <a:t>this data is based on an analysis of only 0.3% of the C. mitchellii genome, so running this program on more of the contigs could reveal important trends in candidate miRNA distribution. </a:t>
            </a:r>
          </a:p>
          <a:p>
            <a:pPr indent="-304800" lvl="0" marL="457200">
              <a:lnSpc>
                <a:spcPct val="100000"/>
              </a:lnSpc>
              <a:spcBef>
                <a:spcPts val="0"/>
              </a:spcBef>
              <a:buClr>
                <a:schemeClr val="dk1"/>
              </a:buClr>
              <a:buSzPct val="100000"/>
            </a:pPr>
            <a:r>
              <a:rPr lang="en" sz="1200">
                <a:solidFill>
                  <a:schemeClr val="dk1"/>
                </a:solidFill>
              </a:rPr>
              <a:t>a location based approach to analyzing this dictionary of candidates would narrow results and identify clusters. In the future, once the</a:t>
            </a:r>
            <a:r>
              <a:rPr i="1" lang="en" sz="1200">
                <a:solidFill>
                  <a:schemeClr val="dk1"/>
                </a:solidFill>
              </a:rPr>
              <a:t> C. mitchellii</a:t>
            </a:r>
            <a:r>
              <a:rPr lang="en" sz="1200">
                <a:solidFill>
                  <a:schemeClr val="dk1"/>
                </a:solidFill>
              </a:rPr>
              <a:t> genome is annotated, our list of candidate miRNAs can be further refined to those that fall outside the protein coding region.</a:t>
            </a:r>
          </a:p>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7" name="Shape 57"/>
          <p:cNvSpPr txBox="1"/>
          <p:nvPr>
            <p:ph idx="1" type="body"/>
          </p:nvPr>
        </p:nvSpPr>
        <p:spPr>
          <a:xfrm>
            <a:off x="685800" y="4343400"/>
            <a:ext cx="5486400" cy="4114800"/>
          </a:xfrm>
          <a:prstGeom prst="rect">
            <a:avLst/>
          </a:prstGeom>
        </p:spPr>
        <p:txBody>
          <a:bodyPr anchorCtr="0" anchor="t" bIns="91425" lIns="91425" rIns="91425" tIns="91425">
            <a:noAutofit/>
          </a:bodyPr>
          <a:lstStyle/>
          <a:p>
            <a:pPr indent="-381000" lvl="0" marL="457200">
              <a:spcBef>
                <a:spcPts val="0"/>
              </a:spcBef>
              <a:buClr>
                <a:srgbClr val="303030"/>
              </a:buClr>
              <a:buSzPct val="100000"/>
              <a:buFont typeface="Times New Roman"/>
            </a:pPr>
            <a:r>
              <a:rPr lang="en" sz="2400">
                <a:solidFill>
                  <a:schemeClr val="dk1"/>
                </a:solidFill>
                <a:latin typeface="Times New Roman"/>
                <a:ea typeface="Times New Roman"/>
                <a:cs typeface="Times New Roman"/>
                <a:sym typeface="Times New Roman"/>
              </a:rPr>
              <a:t> transcribed but never translated, form stem loop structures</a:t>
            </a:r>
          </a:p>
          <a:p>
            <a:pPr indent="-381000" lvl="0" marL="457200">
              <a:spcBef>
                <a:spcPts val="0"/>
              </a:spcBef>
              <a:buClr>
                <a:srgbClr val="303030"/>
              </a:buClr>
              <a:buSzPct val="100000"/>
              <a:buFont typeface="Times New Roman"/>
            </a:pPr>
            <a:r>
              <a:rPr lang="en" sz="2400">
                <a:solidFill>
                  <a:schemeClr val="dk1"/>
                </a:solidFill>
                <a:latin typeface="Times New Roman"/>
                <a:ea typeface="Times New Roman"/>
                <a:cs typeface="Times New Roman"/>
                <a:sym typeface="Times New Roman"/>
              </a:rPr>
              <a:t>MicroRNAs bind to complimentary seed sites in mRNA in order to block translation or fate the mRNA for destruction</a:t>
            </a:r>
          </a:p>
          <a:p>
            <a:pPr indent="-381000" lvl="0" marL="457200">
              <a:spcBef>
                <a:spcPts val="0"/>
              </a:spcBef>
              <a:buClr>
                <a:srgbClr val="303030"/>
              </a:buClr>
              <a:buSzPct val="100000"/>
              <a:buFont typeface="Times New Roman"/>
            </a:pPr>
            <a:r>
              <a:rPr lang="en" sz="2400">
                <a:solidFill>
                  <a:srgbClr val="303030"/>
                </a:solidFill>
                <a:highlight>
                  <a:srgbClr val="FFFFFF"/>
                </a:highlight>
                <a:latin typeface="Times New Roman"/>
                <a:ea typeface="Times New Roman"/>
                <a:cs typeface="Times New Roman"/>
                <a:sym typeface="Times New Roman"/>
              </a:rPr>
              <a:t>Regulation of many biological pathways</a:t>
            </a:r>
          </a:p>
          <a:p>
            <a:pPr indent="-381000" lvl="0" marL="457200">
              <a:lnSpc>
                <a:spcPct val="115000"/>
              </a:lnSpc>
              <a:spcBef>
                <a:spcPts val="0"/>
              </a:spcBef>
              <a:spcAft>
                <a:spcPts val="1600"/>
              </a:spcAft>
              <a:buClr>
                <a:schemeClr val="dk2"/>
              </a:buClr>
              <a:buSzPct val="100000"/>
              <a:buFont typeface="Times New Roman"/>
            </a:pPr>
            <a:r>
              <a:rPr lang="en" sz="2400">
                <a:solidFill>
                  <a:schemeClr val="dk2"/>
                </a:solidFill>
                <a:latin typeface="Times New Roman"/>
                <a:ea typeface="Times New Roman"/>
                <a:cs typeface="Times New Roman"/>
                <a:sym typeface="Times New Roman"/>
              </a:rPr>
              <a:t>Important for understanding genome function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4" name="Shape 64"/>
          <p:cNvSpPr txBox="1"/>
          <p:nvPr>
            <p:ph idx="1" type="body"/>
          </p:nvPr>
        </p:nvSpPr>
        <p:spPr>
          <a:xfrm>
            <a:off x="685800" y="4343400"/>
            <a:ext cx="5486400" cy="4114800"/>
          </a:xfrm>
          <a:prstGeom prst="rect">
            <a:avLst/>
          </a:prstGeom>
        </p:spPr>
        <p:txBody>
          <a:bodyPr anchorCtr="0" anchor="t" bIns="91425" lIns="91425" rIns="91425" tIns="91425">
            <a:noAutofit/>
          </a:bodyPr>
          <a:lstStyle/>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whole genome shotgun sequence of </a:t>
            </a:r>
            <a:r>
              <a:rPr i="1" lang="en" sz="1200">
                <a:solidFill>
                  <a:srgbClr val="303030"/>
                </a:solidFill>
                <a:highlight>
                  <a:srgbClr val="FFFFFF"/>
                </a:highlight>
                <a:latin typeface="Times New Roman"/>
                <a:ea typeface="Times New Roman"/>
                <a:cs typeface="Times New Roman"/>
                <a:sym typeface="Times New Roman"/>
              </a:rPr>
              <a:t>C. mitchelli</a:t>
            </a:r>
            <a:r>
              <a:rPr lang="en" sz="1200">
                <a:solidFill>
                  <a:srgbClr val="303030"/>
                </a:solidFill>
                <a:highlight>
                  <a:srgbClr val="FFFFFF"/>
                </a:highlight>
                <a:latin typeface="Times New Roman"/>
                <a:ea typeface="Times New Roman"/>
                <a:cs typeface="Times New Roman"/>
                <a:sym typeface="Times New Roman"/>
              </a:rPr>
              <a:t> assembled in 2013 was obtained from the NCBI genome database. </a:t>
            </a:r>
          </a:p>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consists of 473,380 contigs, the 50 longest contigs were converted to text files</a:t>
            </a:r>
          </a:p>
          <a:p>
            <a:pPr indent="-304800" lvl="0" marL="45720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 analysed for possible miRNA sequences.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 name="Shape 70"/>
        <p:cNvGrpSpPr/>
        <p:nvPr/>
      </p:nvGrpSpPr>
      <p:grpSpPr>
        <a:xfrm>
          <a:off x="0" y="0"/>
          <a:ext cx="0" cy="0"/>
          <a:chOff x="0" y="0"/>
          <a:chExt cx="0" cy="0"/>
        </a:xfrm>
      </p:grpSpPr>
      <p:sp>
        <p:nvSpPr>
          <p:cNvPr id="71" name="Shape 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2" name="Shape 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 name="Shape 75"/>
        <p:cNvGrpSpPr/>
        <p:nvPr/>
      </p:nvGrpSpPr>
      <p:grpSpPr>
        <a:xfrm>
          <a:off x="0" y="0"/>
          <a:ext cx="0" cy="0"/>
          <a:chOff x="0" y="0"/>
          <a:chExt cx="0" cy="0"/>
        </a:xfrm>
      </p:grpSpPr>
      <p:sp>
        <p:nvSpPr>
          <p:cNvPr id="76" name="Shape 7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7" name="Shape 7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rPr lang="en" sz="1200">
                <a:solidFill>
                  <a:schemeClr val="dk1"/>
                </a:solidFill>
                <a:latin typeface="Times New Roman"/>
                <a:ea typeface="Times New Roman"/>
                <a:cs typeface="Times New Roman"/>
                <a:sym typeface="Times New Roman"/>
              </a:rPr>
              <a:t>Candidates were identified using miRNAFold, an Ab initio miRNA prediction tool.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 name="Shape 83"/>
        <p:cNvGrpSpPr/>
        <p:nvPr/>
      </p:nvGrpSpPr>
      <p:grpSpPr>
        <a:xfrm>
          <a:off x="0" y="0"/>
          <a:ext cx="0" cy="0"/>
          <a:chOff x="0" y="0"/>
          <a:chExt cx="0" cy="0"/>
        </a:xfrm>
      </p:grpSpPr>
      <p:sp>
        <p:nvSpPr>
          <p:cNvPr id="84" name="Shape 8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5" name="Shape 8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Clr>
                <a:schemeClr val="dk1"/>
              </a:buClr>
              <a:buSzPct val="91666"/>
              <a:buFont typeface="Arial"/>
              <a:buNone/>
            </a:pPr>
            <a:r>
              <a:rPr lang="en" sz="1200">
                <a:solidFill>
                  <a:schemeClr val="dk1"/>
                </a:solidFill>
                <a:latin typeface="Times New Roman"/>
                <a:ea typeface="Times New Roman"/>
                <a:cs typeface="Times New Roman"/>
                <a:sym typeface="Times New Roman"/>
              </a:rPr>
              <a:t>output of this program contains the start and stop position on the contig, the size of the miRNA sequence identified, the minimum free energy of the structure, the RNA sequence and two visual representation of the stem-loop structure </a:t>
            </a:r>
          </a:p>
          <a:p>
            <a:pPr lvl="0">
              <a:spcBef>
                <a:spcPts val="0"/>
              </a:spcBef>
              <a:buClr>
                <a:schemeClr val="dk1"/>
              </a:buClr>
              <a:buSzPct val="91666"/>
              <a:buFont typeface="Arial"/>
              <a:buNone/>
            </a:pPr>
            <a:r>
              <a:t/>
            </a:r>
            <a:endParaRPr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 name="Shape 89"/>
        <p:cNvGrpSpPr/>
        <p:nvPr/>
      </p:nvGrpSpPr>
      <p:grpSpPr>
        <a:xfrm>
          <a:off x="0" y="0"/>
          <a:ext cx="0" cy="0"/>
          <a:chOff x="0" y="0"/>
          <a:chExt cx="0" cy="0"/>
        </a:xfrm>
      </p:grpSpPr>
      <p:sp>
        <p:nvSpPr>
          <p:cNvPr id="90" name="Shape 9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1" name="Shape 9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Clr>
                <a:schemeClr val="dk1"/>
              </a:buClr>
              <a:buSzPct val="100000"/>
              <a:buFont typeface="Arial"/>
              <a:buNone/>
            </a:pPr>
            <a:r>
              <a:rPr lang="en">
                <a:solidFill>
                  <a:srgbClr val="303030"/>
                </a:solidFill>
                <a:highlight>
                  <a:srgbClr val="FFFFFF"/>
                </a:highlight>
                <a:latin typeface="Times New Roman"/>
                <a:ea typeface="Times New Roman"/>
                <a:cs typeface="Times New Roman"/>
                <a:sym typeface="Times New Roman"/>
              </a:rPr>
              <a:t>The result files containing all candidate miRNA data for each of the 50 contigs were manually converted to text files for further computational processing. </a:t>
            </a:r>
          </a:p>
          <a:p>
            <a:pPr lvl="0" rt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1" name="Shape 101"/>
          <p:cNvSpPr txBox="1"/>
          <p:nvPr>
            <p:ph idx="1" type="body"/>
          </p:nvPr>
        </p:nvSpPr>
        <p:spPr>
          <a:xfrm>
            <a:off x="685800" y="4343400"/>
            <a:ext cx="5486400" cy="4114800"/>
          </a:xfrm>
          <a:prstGeom prst="rect">
            <a:avLst/>
          </a:prstGeom>
        </p:spPr>
        <p:txBody>
          <a:bodyPr anchorCtr="0" anchor="t" bIns="91425" lIns="91425" rIns="91425" tIns="91425">
            <a:noAutofit/>
          </a:bodyPr>
          <a:lstStyle/>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program stores the text files containing the information for candidate miRNA information into a dictionary and then creates four line plots for each contig which map the miRNAs</a:t>
            </a:r>
          </a:p>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 first part of my program was made in collaboration with Elaine Kushkowski </a:t>
            </a:r>
          </a:p>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The first step of the program is to import a text file with a list of the contig numbers, which is used to open each contig text file (OpenFile function). </a:t>
            </a:r>
          </a:p>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Then, for each contig our program stripped the miRNAFold output files of all unnecessary information </a:t>
            </a:r>
          </a:p>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stored all candidate miRNA information in a dictionary for each contig. </a:t>
            </a:r>
          </a:p>
          <a:p>
            <a:pPr indent="-304800" lvl="0" marL="457200" rtl="0">
              <a:spcBef>
                <a:spcPts val="0"/>
              </a:spcBef>
              <a:buClr>
                <a:srgbClr val="303030"/>
              </a:buClr>
              <a:buSzPct val="100000"/>
              <a:buFont typeface="Times New Roman"/>
            </a:pPr>
            <a:r>
              <a:rPr lang="en" sz="1200">
                <a:solidFill>
                  <a:srgbClr val="303030"/>
                </a:solidFill>
                <a:highlight>
                  <a:srgbClr val="FFFFFF"/>
                </a:highlight>
                <a:latin typeface="Times New Roman"/>
                <a:ea typeface="Times New Roman"/>
                <a:cs typeface="Times New Roman"/>
                <a:sym typeface="Times New Roman"/>
              </a:rPr>
              <a:t>Contig dictionary refined by minimum free energy threshold of miRNA hairpin structure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2" name="Shape 112"/>
          <p:cNvSpPr txBox="1"/>
          <p:nvPr>
            <p:ph idx="1" type="body"/>
          </p:nvPr>
        </p:nvSpPr>
        <p:spPr>
          <a:xfrm>
            <a:off x="685800" y="4343400"/>
            <a:ext cx="5486400" cy="4114800"/>
          </a:xfrm>
          <a:prstGeom prst="rect">
            <a:avLst/>
          </a:prstGeom>
        </p:spPr>
        <p:txBody>
          <a:bodyPr anchorCtr="0" anchor="t" bIns="91425" lIns="91425" rIns="91425" tIns="91425">
            <a:noAutofit/>
          </a:bodyPr>
          <a:lstStyle/>
          <a:p>
            <a:pPr indent="-292100" lvl="0" marL="457200" rtl="0">
              <a:lnSpc>
                <a:spcPct val="115000"/>
              </a:lnSpc>
              <a:spcBef>
                <a:spcPts val="0"/>
              </a:spcBef>
              <a:buClr>
                <a:schemeClr val="dk1"/>
              </a:buClr>
              <a:buSzPct val="100000"/>
              <a:buFont typeface="Times New Roman"/>
            </a:pPr>
            <a:r>
              <a:rPr lang="en" sz="1000">
                <a:solidFill>
                  <a:schemeClr val="dk1"/>
                </a:solidFill>
                <a:latin typeface="Times New Roman"/>
                <a:ea typeface="Times New Roman"/>
                <a:cs typeface="Times New Roman"/>
                <a:sym typeface="Times New Roman"/>
              </a:rPr>
              <a:t>Examples of candidate miRNA sequence identified based on secondary hairpin structures from C. mitchellii genome</a:t>
            </a:r>
          </a:p>
          <a:p>
            <a:pPr indent="-292100" lvl="0" marL="457200" rtl="0">
              <a:lnSpc>
                <a:spcPct val="115000"/>
              </a:lnSpc>
              <a:spcBef>
                <a:spcPts val="0"/>
              </a:spcBef>
              <a:buClr>
                <a:schemeClr val="dk1"/>
              </a:buClr>
              <a:buSzPct val="100000"/>
              <a:buFont typeface="Times New Roman"/>
            </a:pPr>
            <a:r>
              <a:rPr lang="en" sz="1000">
                <a:solidFill>
                  <a:schemeClr val="dk1"/>
                </a:solidFill>
                <a:latin typeface="Times New Roman"/>
                <a:ea typeface="Times New Roman"/>
                <a:cs typeface="Times New Roman"/>
                <a:sym typeface="Times New Roman"/>
              </a:rPr>
              <a:t> minimum free energy values of (a) -20.1 , (b) -60.5 and (c) -96.3 kcal/mol . Candidates were identified using the Ab initio miRNA prediction tool miRNAFold. </a:t>
            </a:r>
          </a:p>
          <a:p>
            <a:pPr indent="-292100" lvl="0" marL="457200" rtl="0">
              <a:lnSpc>
                <a:spcPct val="115000"/>
              </a:lnSpc>
              <a:spcBef>
                <a:spcPts val="0"/>
              </a:spcBef>
              <a:buClr>
                <a:schemeClr val="dk1"/>
              </a:buClr>
              <a:buSzPct val="100000"/>
              <a:buFont typeface="Times New Roman"/>
            </a:pPr>
            <a:r>
              <a:rPr lang="en" sz="1000">
                <a:solidFill>
                  <a:schemeClr val="dk1"/>
                </a:solidFill>
                <a:latin typeface="Times New Roman"/>
                <a:ea typeface="Times New Roman"/>
                <a:cs typeface="Times New Roman"/>
                <a:sym typeface="Times New Roman"/>
              </a:rPr>
              <a:t>Green nucleotides represent a complementary Watson-Crick base pairing in the stem, yellow nucleotides represent non-paired segments in the stem, and the blue nucleotides represent the sequence that make up the loop structure. </a:t>
            </a:r>
          </a:p>
          <a:p>
            <a:pPr indent="-292100" lvl="0" marL="457200">
              <a:lnSpc>
                <a:spcPct val="115000"/>
              </a:lnSpc>
              <a:spcBef>
                <a:spcPts val="0"/>
              </a:spcBef>
              <a:buClr>
                <a:schemeClr val="dk1"/>
              </a:buClr>
              <a:buSzPct val="100000"/>
              <a:buFont typeface="Times New Roman"/>
            </a:pPr>
            <a:r>
              <a:rPr lang="en" sz="1000">
                <a:solidFill>
                  <a:schemeClr val="dk1"/>
                </a:solidFill>
                <a:latin typeface="Times New Roman"/>
                <a:ea typeface="Times New Roman"/>
                <a:cs typeface="Times New Roman"/>
                <a:sym typeface="Times New Roman"/>
              </a:rPr>
              <a:t>Shows various levels of stability (bottom most stable)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01.gif"/><Relationship Id="rId4" Type="http://schemas.openxmlformats.org/officeDocument/2006/relationships/image" Target="../media/image0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01.gif"/><Relationship Id="rId4" Type="http://schemas.openxmlformats.org/officeDocument/2006/relationships/image" Target="../media/image05.png"/><Relationship Id="rId5" Type="http://schemas.openxmlformats.org/officeDocument/2006/relationships/image" Target="../media/image0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0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0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0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00.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08.jpg"/><Relationship Id="rId4" Type="http://schemas.openxmlformats.org/officeDocument/2006/relationships/image" Target="../media/image0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0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0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01.gif"/><Relationship Id="rId4" Type="http://schemas.openxmlformats.org/officeDocument/2006/relationships/image" Target="../media/image0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0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Shape 54"/>
          <p:cNvSpPr txBox="1"/>
          <p:nvPr>
            <p:ph type="ctrTitle"/>
          </p:nvPr>
        </p:nvSpPr>
        <p:spPr>
          <a:xfrm>
            <a:off x="311700" y="925825"/>
            <a:ext cx="8520600" cy="3600300"/>
          </a:xfrm>
          <a:prstGeom prst="rect">
            <a:avLst/>
          </a:prstGeom>
        </p:spPr>
        <p:txBody>
          <a:bodyPr anchorCtr="0" anchor="b" bIns="91425" lIns="91425" rIns="91425" tIns="91425">
            <a:noAutofit/>
          </a:bodyPr>
          <a:lstStyle/>
          <a:p>
            <a:pPr lvl="0" rtl="0">
              <a:lnSpc>
                <a:spcPct val="115000"/>
              </a:lnSpc>
              <a:spcBef>
                <a:spcPts val="0"/>
              </a:spcBef>
              <a:buNone/>
            </a:pPr>
            <a:r>
              <a:rPr b="1" lang="en" sz="4800">
                <a:solidFill>
                  <a:srgbClr val="FFFFFF"/>
                </a:solidFill>
                <a:latin typeface="Times New Roman"/>
                <a:ea typeface="Times New Roman"/>
                <a:cs typeface="Times New Roman"/>
                <a:sym typeface="Times New Roman"/>
              </a:rPr>
              <a:t>Identification and Characterization of pre-miRNA Candidates in the </a:t>
            </a:r>
            <a:r>
              <a:rPr b="1" i="1" lang="en" sz="4800">
                <a:solidFill>
                  <a:srgbClr val="FFFFFF"/>
                </a:solidFill>
                <a:latin typeface="Times New Roman"/>
                <a:ea typeface="Times New Roman"/>
                <a:cs typeface="Times New Roman"/>
                <a:sym typeface="Times New Roman"/>
              </a:rPr>
              <a:t>C. mitchellii </a:t>
            </a:r>
            <a:r>
              <a:rPr b="1" lang="en" sz="4800">
                <a:solidFill>
                  <a:srgbClr val="FFFFFF"/>
                </a:solidFill>
                <a:latin typeface="Times New Roman"/>
                <a:ea typeface="Times New Roman"/>
                <a:cs typeface="Times New Roman"/>
                <a:sym typeface="Times New Roman"/>
              </a:rPr>
              <a:t>Genome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x="0" y="0"/>
          <a:ext cx="0" cy="0"/>
          <a:chOff x="0" y="0"/>
          <a:chExt cx="0" cy="0"/>
        </a:xfrm>
      </p:grpSpPr>
      <p:sp>
        <p:nvSpPr>
          <p:cNvPr id="120" name="Shape 120"/>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The Approach </a:t>
            </a:r>
          </a:p>
        </p:txBody>
      </p:sp>
      <p:sp>
        <p:nvSpPr>
          <p:cNvPr id="121" name="Shape 12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nSpc>
                <a:spcPct val="100000"/>
              </a:lnSpc>
              <a:spcBef>
                <a:spcPts val="0"/>
              </a:spcBef>
              <a:spcAft>
                <a:spcPts val="0"/>
              </a:spcAft>
              <a:buNone/>
            </a:pPr>
            <a:r>
              <a:t/>
            </a:r>
            <a:endParaRPr/>
          </a:p>
          <a:p>
            <a:pPr lvl="0" rtl="0">
              <a:spcBef>
                <a:spcPts val="0"/>
              </a:spcBef>
              <a:buNone/>
            </a:pPr>
            <a:r>
              <a:t/>
            </a:r>
            <a:endParaRPr/>
          </a:p>
        </p:txBody>
      </p:sp>
      <p:sp>
        <p:nvSpPr>
          <p:cNvPr id="122" name="Shape 122"/>
          <p:cNvSpPr/>
          <p:nvPr/>
        </p:nvSpPr>
        <p:spPr>
          <a:xfrm>
            <a:off x="3760875" y="1369875"/>
            <a:ext cx="1766400" cy="1093200"/>
          </a:xfrm>
          <a:prstGeom prst="roundRect">
            <a:avLst>
              <a:gd fmla="val 16667" name="adj"/>
            </a:avLst>
          </a:prstGeom>
          <a:solidFill>
            <a:srgbClr val="D5A6BD"/>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Candidate miRNA info for each contig</a:t>
            </a:r>
          </a:p>
        </p:txBody>
      </p:sp>
      <p:sp>
        <p:nvSpPr>
          <p:cNvPr id="123" name="Shape 123"/>
          <p:cNvSpPr/>
          <p:nvPr/>
        </p:nvSpPr>
        <p:spPr>
          <a:xfrm>
            <a:off x="5793800" y="15080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Text files</a:t>
            </a:r>
            <a:r>
              <a:rPr lang="en"/>
              <a:t> </a:t>
            </a:r>
          </a:p>
        </p:txBody>
      </p:sp>
      <p:sp>
        <p:nvSpPr>
          <p:cNvPr id="124" name="Shape 124"/>
          <p:cNvSpPr/>
          <p:nvPr/>
        </p:nvSpPr>
        <p:spPr>
          <a:xfrm>
            <a:off x="2571375" y="15380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miRNAFold</a:t>
            </a:r>
          </a:p>
        </p:txBody>
      </p:sp>
      <p:pic>
        <p:nvPicPr>
          <p:cNvPr id="125" name="Shape 125"/>
          <p:cNvPicPr preferRelativeResize="0"/>
          <p:nvPr/>
        </p:nvPicPr>
        <p:blipFill>
          <a:blip r:embed="rId3">
            <a:alphaModFix/>
          </a:blip>
          <a:stretch>
            <a:fillRect/>
          </a:stretch>
        </p:blipFill>
        <p:spPr>
          <a:xfrm>
            <a:off x="7033524" y="1267224"/>
            <a:ext cx="1341699" cy="1238499"/>
          </a:xfrm>
          <a:prstGeom prst="rect">
            <a:avLst/>
          </a:prstGeom>
          <a:noFill/>
          <a:ln>
            <a:noFill/>
          </a:ln>
        </p:spPr>
      </p:pic>
      <p:sp>
        <p:nvSpPr>
          <p:cNvPr id="126" name="Shape 126"/>
          <p:cNvSpPr/>
          <p:nvPr/>
        </p:nvSpPr>
        <p:spPr>
          <a:xfrm rot="5400000">
            <a:off x="7402025" y="27552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Free Energy</a:t>
            </a:r>
            <a:r>
              <a:rPr lang="en"/>
              <a:t> </a:t>
            </a:r>
          </a:p>
        </p:txBody>
      </p:sp>
      <p:sp>
        <p:nvSpPr>
          <p:cNvPr id="127" name="Shape 127"/>
          <p:cNvSpPr/>
          <p:nvPr/>
        </p:nvSpPr>
        <p:spPr>
          <a:xfrm>
            <a:off x="6767000" y="3620275"/>
            <a:ext cx="2097954" cy="1523232"/>
          </a:xfrm>
          <a:prstGeom prst="irregularSeal1">
            <a:avLst/>
          </a:prstGeom>
          <a:solidFill>
            <a:srgbClr val="FFFF00"/>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rPr lang="en"/>
              <a:t>-60 kcal/mol </a:t>
            </a:r>
          </a:p>
        </p:txBody>
      </p:sp>
      <p:pic>
        <p:nvPicPr>
          <p:cNvPr id="128" name="Shape 128"/>
          <p:cNvPicPr preferRelativeResize="0"/>
          <p:nvPr/>
        </p:nvPicPr>
        <p:blipFill>
          <a:blip r:embed="rId4">
            <a:alphaModFix/>
          </a:blip>
          <a:stretch>
            <a:fillRect/>
          </a:stretch>
        </p:blipFill>
        <p:spPr>
          <a:xfrm>
            <a:off x="311711" y="1369875"/>
            <a:ext cx="2167914" cy="1369725"/>
          </a:xfrm>
          <a:prstGeom prst="rect">
            <a:avLst/>
          </a:prstGeom>
          <a:noFill/>
          <a:ln>
            <a:noFill/>
          </a:ln>
        </p:spPr>
      </p:pic>
    </p:spTree>
  </p:cSld>
  <p:clrMapOvr>
    <a:masterClrMapping/>
  </p:clrMapOvr>
  <p:transition spd="slow">
    <p:cu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The Approach </a:t>
            </a:r>
          </a:p>
        </p:txBody>
      </p:sp>
      <p:sp>
        <p:nvSpPr>
          <p:cNvPr id="134" name="Shape 134"/>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nSpc>
                <a:spcPct val="100000"/>
              </a:lnSpc>
              <a:spcBef>
                <a:spcPts val="0"/>
              </a:spcBef>
              <a:spcAft>
                <a:spcPts val="0"/>
              </a:spcAft>
              <a:buNone/>
            </a:pPr>
            <a:r>
              <a:t/>
            </a:r>
            <a:endParaRPr/>
          </a:p>
          <a:p>
            <a:pPr lvl="0" rtl="0">
              <a:spcBef>
                <a:spcPts val="0"/>
              </a:spcBef>
              <a:buNone/>
            </a:pPr>
            <a:r>
              <a:t/>
            </a:r>
            <a:endParaRPr/>
          </a:p>
        </p:txBody>
      </p:sp>
      <p:sp>
        <p:nvSpPr>
          <p:cNvPr id="135" name="Shape 135"/>
          <p:cNvSpPr/>
          <p:nvPr/>
        </p:nvSpPr>
        <p:spPr>
          <a:xfrm>
            <a:off x="3760875" y="1369875"/>
            <a:ext cx="1766400" cy="1093200"/>
          </a:xfrm>
          <a:prstGeom prst="roundRect">
            <a:avLst>
              <a:gd fmla="val 16667" name="adj"/>
            </a:avLst>
          </a:prstGeom>
          <a:solidFill>
            <a:srgbClr val="D5A6BD"/>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Candidate miRNA info for each contig</a:t>
            </a:r>
          </a:p>
        </p:txBody>
      </p:sp>
      <p:sp>
        <p:nvSpPr>
          <p:cNvPr id="136" name="Shape 136"/>
          <p:cNvSpPr/>
          <p:nvPr/>
        </p:nvSpPr>
        <p:spPr>
          <a:xfrm>
            <a:off x="5793800" y="15080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Text files</a:t>
            </a:r>
            <a:r>
              <a:rPr lang="en"/>
              <a:t> </a:t>
            </a:r>
          </a:p>
        </p:txBody>
      </p:sp>
      <p:sp>
        <p:nvSpPr>
          <p:cNvPr id="137" name="Shape 137"/>
          <p:cNvSpPr/>
          <p:nvPr/>
        </p:nvSpPr>
        <p:spPr>
          <a:xfrm>
            <a:off x="2571375" y="15380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miRNAFold</a:t>
            </a:r>
          </a:p>
        </p:txBody>
      </p:sp>
      <p:pic>
        <p:nvPicPr>
          <p:cNvPr id="138" name="Shape 138"/>
          <p:cNvPicPr preferRelativeResize="0"/>
          <p:nvPr/>
        </p:nvPicPr>
        <p:blipFill>
          <a:blip r:embed="rId3">
            <a:alphaModFix/>
          </a:blip>
          <a:stretch>
            <a:fillRect/>
          </a:stretch>
        </p:blipFill>
        <p:spPr>
          <a:xfrm>
            <a:off x="7033524" y="1267224"/>
            <a:ext cx="1341699" cy="1238499"/>
          </a:xfrm>
          <a:prstGeom prst="rect">
            <a:avLst/>
          </a:prstGeom>
          <a:noFill/>
          <a:ln>
            <a:noFill/>
          </a:ln>
        </p:spPr>
      </p:pic>
      <p:sp>
        <p:nvSpPr>
          <p:cNvPr id="139" name="Shape 139"/>
          <p:cNvSpPr/>
          <p:nvPr/>
        </p:nvSpPr>
        <p:spPr>
          <a:xfrm rot="5400000">
            <a:off x="7217775" y="2684550"/>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Free Energy</a:t>
            </a:r>
            <a:r>
              <a:rPr lang="en"/>
              <a:t> </a:t>
            </a:r>
          </a:p>
        </p:txBody>
      </p:sp>
      <p:sp>
        <p:nvSpPr>
          <p:cNvPr id="140" name="Shape 140"/>
          <p:cNvSpPr/>
          <p:nvPr/>
        </p:nvSpPr>
        <p:spPr>
          <a:xfrm>
            <a:off x="6283550" y="3620275"/>
            <a:ext cx="1983528" cy="1523232"/>
          </a:xfrm>
          <a:prstGeom prst="irregularSeal1">
            <a:avLst/>
          </a:prstGeom>
          <a:solidFill>
            <a:srgbClr val="FFFF00"/>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lgn="ctr">
              <a:spcBef>
                <a:spcPts val="0"/>
              </a:spcBef>
              <a:buNone/>
            </a:pPr>
            <a:r>
              <a:rPr lang="en" sz="1800"/>
              <a:t>-60 kcal/mol </a:t>
            </a:r>
          </a:p>
        </p:txBody>
      </p:sp>
      <p:sp>
        <p:nvSpPr>
          <p:cNvPr id="141" name="Shape 141"/>
          <p:cNvSpPr/>
          <p:nvPr/>
        </p:nvSpPr>
        <p:spPr>
          <a:xfrm>
            <a:off x="5021400" y="3811962"/>
            <a:ext cx="973200" cy="756900"/>
          </a:xfrm>
          <a:prstGeom prst="lef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rPr lang="en">
                <a:solidFill>
                  <a:srgbClr val="FFFFFF"/>
                </a:solidFill>
              </a:rPr>
              <a:t>Plotting</a:t>
            </a:r>
          </a:p>
        </p:txBody>
      </p:sp>
      <p:pic>
        <p:nvPicPr>
          <p:cNvPr id="142" name="Shape 142"/>
          <p:cNvPicPr preferRelativeResize="0"/>
          <p:nvPr/>
        </p:nvPicPr>
        <p:blipFill>
          <a:blip r:embed="rId4">
            <a:alphaModFix/>
          </a:blip>
          <a:stretch>
            <a:fillRect/>
          </a:stretch>
        </p:blipFill>
        <p:spPr>
          <a:xfrm>
            <a:off x="597650" y="2911550"/>
            <a:ext cx="4350325" cy="2073950"/>
          </a:xfrm>
          <a:prstGeom prst="rect">
            <a:avLst/>
          </a:prstGeom>
          <a:noFill/>
          <a:ln>
            <a:noFill/>
          </a:ln>
        </p:spPr>
      </p:pic>
      <p:pic>
        <p:nvPicPr>
          <p:cNvPr id="143" name="Shape 143"/>
          <p:cNvPicPr preferRelativeResize="0"/>
          <p:nvPr/>
        </p:nvPicPr>
        <p:blipFill>
          <a:blip r:embed="rId5">
            <a:alphaModFix/>
          </a:blip>
          <a:stretch>
            <a:fillRect/>
          </a:stretch>
        </p:blipFill>
        <p:spPr>
          <a:xfrm>
            <a:off x="311711" y="1201612"/>
            <a:ext cx="2167914" cy="1369725"/>
          </a:xfrm>
          <a:prstGeom prst="rect">
            <a:avLst/>
          </a:prstGeom>
          <a:noFill/>
          <a:ln>
            <a:noFill/>
          </a:ln>
        </p:spPr>
      </p:pic>
    </p:spTree>
  </p:cSld>
  <p:clrMapOvr>
    <a:masterClrMapping/>
  </p:clrMapOvr>
  <p:transition spd="slow">
    <p:cu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10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t/>
            </a:r>
            <a:endParaRPr/>
          </a:p>
        </p:txBody>
      </p:sp>
      <p:sp>
        <p:nvSpPr>
          <p:cNvPr id="149" name="Shape 14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pic>
        <p:nvPicPr>
          <p:cNvPr id="150" name="Shape 150"/>
          <p:cNvPicPr preferRelativeResize="0"/>
          <p:nvPr/>
        </p:nvPicPr>
        <p:blipFill>
          <a:blip r:embed="rId3">
            <a:alphaModFix/>
          </a:blip>
          <a:stretch>
            <a:fillRect/>
          </a:stretch>
        </p:blipFill>
        <p:spPr>
          <a:xfrm>
            <a:off x="1908600" y="187361"/>
            <a:ext cx="5961000" cy="4768774"/>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sp>
        <p:nvSpPr>
          <p:cNvPr id="155" name="Shape 15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t/>
            </a:r>
            <a:endParaRPr/>
          </a:p>
        </p:txBody>
      </p:sp>
      <p:sp>
        <p:nvSpPr>
          <p:cNvPr id="156" name="Shape 156"/>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pic>
        <p:nvPicPr>
          <p:cNvPr id="157" name="Shape 157"/>
          <p:cNvPicPr preferRelativeResize="0"/>
          <p:nvPr/>
        </p:nvPicPr>
        <p:blipFill>
          <a:blip r:embed="rId3">
            <a:alphaModFix/>
          </a:blip>
          <a:stretch>
            <a:fillRect/>
          </a:stretch>
        </p:blipFill>
        <p:spPr>
          <a:xfrm>
            <a:off x="1767075" y="218362"/>
            <a:ext cx="5883449" cy="4706774"/>
          </a:xfrm>
          <a:prstGeom prst="rect">
            <a:avLst/>
          </a:prstGeom>
          <a:noFill/>
          <a:ln>
            <a:noFill/>
          </a:ln>
        </p:spPr>
      </p:pic>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t/>
            </a:r>
            <a:endParaRPr/>
          </a:p>
        </p:txBody>
      </p:sp>
      <p:sp>
        <p:nvSpPr>
          <p:cNvPr id="163" name="Shape 163"/>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pic>
        <p:nvPicPr>
          <p:cNvPr id="164" name="Shape 164"/>
          <p:cNvPicPr preferRelativeResize="0"/>
          <p:nvPr/>
        </p:nvPicPr>
        <p:blipFill>
          <a:blip r:embed="rId3">
            <a:alphaModFix/>
          </a:blip>
          <a:stretch>
            <a:fillRect/>
          </a:stretch>
        </p:blipFill>
        <p:spPr>
          <a:xfrm>
            <a:off x="1760050" y="236575"/>
            <a:ext cx="5837950" cy="4670350"/>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8" name="Shape 168"/>
        <p:cNvGrpSpPr/>
        <p:nvPr/>
      </p:nvGrpSpPr>
      <p:grpSpPr>
        <a:xfrm>
          <a:off x="0" y="0"/>
          <a:ext cx="0" cy="0"/>
          <a:chOff x="0" y="0"/>
          <a:chExt cx="0" cy="0"/>
        </a:xfrm>
      </p:grpSpPr>
      <p:sp>
        <p:nvSpPr>
          <p:cNvPr id="169" name="Shape 16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t/>
            </a:r>
            <a:endParaRPr/>
          </a:p>
        </p:txBody>
      </p:sp>
      <p:sp>
        <p:nvSpPr>
          <p:cNvPr id="170" name="Shape 170"/>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pic>
        <p:nvPicPr>
          <p:cNvPr id="171" name="Shape 171"/>
          <p:cNvPicPr preferRelativeResize="0"/>
          <p:nvPr/>
        </p:nvPicPr>
        <p:blipFill>
          <a:blip r:embed="rId3">
            <a:alphaModFix/>
          </a:blip>
          <a:stretch>
            <a:fillRect/>
          </a:stretch>
        </p:blipFill>
        <p:spPr>
          <a:xfrm>
            <a:off x="1567249" y="104225"/>
            <a:ext cx="6009500" cy="4807600"/>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x="0" y="0"/>
          <a:ext cx="0" cy="0"/>
          <a:chOff x="0" y="0"/>
          <a:chExt cx="0" cy="0"/>
        </a:xfrm>
      </p:grpSpPr>
      <p:sp>
        <p:nvSpPr>
          <p:cNvPr id="59" name="Shape 59"/>
          <p:cNvSpPr txBox="1"/>
          <p:nvPr>
            <p:ph type="title"/>
          </p:nvPr>
        </p:nvSpPr>
        <p:spPr>
          <a:xfrm>
            <a:off x="311700" y="427400"/>
            <a:ext cx="8520600" cy="572700"/>
          </a:xfrm>
          <a:prstGeom prst="rect">
            <a:avLst/>
          </a:prstGeom>
        </p:spPr>
        <p:txBody>
          <a:bodyPr anchorCtr="0" anchor="t" bIns="91425" lIns="91425" rIns="91425" tIns="91425">
            <a:noAutofit/>
          </a:bodyPr>
          <a:lstStyle/>
          <a:p>
            <a:pPr lvl="0">
              <a:spcBef>
                <a:spcPts val="0"/>
              </a:spcBef>
              <a:buNone/>
            </a:pPr>
            <a:r>
              <a:rPr lang="en"/>
              <a:t>Why look for miRNAs?</a:t>
            </a:r>
          </a:p>
        </p:txBody>
      </p:sp>
      <p:sp>
        <p:nvSpPr>
          <p:cNvPr id="60" name="Shape 60"/>
          <p:cNvSpPr txBox="1"/>
          <p:nvPr>
            <p:ph idx="1" type="body"/>
          </p:nvPr>
        </p:nvSpPr>
        <p:spPr>
          <a:xfrm>
            <a:off x="311700" y="1222925"/>
            <a:ext cx="8520600" cy="3416400"/>
          </a:xfrm>
          <a:prstGeom prst="rect">
            <a:avLst/>
          </a:prstGeom>
        </p:spPr>
        <p:txBody>
          <a:bodyPr anchorCtr="0" anchor="t" bIns="91425" lIns="91425" rIns="91425" tIns="91425">
            <a:noAutofit/>
          </a:bodyPr>
          <a:lstStyle/>
          <a:p>
            <a:pPr lvl="0" rtl="0">
              <a:spcBef>
                <a:spcPts val="0"/>
              </a:spcBef>
              <a:buNone/>
            </a:pPr>
            <a:r>
              <a:t/>
            </a:r>
            <a:endParaRPr sz="2400">
              <a:latin typeface="Times New Roman"/>
              <a:ea typeface="Times New Roman"/>
              <a:cs typeface="Times New Roman"/>
              <a:sym typeface="Times New Roman"/>
            </a:endParaRPr>
          </a:p>
          <a:p>
            <a:pPr lvl="0" rtl="0">
              <a:spcBef>
                <a:spcPts val="0"/>
              </a:spcBef>
              <a:buNone/>
            </a:pPr>
            <a:r>
              <a:t/>
            </a:r>
            <a:endParaRPr sz="2400">
              <a:latin typeface="Times New Roman"/>
              <a:ea typeface="Times New Roman"/>
              <a:cs typeface="Times New Roman"/>
              <a:sym typeface="Times New Roman"/>
            </a:endParaRPr>
          </a:p>
        </p:txBody>
      </p:sp>
      <p:pic>
        <p:nvPicPr>
          <p:cNvPr id="61" name="Shape 61"/>
          <p:cNvPicPr preferRelativeResize="0"/>
          <p:nvPr/>
        </p:nvPicPr>
        <p:blipFill>
          <a:blip r:embed="rId3">
            <a:alphaModFix/>
          </a:blip>
          <a:stretch>
            <a:fillRect/>
          </a:stretch>
        </p:blipFill>
        <p:spPr>
          <a:xfrm>
            <a:off x="571500" y="1098154"/>
            <a:ext cx="7848400" cy="3858774"/>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x="0" y="0"/>
          <a:ext cx="0" cy="0"/>
          <a:chOff x="0" y="0"/>
          <a:chExt cx="0" cy="0"/>
        </a:xfrm>
      </p:grpSpPr>
      <p:sp>
        <p:nvSpPr>
          <p:cNvPr id="66" name="Shape 66"/>
          <p:cNvSpPr txBox="1"/>
          <p:nvPr>
            <p:ph type="title"/>
          </p:nvPr>
        </p:nvSpPr>
        <p:spPr>
          <a:xfrm>
            <a:off x="213750" y="321475"/>
            <a:ext cx="8716500" cy="1427100"/>
          </a:xfrm>
          <a:prstGeom prst="rect">
            <a:avLst/>
          </a:prstGeom>
        </p:spPr>
        <p:txBody>
          <a:bodyPr anchorCtr="0" anchor="t" bIns="91425" lIns="91425" rIns="91425" tIns="91425">
            <a:noAutofit/>
          </a:bodyPr>
          <a:lstStyle/>
          <a:p>
            <a:pPr lvl="0" algn="ctr">
              <a:spcBef>
                <a:spcPts val="0"/>
              </a:spcBef>
              <a:buNone/>
            </a:pPr>
            <a:r>
              <a:rPr lang="en" sz="3000"/>
              <a:t>Can I identify clusters of candidate miRNAs in the C. mitchelli genome?</a:t>
            </a:r>
          </a:p>
        </p:txBody>
      </p:sp>
      <p:pic>
        <p:nvPicPr>
          <p:cNvPr id="67" name="Shape 67"/>
          <p:cNvPicPr preferRelativeResize="0"/>
          <p:nvPr/>
        </p:nvPicPr>
        <p:blipFill>
          <a:blip r:embed="rId3">
            <a:alphaModFix/>
          </a:blip>
          <a:stretch>
            <a:fillRect/>
          </a:stretch>
        </p:blipFill>
        <p:spPr>
          <a:xfrm>
            <a:off x="552925" y="2040350"/>
            <a:ext cx="3306599" cy="2200049"/>
          </a:xfrm>
          <a:prstGeom prst="rect">
            <a:avLst/>
          </a:prstGeom>
          <a:noFill/>
          <a:ln>
            <a:noFill/>
          </a:ln>
        </p:spPr>
      </p:pic>
      <p:sp>
        <p:nvSpPr>
          <p:cNvPr id="68" name="Shape 68"/>
          <p:cNvSpPr txBox="1"/>
          <p:nvPr/>
        </p:nvSpPr>
        <p:spPr>
          <a:xfrm>
            <a:off x="552925" y="4269125"/>
            <a:ext cx="3201900" cy="192900"/>
          </a:xfrm>
          <a:prstGeom prst="rect">
            <a:avLst/>
          </a:prstGeom>
          <a:noFill/>
          <a:ln>
            <a:noFill/>
          </a:ln>
        </p:spPr>
        <p:txBody>
          <a:bodyPr anchorCtr="0" anchor="t" bIns="91425" lIns="91425" rIns="91425" tIns="91425">
            <a:noAutofit/>
          </a:bodyPr>
          <a:lstStyle/>
          <a:p>
            <a:pPr lvl="0">
              <a:spcBef>
                <a:spcPts val="0"/>
              </a:spcBef>
              <a:buNone/>
            </a:pPr>
            <a:r>
              <a:rPr i="1" lang="en"/>
              <a:t>C. mitchelli</a:t>
            </a:r>
            <a:r>
              <a:rPr lang="en"/>
              <a:t> (rattlesnake)  </a:t>
            </a:r>
          </a:p>
        </p:txBody>
      </p:sp>
      <p:pic>
        <p:nvPicPr>
          <p:cNvPr id="69" name="Shape 69"/>
          <p:cNvPicPr preferRelativeResize="0"/>
          <p:nvPr/>
        </p:nvPicPr>
        <p:blipFill>
          <a:blip r:embed="rId4">
            <a:alphaModFix/>
          </a:blip>
          <a:stretch>
            <a:fillRect/>
          </a:stretch>
        </p:blipFill>
        <p:spPr>
          <a:xfrm>
            <a:off x="4968327" y="1980042"/>
            <a:ext cx="3306599" cy="2089157"/>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 name="Shape 73"/>
        <p:cNvGrpSpPr/>
        <p:nvPr/>
      </p:nvGrpSpPr>
      <p:grpSpPr>
        <a:xfrm>
          <a:off x="0" y="0"/>
          <a:ext cx="0" cy="0"/>
          <a:chOff x="0" y="0"/>
          <a:chExt cx="0" cy="0"/>
        </a:xfrm>
      </p:grpSpPr>
      <p:pic>
        <p:nvPicPr>
          <p:cNvPr id="74" name="Shape 74"/>
          <p:cNvPicPr preferRelativeResize="0"/>
          <p:nvPr/>
        </p:nvPicPr>
        <p:blipFill>
          <a:blip r:embed="rId3">
            <a:alphaModFix/>
          </a:blip>
          <a:stretch>
            <a:fillRect/>
          </a:stretch>
        </p:blipFill>
        <p:spPr>
          <a:xfrm>
            <a:off x="2051125" y="445024"/>
            <a:ext cx="5258000" cy="4698473"/>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 name="Shape 78"/>
        <p:cNvGrpSpPr/>
        <p:nvPr/>
      </p:nvGrpSpPr>
      <p:grpSpPr>
        <a:xfrm>
          <a:off x="0" y="0"/>
          <a:ext cx="0" cy="0"/>
          <a:chOff x="0" y="0"/>
          <a:chExt cx="0" cy="0"/>
        </a:xfrm>
      </p:grpSpPr>
      <p:sp>
        <p:nvSpPr>
          <p:cNvPr id="79" name="Shape 79"/>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The Approach </a:t>
            </a:r>
          </a:p>
        </p:txBody>
      </p:sp>
      <p:sp>
        <p:nvSpPr>
          <p:cNvPr id="80" name="Shape 80"/>
          <p:cNvSpPr/>
          <p:nvPr/>
        </p:nvSpPr>
        <p:spPr>
          <a:xfrm>
            <a:off x="2571375" y="15380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rPr lang="en">
                <a:solidFill>
                  <a:srgbClr val="FFFFFF"/>
                </a:solidFill>
              </a:rPr>
              <a:t>miRNAFold</a:t>
            </a:r>
          </a:p>
        </p:txBody>
      </p:sp>
      <p:sp>
        <p:nvSpPr>
          <p:cNvPr id="81" name="Shape 81"/>
          <p:cNvSpPr/>
          <p:nvPr/>
        </p:nvSpPr>
        <p:spPr>
          <a:xfrm>
            <a:off x="3760875" y="1369875"/>
            <a:ext cx="1766400" cy="1093200"/>
          </a:xfrm>
          <a:prstGeom prst="roundRect">
            <a:avLst>
              <a:gd fmla="val 16667" name="adj"/>
            </a:avLst>
          </a:prstGeom>
          <a:solidFill>
            <a:srgbClr val="D5A6BD"/>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rPr lang="en"/>
              <a:t>Candidate miRNA info for each contig</a:t>
            </a:r>
          </a:p>
        </p:txBody>
      </p:sp>
      <p:pic>
        <p:nvPicPr>
          <p:cNvPr id="82" name="Shape 82"/>
          <p:cNvPicPr preferRelativeResize="0"/>
          <p:nvPr/>
        </p:nvPicPr>
        <p:blipFill>
          <a:blip r:embed="rId3">
            <a:alphaModFix/>
          </a:blip>
          <a:stretch>
            <a:fillRect/>
          </a:stretch>
        </p:blipFill>
        <p:spPr>
          <a:xfrm>
            <a:off x="311711" y="1369875"/>
            <a:ext cx="2167914" cy="1369725"/>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x="0" y="0"/>
          <a:ext cx="0" cy="0"/>
          <a:chOff x="0" y="0"/>
          <a:chExt cx="0" cy="0"/>
        </a:xfrm>
      </p:grpSpPr>
      <p:sp>
        <p:nvSpPr>
          <p:cNvPr id="87" name="Shape 8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sz="2400">
                <a:latin typeface="Times New Roman"/>
                <a:ea typeface="Times New Roman"/>
                <a:cs typeface="Times New Roman"/>
                <a:sym typeface="Times New Roman"/>
              </a:rPr>
              <a:t>miRNAFold: an Ab initio miRNA prediction tool </a:t>
            </a:r>
          </a:p>
        </p:txBody>
      </p:sp>
      <p:pic>
        <p:nvPicPr>
          <p:cNvPr id="88" name="Shape 88"/>
          <p:cNvPicPr preferRelativeResize="0"/>
          <p:nvPr/>
        </p:nvPicPr>
        <p:blipFill>
          <a:blip r:embed="rId3">
            <a:alphaModFix/>
          </a:blip>
          <a:stretch>
            <a:fillRect/>
          </a:stretch>
        </p:blipFill>
        <p:spPr>
          <a:xfrm>
            <a:off x="1122386" y="1152475"/>
            <a:ext cx="6899236" cy="3672599"/>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x="0" y="0"/>
          <a:ext cx="0" cy="0"/>
          <a:chOff x="0" y="0"/>
          <a:chExt cx="0" cy="0"/>
        </a:xfrm>
      </p:grpSpPr>
      <p:sp>
        <p:nvSpPr>
          <p:cNvPr id="93" name="Shape 93"/>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The Approach </a:t>
            </a:r>
          </a:p>
        </p:txBody>
      </p:sp>
      <p:sp>
        <p:nvSpPr>
          <p:cNvPr id="94" name="Shape 94"/>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nSpc>
                <a:spcPct val="100000"/>
              </a:lnSpc>
              <a:spcBef>
                <a:spcPts val="0"/>
              </a:spcBef>
              <a:spcAft>
                <a:spcPts val="0"/>
              </a:spcAft>
              <a:buNone/>
            </a:pPr>
            <a:r>
              <a:t/>
            </a:r>
            <a:endParaRPr/>
          </a:p>
          <a:p>
            <a:pPr lvl="0" rtl="0">
              <a:spcBef>
                <a:spcPts val="0"/>
              </a:spcBef>
              <a:buClr>
                <a:srgbClr val="000000"/>
              </a:buClr>
              <a:buSzPct val="61111"/>
              <a:buFont typeface="Arial"/>
              <a:buNone/>
            </a:pPr>
            <a:r>
              <a:t/>
            </a:r>
            <a:endParaRPr/>
          </a:p>
        </p:txBody>
      </p:sp>
      <p:sp>
        <p:nvSpPr>
          <p:cNvPr id="95" name="Shape 95"/>
          <p:cNvSpPr/>
          <p:nvPr/>
        </p:nvSpPr>
        <p:spPr>
          <a:xfrm>
            <a:off x="3760875" y="1369875"/>
            <a:ext cx="1766400" cy="1093200"/>
          </a:xfrm>
          <a:prstGeom prst="roundRect">
            <a:avLst>
              <a:gd fmla="val 16667" name="adj"/>
            </a:avLst>
          </a:prstGeom>
          <a:solidFill>
            <a:srgbClr val="D5A6BD"/>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Candidate miRNA info for each contig</a:t>
            </a:r>
          </a:p>
        </p:txBody>
      </p:sp>
      <p:sp>
        <p:nvSpPr>
          <p:cNvPr id="96" name="Shape 96"/>
          <p:cNvSpPr/>
          <p:nvPr/>
        </p:nvSpPr>
        <p:spPr>
          <a:xfrm>
            <a:off x="5743575" y="15380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Text files</a:t>
            </a:r>
            <a:r>
              <a:rPr lang="en"/>
              <a:t> </a:t>
            </a:r>
          </a:p>
        </p:txBody>
      </p:sp>
      <p:sp>
        <p:nvSpPr>
          <p:cNvPr id="97" name="Shape 97"/>
          <p:cNvSpPr/>
          <p:nvPr/>
        </p:nvSpPr>
        <p:spPr>
          <a:xfrm>
            <a:off x="2571375" y="15380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miRNAFold</a:t>
            </a:r>
          </a:p>
        </p:txBody>
      </p:sp>
      <p:pic>
        <p:nvPicPr>
          <p:cNvPr id="98" name="Shape 98"/>
          <p:cNvPicPr preferRelativeResize="0"/>
          <p:nvPr/>
        </p:nvPicPr>
        <p:blipFill>
          <a:blip r:embed="rId3">
            <a:alphaModFix/>
          </a:blip>
          <a:stretch>
            <a:fillRect/>
          </a:stretch>
        </p:blipFill>
        <p:spPr>
          <a:xfrm>
            <a:off x="311711" y="1369875"/>
            <a:ext cx="2167914" cy="1369725"/>
          </a:xfrm>
          <a:prstGeom prst="rect">
            <a:avLst/>
          </a:prstGeom>
          <a:noFill/>
          <a:ln>
            <a:noFill/>
          </a:ln>
        </p:spPr>
      </p:pic>
    </p:spTree>
  </p:cSld>
  <p:clrMapOvr>
    <a:masterClrMapping/>
  </p:clrMapOvr>
  <p:transition spd="slow">
    <p:cu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1000"/>
                                        <p:tgtEl>
                                          <p:spTgt spid="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sp>
        <p:nvSpPr>
          <p:cNvPr id="103" name="Shape 103"/>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The Approach </a:t>
            </a:r>
          </a:p>
        </p:txBody>
      </p:sp>
      <p:sp>
        <p:nvSpPr>
          <p:cNvPr id="104" name="Shape 104"/>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nSpc>
                <a:spcPct val="100000"/>
              </a:lnSpc>
              <a:spcBef>
                <a:spcPts val="0"/>
              </a:spcBef>
              <a:spcAft>
                <a:spcPts val="0"/>
              </a:spcAft>
              <a:buNone/>
            </a:pPr>
            <a:r>
              <a:t/>
            </a:r>
            <a:endParaRPr/>
          </a:p>
          <a:p>
            <a:pPr lvl="0" rtl="0">
              <a:spcBef>
                <a:spcPts val="0"/>
              </a:spcBef>
              <a:buNone/>
            </a:pPr>
            <a:r>
              <a:t/>
            </a:r>
            <a:endParaRPr/>
          </a:p>
        </p:txBody>
      </p:sp>
      <p:sp>
        <p:nvSpPr>
          <p:cNvPr id="105" name="Shape 105"/>
          <p:cNvSpPr/>
          <p:nvPr/>
        </p:nvSpPr>
        <p:spPr>
          <a:xfrm>
            <a:off x="3760875" y="1369875"/>
            <a:ext cx="1766400" cy="1093200"/>
          </a:xfrm>
          <a:prstGeom prst="roundRect">
            <a:avLst>
              <a:gd fmla="val 16667" name="adj"/>
            </a:avLst>
          </a:prstGeom>
          <a:solidFill>
            <a:srgbClr val="D5A6BD"/>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Candidate miRNA info for each contig</a:t>
            </a:r>
          </a:p>
        </p:txBody>
      </p:sp>
      <p:sp>
        <p:nvSpPr>
          <p:cNvPr id="106" name="Shape 106"/>
          <p:cNvSpPr/>
          <p:nvPr/>
        </p:nvSpPr>
        <p:spPr>
          <a:xfrm>
            <a:off x="5793800" y="15080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Text files </a:t>
            </a:r>
          </a:p>
        </p:txBody>
      </p:sp>
      <p:sp>
        <p:nvSpPr>
          <p:cNvPr id="107" name="Shape 107"/>
          <p:cNvSpPr/>
          <p:nvPr/>
        </p:nvSpPr>
        <p:spPr>
          <a:xfrm>
            <a:off x="2571375" y="1538025"/>
            <a:ext cx="973200" cy="756900"/>
          </a:xfrm>
          <a:prstGeom prst="rightArrow">
            <a:avLst>
              <a:gd fmla="val 50000" name="adj1"/>
              <a:gd fmla="val 50000" name="adj2"/>
            </a:avLst>
          </a:prstGeom>
          <a:solidFill>
            <a:srgbClr val="0000FF"/>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solidFill>
                  <a:srgbClr val="FFFFFF"/>
                </a:solidFill>
              </a:rPr>
              <a:t>miRNAFold</a:t>
            </a:r>
          </a:p>
        </p:txBody>
      </p:sp>
      <p:pic>
        <p:nvPicPr>
          <p:cNvPr id="108" name="Shape 108"/>
          <p:cNvPicPr preferRelativeResize="0"/>
          <p:nvPr/>
        </p:nvPicPr>
        <p:blipFill>
          <a:blip r:embed="rId3">
            <a:alphaModFix/>
          </a:blip>
          <a:stretch>
            <a:fillRect/>
          </a:stretch>
        </p:blipFill>
        <p:spPr>
          <a:xfrm>
            <a:off x="7033524" y="1267224"/>
            <a:ext cx="1341699" cy="1238499"/>
          </a:xfrm>
          <a:prstGeom prst="rect">
            <a:avLst/>
          </a:prstGeom>
          <a:noFill/>
          <a:ln>
            <a:noFill/>
          </a:ln>
        </p:spPr>
      </p:pic>
      <p:pic>
        <p:nvPicPr>
          <p:cNvPr id="109" name="Shape 109"/>
          <p:cNvPicPr preferRelativeResize="0"/>
          <p:nvPr/>
        </p:nvPicPr>
        <p:blipFill>
          <a:blip r:embed="rId4">
            <a:alphaModFix/>
          </a:blip>
          <a:stretch>
            <a:fillRect/>
          </a:stretch>
        </p:blipFill>
        <p:spPr>
          <a:xfrm>
            <a:off x="311711" y="1369875"/>
            <a:ext cx="2167914" cy="1369725"/>
          </a:xfrm>
          <a:prstGeom prst="rect">
            <a:avLst/>
          </a:prstGeom>
          <a:noFill/>
          <a:ln>
            <a:noFill/>
          </a:ln>
        </p:spPr>
      </p:pic>
    </p:spTree>
  </p:cSld>
  <p:clrMapOvr>
    <a:masterClrMapping/>
  </p:clrMapOvr>
  <p:transition spd="slow">
    <p:cu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1000"/>
                                        <p:tgtEl>
                                          <p:spTgt spid="1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pic>
        <p:nvPicPr>
          <p:cNvPr id="114" name="Shape 114"/>
          <p:cNvPicPr preferRelativeResize="0"/>
          <p:nvPr/>
        </p:nvPicPr>
        <p:blipFill>
          <a:blip r:embed="rId3">
            <a:alphaModFix/>
          </a:blip>
          <a:stretch>
            <a:fillRect/>
          </a:stretch>
        </p:blipFill>
        <p:spPr>
          <a:xfrm>
            <a:off x="2222687" y="89550"/>
            <a:ext cx="4698624" cy="4964399"/>
          </a:xfrm>
          <a:prstGeom prst="rect">
            <a:avLst/>
          </a:prstGeom>
          <a:noFill/>
          <a:ln>
            <a:noFill/>
          </a:ln>
        </p:spPr>
      </p:pic>
      <p:sp>
        <p:nvSpPr>
          <p:cNvPr id="115" name="Shape 115"/>
          <p:cNvSpPr txBox="1"/>
          <p:nvPr/>
        </p:nvSpPr>
        <p:spPr>
          <a:xfrm>
            <a:off x="456425" y="684625"/>
            <a:ext cx="1766400" cy="3633900"/>
          </a:xfrm>
          <a:prstGeom prst="rect">
            <a:avLst/>
          </a:prstGeom>
          <a:noFill/>
          <a:ln>
            <a:noFill/>
          </a:ln>
        </p:spPr>
        <p:txBody>
          <a:bodyPr anchorCtr="0" anchor="t" bIns="91425" lIns="91425" rIns="91425" tIns="91425">
            <a:noAutofit/>
          </a:bodyPr>
          <a:lstStyle/>
          <a:p>
            <a:pPr lvl="0">
              <a:spcBef>
                <a:spcPts val="0"/>
              </a:spcBef>
              <a:buNone/>
            </a:pPr>
            <a:r>
              <a:rPr lang="en" sz="2400"/>
              <a:t>Candidate miRNAs library can be altered based on threshold free energy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