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67"/>
    <p:restoredTop sz="94712"/>
  </p:normalViewPr>
  <p:slideViewPr>
    <p:cSldViewPr snapToGrid="0" snapToObjects="1">
      <p:cViewPr varScale="1">
        <p:scale>
          <a:sx n="62" d="100"/>
          <a:sy n="62" d="100"/>
        </p:scale>
        <p:origin x="216" y="10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E3E880A2-7637-3D4D-BBAC-66AC9DB8C4D6}" type="datetimeFigureOut">
              <a:rPr lang="en-US" smtClean="0"/>
              <a:t>12/15/15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5496DB91-4064-2A44-A438-ED5C11FC35F3}" type="slidenum">
              <a:rPr lang="en-US" smtClean="0"/>
              <a:t>‹#›</a:t>
            </a:fld>
            <a:endParaRPr lang="en-US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204902635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E880A2-7637-3D4D-BBAC-66AC9DB8C4D6}" type="datetimeFigureOut">
              <a:rPr lang="en-US" smtClean="0"/>
              <a:t>12/15/15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96DB91-4064-2A44-A438-ED5C11FC35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47071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E880A2-7637-3D4D-BBAC-66AC9DB8C4D6}" type="datetimeFigureOut">
              <a:rPr lang="en-US" smtClean="0"/>
              <a:t>12/15/15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96DB91-4064-2A44-A438-ED5C11FC35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78779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E880A2-7637-3D4D-BBAC-66AC9DB8C4D6}" type="datetimeFigureOut">
              <a:rPr lang="en-US" smtClean="0"/>
              <a:t>12/15/15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96DB91-4064-2A44-A438-ED5C11FC35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82356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3E880A2-7637-3D4D-BBAC-66AC9DB8C4D6}" type="datetimeFigureOut">
              <a:rPr lang="en-US" smtClean="0"/>
              <a:t>12/15/15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496DB91-4064-2A44-A438-ED5C11FC35F3}" type="slidenum">
              <a:rPr lang="en-US" smtClean="0"/>
              <a:t>‹#›</a:t>
            </a:fld>
            <a:endParaRPr lang="en-US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210102822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E880A2-7637-3D4D-BBAC-66AC9DB8C4D6}" type="datetimeFigureOut">
              <a:rPr lang="en-US" smtClean="0"/>
              <a:t>12/15/15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96DB91-4064-2A44-A438-ED5C11FC35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77531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E880A2-7637-3D4D-BBAC-66AC9DB8C4D6}" type="datetimeFigureOut">
              <a:rPr lang="en-US" smtClean="0"/>
              <a:t>12/15/15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96DB91-4064-2A44-A438-ED5C11FC35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33133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E880A2-7637-3D4D-BBAC-66AC9DB8C4D6}" type="datetimeFigureOut">
              <a:rPr lang="en-US" smtClean="0"/>
              <a:t>12/15/15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96DB91-4064-2A44-A438-ED5C11FC35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8704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E880A2-7637-3D4D-BBAC-66AC9DB8C4D6}" type="datetimeFigureOut">
              <a:rPr lang="en-US" smtClean="0"/>
              <a:t>12/15/15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96DB91-4064-2A44-A438-ED5C11FC35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5712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3E880A2-7637-3D4D-BBAC-66AC9DB8C4D6}" type="datetimeFigureOut">
              <a:rPr lang="en-US" smtClean="0"/>
              <a:t>12/15/15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496DB91-4064-2A44-A438-ED5C11FC35F3}" type="slidenum">
              <a:rPr lang="en-US" smtClean="0"/>
              <a:t>‹#›</a:t>
            </a:fld>
            <a:endParaRPr lang="en-US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3432000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3E880A2-7637-3D4D-BBAC-66AC9DB8C4D6}" type="datetimeFigureOut">
              <a:rPr lang="en-US" smtClean="0"/>
              <a:t>12/15/15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496DB91-4064-2A44-A438-ED5C11FC35F3}" type="slidenum">
              <a:rPr lang="en-US" smtClean="0"/>
              <a:t>‹#›</a:t>
            </a:fld>
            <a:endParaRPr lang="en-US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8147397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E3E880A2-7637-3D4D-BBAC-66AC9DB8C4D6}" type="datetimeFigureOut">
              <a:rPr lang="en-US" smtClean="0"/>
              <a:t>12/15/15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5496DB91-4064-2A44-A438-ED5C11FC35F3}" type="slidenum">
              <a:rPr lang="en-US" smtClean="0"/>
              <a:t>‹#›</a:t>
            </a:fld>
            <a:endParaRPr lang="en-US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4865071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384048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384048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384048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384048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384048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84048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84048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4048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Genome Assembly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i="1" dirty="0" err="1" smtClean="0"/>
              <a:t>Candidatus</a:t>
            </a:r>
            <a:r>
              <a:rPr lang="en-US" i="1" dirty="0" smtClean="0"/>
              <a:t> </a:t>
            </a:r>
            <a:r>
              <a:rPr lang="en-US" i="1" dirty="0" err="1" smtClean="0"/>
              <a:t>Carsonella</a:t>
            </a:r>
            <a:r>
              <a:rPr lang="en-US" i="1" dirty="0" smtClean="0"/>
              <a:t> </a:t>
            </a:r>
            <a:r>
              <a:rPr lang="en-US" i="1" dirty="0" err="1" smtClean="0"/>
              <a:t>Ruddii</a:t>
            </a:r>
            <a:r>
              <a:rPr lang="en-US" i="1" dirty="0" smtClean="0"/>
              <a:t> </a:t>
            </a:r>
          </a:p>
          <a:p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7982980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Problem: </a:t>
            </a:r>
            <a:br>
              <a:rPr lang="en-US" dirty="0" smtClean="0"/>
            </a:br>
            <a:r>
              <a:rPr lang="en-US" sz="3100" dirty="0"/>
              <a:t>H</a:t>
            </a:r>
            <a:r>
              <a:rPr lang="en-US" sz="3100" dirty="0" smtClean="0"/>
              <a:t>ow can </a:t>
            </a:r>
            <a:r>
              <a:rPr lang="en-US" sz="3100" dirty="0" err="1" smtClean="0"/>
              <a:t>Eulerian</a:t>
            </a:r>
            <a:r>
              <a:rPr lang="en-US" sz="3100" dirty="0" smtClean="0"/>
              <a:t> graphs be used to assemble a genomic sequence?</a:t>
            </a:r>
            <a:endParaRPr lang="en-US" sz="31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Real life scenario: multiple copies fragmented at random points, with repeats and missing regions.</a:t>
            </a:r>
          </a:p>
          <a:p>
            <a:r>
              <a:rPr lang="en-US" dirty="0" smtClean="0"/>
              <a:t>I simulated my own ‘reads’ departing from </a:t>
            </a:r>
            <a:r>
              <a:rPr lang="en-US" i="1" dirty="0" err="1" smtClean="0"/>
              <a:t>Candidatus</a:t>
            </a:r>
            <a:r>
              <a:rPr lang="en-US" i="1" dirty="0" smtClean="0"/>
              <a:t> </a:t>
            </a:r>
            <a:r>
              <a:rPr lang="en-US" i="1" dirty="0" err="1" smtClean="0"/>
              <a:t>Carsonella</a:t>
            </a:r>
            <a:r>
              <a:rPr lang="en-US" i="1" dirty="0" smtClean="0"/>
              <a:t> </a:t>
            </a:r>
            <a:r>
              <a:rPr lang="en-US" i="1" dirty="0" err="1" smtClean="0"/>
              <a:t>Ruddii</a:t>
            </a:r>
            <a:endParaRPr lang="en-US" i="1" dirty="0" smtClean="0"/>
          </a:p>
          <a:p>
            <a:pPr lvl="7"/>
            <a:r>
              <a:rPr lang="en-US" dirty="0"/>
              <a:t> </a:t>
            </a:r>
            <a:r>
              <a:rPr lang="en-US" i="0" dirty="0" smtClean="0"/>
              <a:t>one of the smallest genomes.</a:t>
            </a:r>
          </a:p>
          <a:p>
            <a:pPr lvl="7"/>
            <a:r>
              <a:rPr lang="en-US" i="0" dirty="0" smtClean="0"/>
              <a:t>Full genome available at NCBI</a:t>
            </a:r>
            <a:endParaRPr lang="en-US" dirty="0" smtClean="0"/>
          </a:p>
          <a:p>
            <a:r>
              <a:rPr lang="en-US" dirty="0" smtClean="0"/>
              <a:t>Data simulation: 2 programs, </a:t>
            </a:r>
            <a:r>
              <a:rPr lang="en-US" dirty="0" err="1" smtClean="0"/>
              <a:t>kmerComp</a:t>
            </a:r>
            <a:r>
              <a:rPr lang="en-US" dirty="0" smtClean="0"/>
              <a:t>, </a:t>
            </a:r>
            <a:r>
              <a:rPr lang="en-US" dirty="0" err="1" smtClean="0"/>
              <a:t>readsDict</a:t>
            </a:r>
            <a:endParaRPr lang="en-US" dirty="0" smtClean="0"/>
          </a:p>
          <a:p>
            <a:pPr marL="0" indent="0">
              <a:buNone/>
            </a:pPr>
            <a:r>
              <a:rPr lang="en-US" dirty="0" err="1" smtClean="0"/>
              <a:t>kmerComp</a:t>
            </a:r>
            <a:r>
              <a:rPr lang="en-US" dirty="0" smtClean="0"/>
              <a:t>   input: string, integer k (</a:t>
            </a:r>
            <a:r>
              <a:rPr lang="en-US" dirty="0" err="1" smtClean="0"/>
              <a:t>lentgh</a:t>
            </a:r>
            <a:r>
              <a:rPr lang="en-US" dirty="0" smtClean="0"/>
              <a:t> of k-</a:t>
            </a:r>
            <a:r>
              <a:rPr lang="en-US" dirty="0" err="1" smtClean="0"/>
              <a:t>mers</a:t>
            </a:r>
            <a:r>
              <a:rPr lang="en-US" dirty="0" smtClean="0"/>
              <a:t>)</a:t>
            </a:r>
          </a:p>
          <a:p>
            <a:pPr marL="0" indent="0">
              <a:buNone/>
            </a:pPr>
            <a:r>
              <a:rPr lang="en-US" dirty="0"/>
              <a:t>	 </a:t>
            </a:r>
            <a:r>
              <a:rPr lang="en-US" dirty="0" smtClean="0"/>
              <a:t>      output: dictionary (unordered) [values are k-</a:t>
            </a:r>
            <a:r>
              <a:rPr lang="en-US" dirty="0" err="1" smtClean="0"/>
              <a:t>mer</a:t>
            </a:r>
            <a:r>
              <a:rPr lang="en-US" dirty="0" smtClean="0"/>
              <a:t> composition list]</a:t>
            </a:r>
          </a:p>
        </p:txBody>
      </p:sp>
    </p:spTree>
    <p:extLst>
      <p:ext uri="{BB962C8B-B14F-4D97-AF65-F5344CB8AC3E}">
        <p14:creationId xmlns:p14="http://schemas.microsoft.com/office/powerpoint/2010/main" val="7228315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 simulation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600" y="1724891"/>
            <a:ext cx="9601200" cy="2618509"/>
          </a:xfrm>
        </p:spPr>
        <p:txBody>
          <a:bodyPr/>
          <a:lstStyle/>
          <a:p>
            <a:r>
              <a:rPr lang="en-US" dirty="0" err="1" smtClean="0"/>
              <a:t>readsDict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Input: string, integer k(length of k-</a:t>
            </a:r>
            <a:r>
              <a:rPr lang="en-US" dirty="0" err="1" smtClean="0"/>
              <a:t>mer</a:t>
            </a:r>
            <a:r>
              <a:rPr lang="en-US" dirty="0" smtClean="0"/>
              <a:t>), integer c (number of copies)</a:t>
            </a:r>
          </a:p>
          <a:p>
            <a:pPr marL="0" indent="0">
              <a:buNone/>
            </a:pPr>
            <a:r>
              <a:rPr lang="en-US" dirty="0" smtClean="0"/>
              <a:t>Output: dictionary of reads, some k-</a:t>
            </a:r>
            <a:r>
              <a:rPr lang="en-US" dirty="0" err="1" smtClean="0"/>
              <a:t>mers</a:t>
            </a:r>
            <a:r>
              <a:rPr lang="en-US" dirty="0" smtClean="0"/>
              <a:t> may be missing and some repeated.</a:t>
            </a:r>
          </a:p>
          <a:p>
            <a:pPr marL="0" indent="0">
              <a:buNone/>
            </a:pPr>
            <a:r>
              <a:rPr lang="en-US" dirty="0" smtClean="0"/>
              <a:t>My aim was to replicate what the experimentally obtained reads may look like: “c” corresponding to the number of copies of the original DNA. An embedded FOR loop run through each of the copies (first FOR loop runs through the </a:t>
            </a:r>
            <a:r>
              <a:rPr lang="en-US" dirty="0" err="1" smtClean="0"/>
              <a:t>kmerComp</a:t>
            </a:r>
            <a:r>
              <a:rPr lang="en-US" dirty="0" smtClean="0"/>
              <a:t> c times), selecting a number of k-</a:t>
            </a:r>
            <a:r>
              <a:rPr lang="en-US" dirty="0" err="1" smtClean="0"/>
              <a:t>mers</a:t>
            </a:r>
            <a:r>
              <a:rPr lang="en-US" dirty="0" smtClean="0"/>
              <a:t> from it. </a:t>
            </a:r>
          </a:p>
          <a:p>
            <a:pPr marL="0" indent="0">
              <a:buNone/>
            </a:pPr>
            <a:endParaRPr lang="en-US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1371600" y="4509655"/>
            <a:ext cx="4364182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Example from k-</a:t>
            </a:r>
            <a:r>
              <a:rPr lang="en-US" dirty="0" err="1"/>
              <a:t>mer</a:t>
            </a:r>
            <a:r>
              <a:rPr lang="en-US" dirty="0"/>
              <a:t> dictionary:</a:t>
            </a:r>
          </a:p>
          <a:p>
            <a:r>
              <a:rPr lang="en-US" dirty="0"/>
              <a:t>0: 'ATGAATAATATTTTTGCAAAAATAA', </a:t>
            </a:r>
          </a:p>
          <a:p>
            <a:r>
              <a:rPr lang="en-US" dirty="0"/>
              <a:t>1:  'TGAATAATATTTTTGCAAAAATAAC', </a:t>
            </a:r>
          </a:p>
          <a:p>
            <a:r>
              <a:rPr lang="en-US" dirty="0"/>
              <a:t>2:   'GAATAATATTTTTGCAAAAATAACT', </a:t>
            </a:r>
          </a:p>
          <a:p>
            <a:r>
              <a:rPr lang="en-US" dirty="0"/>
              <a:t>3:    'AATAATATTTTTGCAAAAATAACTG', </a:t>
            </a:r>
          </a:p>
          <a:p>
            <a:r>
              <a:rPr lang="en-US" dirty="0"/>
              <a:t>4:     'ATAATATTTTTGCAAAAATAACTGC', </a:t>
            </a:r>
          </a:p>
          <a:p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6691746" y="4509655"/>
            <a:ext cx="3927764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Example from reads dictionary:</a:t>
            </a:r>
          </a:p>
          <a:p>
            <a:r>
              <a:rPr lang="en-US" dirty="0"/>
              <a:t>0: 'TTTTTTTTTTTAAAAAAAAAAATAT', </a:t>
            </a:r>
          </a:p>
          <a:p>
            <a:r>
              <a:rPr lang="en-US" dirty="0"/>
              <a:t>1: 'CTAATAGAAAAATAATTTTTTATTT', </a:t>
            </a:r>
          </a:p>
          <a:p>
            <a:r>
              <a:rPr lang="en-US" dirty="0"/>
              <a:t>2: 'GAACAAAATGATATAAAAAAAATTA', </a:t>
            </a:r>
          </a:p>
          <a:p>
            <a:r>
              <a:rPr lang="en-US" dirty="0"/>
              <a:t>3: 'TATGTGCTGGGACTTTTATTAATTC', </a:t>
            </a:r>
          </a:p>
          <a:p>
            <a:r>
              <a:rPr lang="en-US" dirty="0"/>
              <a:t>4: 'TTTAATTTAACAATGGAAAAACAAA', </a:t>
            </a:r>
          </a:p>
        </p:txBody>
      </p:sp>
    </p:spTree>
    <p:extLst>
      <p:ext uri="{BB962C8B-B14F-4D97-AF65-F5344CB8AC3E}">
        <p14:creationId xmlns:p14="http://schemas.microsoft.com/office/powerpoint/2010/main" val="20425109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059873"/>
          </a:xfrm>
        </p:spPr>
        <p:txBody>
          <a:bodyPr/>
          <a:lstStyle/>
          <a:p>
            <a:r>
              <a:rPr lang="en-US" dirty="0" smtClean="0"/>
              <a:t>Steps towards </a:t>
            </a:r>
            <a:r>
              <a:rPr lang="en-US" smtClean="0"/>
              <a:t>genome assembly: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600" y="1745673"/>
            <a:ext cx="9601200" cy="4121727"/>
          </a:xfrm>
        </p:spPr>
        <p:txBody>
          <a:bodyPr/>
          <a:lstStyle/>
          <a:p>
            <a:r>
              <a:rPr lang="en-US" dirty="0" err="1" smtClean="0"/>
              <a:t>adjList</a:t>
            </a:r>
            <a:r>
              <a:rPr lang="en-US" dirty="0" smtClean="0"/>
              <a:t> (</a:t>
            </a:r>
            <a:r>
              <a:rPr lang="en-US" dirty="0" err="1" smtClean="0"/>
              <a:t>Eulerian</a:t>
            </a:r>
            <a:r>
              <a:rPr lang="en-US" dirty="0" smtClean="0"/>
              <a:t> graph)</a:t>
            </a:r>
          </a:p>
          <a:p>
            <a:pPr marL="0" indent="0">
              <a:buNone/>
            </a:pPr>
            <a:r>
              <a:rPr lang="en-US" dirty="0" smtClean="0"/>
              <a:t>Input: list of k-</a:t>
            </a:r>
            <a:r>
              <a:rPr lang="en-US" dirty="0" err="1" smtClean="0"/>
              <a:t>mers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Output: dictionary, each prefix is paired with corresponding suffix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371600" y="3577120"/>
            <a:ext cx="4151376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solidFill>
                  <a:srgbClr val="000000"/>
                </a:solidFill>
                <a:effectLst/>
                <a:latin typeface="Menlo" charset="0"/>
                <a:ea typeface="Calibri" charset="0"/>
                <a:cs typeface="Times New Roman" charset="0"/>
              </a:rPr>
              <a:t>ADJACENCY LIST FROM K-MERS:</a:t>
            </a:r>
            <a:endParaRPr lang="en-US" sz="2000" dirty="0" smtClean="0">
              <a:effectLst/>
              <a:latin typeface="Calibri" charset="0"/>
              <a:ea typeface="Calibri" charset="0"/>
              <a:cs typeface="Times New Roman" charset="0"/>
            </a:endParaRPr>
          </a:p>
          <a:p>
            <a:r>
              <a:rPr lang="en-US" dirty="0" smtClean="0">
                <a:solidFill>
                  <a:srgbClr val="000000"/>
                </a:solidFill>
                <a:effectLst/>
                <a:latin typeface="Menlo" charset="0"/>
                <a:ea typeface="Calibri" charset="0"/>
                <a:cs typeface="Times New Roman" charset="0"/>
              </a:rPr>
              <a:t> </a:t>
            </a:r>
            <a:endParaRPr lang="en-US" sz="2000" dirty="0" smtClean="0">
              <a:effectLst/>
              <a:latin typeface="Calibri" charset="0"/>
              <a:ea typeface="Calibri" charset="0"/>
              <a:cs typeface="Times New Roman" charset="0"/>
            </a:endParaRPr>
          </a:p>
          <a:p>
            <a:r>
              <a:rPr lang="en-US" dirty="0" smtClean="0">
                <a:solidFill>
                  <a:srgbClr val="000000"/>
                </a:solidFill>
                <a:effectLst/>
                <a:latin typeface="Menlo" charset="0"/>
                <a:ea typeface="Calibri" charset="0"/>
                <a:cs typeface="Times New Roman" charset="0"/>
              </a:rPr>
              <a:t>'TTTTGTGTTGGAAAATAATGATTT': </a:t>
            </a:r>
            <a:endParaRPr lang="en-US" sz="2000" dirty="0" smtClean="0">
              <a:effectLst/>
              <a:latin typeface="Calibri" charset="0"/>
              <a:ea typeface="Calibri" charset="0"/>
              <a:cs typeface="Times New Roman" charset="0"/>
            </a:endParaRPr>
          </a:p>
          <a:p>
            <a:r>
              <a:rPr lang="en-US" dirty="0" smtClean="0">
                <a:solidFill>
                  <a:srgbClr val="000000"/>
                </a:solidFill>
                <a:effectLst/>
                <a:latin typeface="Menlo" charset="0"/>
                <a:ea typeface="Calibri" charset="0"/>
                <a:cs typeface="Times New Roman" charset="0"/>
              </a:rPr>
              <a:t> 'TTTGTGTTGGAAAATAATGATTTA, </a:t>
            </a:r>
            <a:endParaRPr lang="en-US" sz="2000" dirty="0" smtClean="0">
              <a:effectLst/>
              <a:latin typeface="Calibri" charset="0"/>
              <a:ea typeface="Calibri" charset="0"/>
              <a:cs typeface="Times New Roman" charset="0"/>
            </a:endParaRPr>
          </a:p>
          <a:p>
            <a:r>
              <a:rPr lang="en-US" dirty="0" smtClean="0">
                <a:solidFill>
                  <a:srgbClr val="000000"/>
                </a:solidFill>
                <a:effectLst/>
                <a:latin typeface="Menlo" charset="0"/>
                <a:ea typeface="Calibri" charset="0"/>
                <a:cs typeface="Times New Roman" charset="0"/>
              </a:rPr>
              <a:t> </a:t>
            </a:r>
            <a:endParaRPr lang="en-US" sz="2000" dirty="0" smtClean="0">
              <a:effectLst/>
              <a:latin typeface="Calibri" charset="0"/>
              <a:ea typeface="Calibri" charset="0"/>
              <a:cs typeface="Times New Roman" charset="0"/>
            </a:endParaRPr>
          </a:p>
          <a:p>
            <a:r>
              <a:rPr lang="en-US" dirty="0" smtClean="0">
                <a:solidFill>
                  <a:srgbClr val="000000"/>
                </a:solidFill>
                <a:effectLst/>
                <a:latin typeface="Menlo" charset="0"/>
                <a:ea typeface="Calibri" charset="0"/>
                <a:cs typeface="Times New Roman" charset="0"/>
              </a:rPr>
              <a:t>'TTGCAGGAATAAATGCAGCTAGAA': </a:t>
            </a:r>
            <a:endParaRPr lang="en-US" sz="2000" dirty="0" smtClean="0">
              <a:effectLst/>
              <a:latin typeface="Calibri" charset="0"/>
              <a:ea typeface="Calibri" charset="0"/>
              <a:cs typeface="Times New Roman" charset="0"/>
            </a:endParaRPr>
          </a:p>
          <a:p>
            <a:r>
              <a:rPr lang="en-US" dirty="0" smtClean="0">
                <a:solidFill>
                  <a:srgbClr val="000000"/>
                </a:solidFill>
                <a:effectLst/>
                <a:latin typeface="Menlo" charset="0"/>
                <a:ea typeface="Calibri" charset="0"/>
                <a:cs typeface="Times New Roman" charset="0"/>
              </a:rPr>
              <a:t> 'TGCAGGAATAAATGCAGCTAGAAA</a:t>
            </a:r>
            <a:endParaRPr lang="en-US" sz="2000" dirty="0">
              <a:effectLst/>
              <a:latin typeface="Calibri" charset="0"/>
              <a:ea typeface="Calibri" charset="0"/>
              <a:cs typeface="Times New Roman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6268212" y="3577120"/>
            <a:ext cx="4953000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solidFill>
                  <a:srgbClr val="000000"/>
                </a:solidFill>
                <a:effectLst/>
                <a:latin typeface="Menlo" charset="0"/>
                <a:ea typeface="Calibri" charset="0"/>
                <a:cs typeface="Times New Roman" charset="0"/>
              </a:rPr>
              <a:t>ADJACENCY LIST FROM READS</a:t>
            </a:r>
            <a:r>
              <a:rPr lang="en-US" smtClean="0">
                <a:solidFill>
                  <a:srgbClr val="000000"/>
                </a:solidFill>
                <a:effectLst/>
                <a:latin typeface="Menlo" charset="0"/>
                <a:ea typeface="Calibri" charset="0"/>
                <a:cs typeface="Times New Roman" charset="0"/>
              </a:rPr>
              <a:t>: </a:t>
            </a:r>
          </a:p>
          <a:p>
            <a:r>
              <a:rPr lang="en-US" dirty="0" smtClean="0">
                <a:solidFill>
                  <a:srgbClr val="000000"/>
                </a:solidFill>
                <a:effectLst/>
                <a:latin typeface="Menlo" charset="0"/>
                <a:ea typeface="Calibri" charset="0"/>
                <a:cs typeface="Times New Roman" charset="0"/>
              </a:rPr>
              <a:t> </a:t>
            </a:r>
            <a:endParaRPr lang="en-US" sz="2000" dirty="0" smtClean="0">
              <a:effectLst/>
              <a:latin typeface="Calibri" charset="0"/>
              <a:ea typeface="Calibri" charset="0"/>
              <a:cs typeface="Times New Roman" charset="0"/>
            </a:endParaRPr>
          </a:p>
          <a:p>
            <a:r>
              <a:rPr lang="en-US" dirty="0" smtClean="0">
                <a:solidFill>
                  <a:srgbClr val="000000"/>
                </a:solidFill>
                <a:effectLst/>
                <a:latin typeface="Menlo" charset="0"/>
                <a:ea typeface="Calibri" charset="0"/>
                <a:cs typeface="Times New Roman" charset="0"/>
              </a:rPr>
              <a:t>TTGCAGGAATAAATGCAGCTAGAA': </a:t>
            </a:r>
            <a:endParaRPr lang="en-US" sz="2000" dirty="0" smtClean="0">
              <a:effectLst/>
              <a:latin typeface="Calibri" charset="0"/>
              <a:ea typeface="Calibri" charset="0"/>
              <a:cs typeface="Times New Roman" charset="0"/>
            </a:endParaRPr>
          </a:p>
          <a:p>
            <a:r>
              <a:rPr lang="en-US" dirty="0" smtClean="0">
                <a:solidFill>
                  <a:srgbClr val="000000"/>
                </a:solidFill>
                <a:effectLst/>
                <a:latin typeface="Menlo" charset="0"/>
                <a:ea typeface="Calibri" charset="0"/>
                <a:cs typeface="Times New Roman" charset="0"/>
              </a:rPr>
              <a:t>'TGCAGGAATAAATGCAGCTAGAAA' </a:t>
            </a:r>
            <a:endParaRPr lang="en-US" sz="2000" dirty="0" smtClean="0">
              <a:effectLst/>
              <a:latin typeface="Calibri" charset="0"/>
              <a:ea typeface="Calibri" charset="0"/>
              <a:cs typeface="Times New Roman" charset="0"/>
            </a:endParaRPr>
          </a:p>
          <a:p>
            <a:r>
              <a:rPr lang="en-US" dirty="0" smtClean="0">
                <a:solidFill>
                  <a:srgbClr val="000000"/>
                </a:solidFill>
                <a:effectLst/>
                <a:latin typeface="Menlo" charset="0"/>
                <a:ea typeface="Calibri" charset="0"/>
                <a:cs typeface="Times New Roman" charset="0"/>
              </a:rPr>
              <a:t>'TGCAGGAATAAATGCAGCTAGAAA' </a:t>
            </a:r>
            <a:endParaRPr lang="en-US" sz="2000" dirty="0" smtClean="0">
              <a:effectLst/>
              <a:latin typeface="Calibri" charset="0"/>
              <a:ea typeface="Calibri" charset="0"/>
              <a:cs typeface="Times New Roman" charset="0"/>
            </a:endParaRPr>
          </a:p>
          <a:p>
            <a:r>
              <a:rPr lang="en-US" dirty="0" smtClean="0">
                <a:solidFill>
                  <a:srgbClr val="000000"/>
                </a:solidFill>
                <a:effectLst/>
                <a:latin typeface="Menlo" charset="0"/>
                <a:ea typeface="Calibri" charset="0"/>
                <a:cs typeface="Times New Roman" charset="0"/>
              </a:rPr>
              <a:t> </a:t>
            </a:r>
            <a:endParaRPr lang="en-US" sz="2000" dirty="0" smtClean="0">
              <a:effectLst/>
              <a:latin typeface="Calibri" charset="0"/>
              <a:ea typeface="Calibri" charset="0"/>
              <a:cs typeface="Times New Roman" charset="0"/>
            </a:endParaRPr>
          </a:p>
          <a:p>
            <a:r>
              <a:rPr lang="en-US" dirty="0" smtClean="0">
                <a:solidFill>
                  <a:srgbClr val="000000"/>
                </a:solidFill>
                <a:effectLst/>
                <a:latin typeface="Menlo" charset="0"/>
                <a:ea typeface="Calibri" charset="0"/>
                <a:cs typeface="Times New Roman" charset="0"/>
              </a:rPr>
              <a:t>'GCTAAAAATATAATTTTATGTGCT': </a:t>
            </a:r>
            <a:endParaRPr lang="en-US" sz="2000" dirty="0" smtClean="0">
              <a:effectLst/>
              <a:latin typeface="Calibri" charset="0"/>
              <a:ea typeface="Calibri" charset="0"/>
              <a:cs typeface="Times New Roman" charset="0"/>
            </a:endParaRPr>
          </a:p>
          <a:p>
            <a:r>
              <a:rPr lang="en-US" dirty="0" smtClean="0">
                <a:solidFill>
                  <a:srgbClr val="000000"/>
                </a:solidFill>
                <a:effectLst/>
                <a:latin typeface="Menlo" charset="0"/>
                <a:ea typeface="Calibri" charset="0"/>
                <a:cs typeface="Times New Roman" charset="0"/>
              </a:rPr>
              <a:t> 'CTAAAAATATAATTTTATGTGCTG' </a:t>
            </a:r>
            <a:endParaRPr lang="en-US" sz="2000" dirty="0" smtClean="0">
              <a:effectLst/>
              <a:latin typeface="Calibri" charset="0"/>
              <a:ea typeface="Calibri" charset="0"/>
              <a:cs typeface="Times New Roman" charset="0"/>
            </a:endParaRPr>
          </a:p>
          <a:p>
            <a:r>
              <a:rPr lang="en-US" dirty="0" smtClean="0">
                <a:solidFill>
                  <a:srgbClr val="000000"/>
                </a:solidFill>
                <a:effectLst/>
                <a:latin typeface="Menlo" charset="0"/>
                <a:ea typeface="Calibri" charset="0"/>
                <a:cs typeface="Times New Roman" charset="0"/>
              </a:rPr>
              <a:t> 'CTAAAAATATAATTTTATGTGCTG' </a:t>
            </a:r>
            <a:endParaRPr lang="en-US" sz="2000" dirty="0">
              <a:effectLst/>
              <a:latin typeface="Calibri" charset="0"/>
              <a:ea typeface="Calibri" charset="0"/>
              <a:cs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973564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914400"/>
          </a:xfrm>
        </p:spPr>
        <p:txBody>
          <a:bodyPr/>
          <a:lstStyle/>
          <a:p>
            <a:r>
              <a:rPr lang="en-US" dirty="0" smtClean="0"/>
              <a:t>Genome assembly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600" y="1600200"/>
            <a:ext cx="9601200" cy="4759036"/>
          </a:xfrm>
        </p:spPr>
        <p:txBody>
          <a:bodyPr>
            <a:normAutofit fontScale="92500" lnSpcReduction="10000"/>
          </a:bodyPr>
          <a:lstStyle/>
          <a:p>
            <a:r>
              <a:rPr lang="en-US" dirty="0" err="1" smtClean="0"/>
              <a:t>StringR</a:t>
            </a:r>
            <a:r>
              <a:rPr lang="en-US" dirty="0" smtClean="0"/>
              <a:t>()</a:t>
            </a:r>
          </a:p>
          <a:p>
            <a:pPr marL="0" indent="0">
              <a:buNone/>
            </a:pPr>
            <a:r>
              <a:rPr lang="en-US" dirty="0"/>
              <a:t>Worked only for k-</a:t>
            </a:r>
            <a:r>
              <a:rPr lang="en-US" dirty="0" err="1"/>
              <a:t>mer</a:t>
            </a:r>
            <a:r>
              <a:rPr lang="en-US" dirty="0"/>
              <a:t> composition (when each k-</a:t>
            </a:r>
            <a:r>
              <a:rPr lang="en-US" dirty="0" err="1"/>
              <a:t>mer</a:t>
            </a:r>
            <a:r>
              <a:rPr lang="en-US" dirty="0"/>
              <a:t> had only one possible path)</a:t>
            </a:r>
          </a:p>
          <a:p>
            <a:pPr marL="0" indent="0">
              <a:buNone/>
            </a:pPr>
            <a:r>
              <a:rPr lang="en-US" dirty="0"/>
              <a:t>Finds first term (that which is suffix for nothing) and follows path from there. 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err="1" smtClean="0"/>
              <a:t>EulerianCycle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Input: adjacency list (dictionary)</a:t>
            </a:r>
          </a:p>
          <a:p>
            <a:pPr marL="0" indent="0">
              <a:buNone/>
            </a:pPr>
            <a:r>
              <a:rPr lang="en-US" dirty="0" smtClean="0"/>
              <a:t>Output: list of points (trajectory in the graph)</a:t>
            </a:r>
          </a:p>
          <a:p>
            <a:pPr marL="0" indent="0">
              <a:buNone/>
            </a:pPr>
            <a:r>
              <a:rPr lang="en-US" dirty="0" smtClean="0"/>
              <a:t>FOR LOOP – start at each of possible unused edges; modify list </a:t>
            </a:r>
            <a:r>
              <a:rPr lang="en-US" dirty="0" err="1" smtClean="0"/>
              <a:t>unusedEdges</a:t>
            </a:r>
            <a:r>
              <a:rPr lang="en-US" dirty="0" smtClean="0"/>
              <a:t> </a:t>
            </a:r>
            <a:r>
              <a:rPr lang="en-US" dirty="0" err="1" smtClean="0"/>
              <a:t>everytime</a:t>
            </a:r>
            <a:r>
              <a:rPr lang="en-US" dirty="0" smtClean="0"/>
              <a:t>. Update a second list {edge list] with each point it tries out.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Embedded WHILE LOOP – runs through </a:t>
            </a:r>
            <a:r>
              <a:rPr lang="en-US" dirty="0" err="1" smtClean="0"/>
              <a:t>unusedEdges</a:t>
            </a:r>
            <a:r>
              <a:rPr lang="en-US" dirty="0" smtClean="0"/>
              <a:t> until there are no more of them. </a:t>
            </a:r>
            <a:br>
              <a:rPr lang="en-US" dirty="0" smtClean="0"/>
            </a:br>
            <a:r>
              <a:rPr lang="en-US" dirty="0" smtClean="0"/>
              <a:t>	2 options: a point can be followed only by another, a point can be followed by more 	than one (choose randomly). 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At the end of the WHILE Loop, print </a:t>
            </a:r>
            <a:r>
              <a:rPr lang="en-US" dirty="0" err="1" smtClean="0"/>
              <a:t>EdgeList</a:t>
            </a:r>
            <a:r>
              <a:rPr lang="en-US" dirty="0" smtClean="0"/>
              <a:t>.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68807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Results and Evaluation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600" y="1787236"/>
            <a:ext cx="9601200" cy="4080164"/>
          </a:xfrm>
        </p:spPr>
        <p:txBody>
          <a:bodyPr/>
          <a:lstStyle/>
          <a:p>
            <a:r>
              <a:rPr lang="en-US" dirty="0" smtClean="0"/>
              <a:t>Difficulty in dealing with incomplete or ‘excessive’ information. </a:t>
            </a:r>
          </a:p>
          <a:p>
            <a:r>
              <a:rPr lang="en-US" dirty="0" smtClean="0"/>
              <a:t>Difficulty in taking ‘random’ decisions. </a:t>
            </a:r>
          </a:p>
          <a:p>
            <a:pPr lvl="1"/>
            <a:r>
              <a:rPr lang="en-US" dirty="0" smtClean="0"/>
              <a:t>In the program </a:t>
            </a:r>
            <a:r>
              <a:rPr lang="en-US" dirty="0" err="1" smtClean="0"/>
              <a:t>eulerianCycle</a:t>
            </a:r>
            <a:r>
              <a:rPr lang="en-US" dirty="0" smtClean="0"/>
              <a:t> – I was unable to deal with the ‘mistakes’ or </a:t>
            </a:r>
            <a:r>
              <a:rPr lang="en-US" dirty="0" err="1" smtClean="0"/>
              <a:t>everytime</a:t>
            </a:r>
            <a:r>
              <a:rPr lang="en-US" dirty="0" smtClean="0"/>
              <a:t> the program randomly took a path that was shorter than the number of edges. It would just give me an error.</a:t>
            </a:r>
          </a:p>
          <a:p>
            <a:r>
              <a:rPr lang="en-US" dirty="0" smtClean="0"/>
              <a:t>I had expected the problems in the book chapter to more clearly be applicable to the sample genome.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6190635"/>
      </p:ext>
    </p:extLst>
  </p:cSld>
  <p:clrMapOvr>
    <a:masterClrMapping/>
  </p:clrMapOvr>
</p:sld>
</file>

<file path=ppt/theme/theme1.xml><?xml version="1.0" encoding="utf-8"?>
<a:theme xmlns:a="http://schemas.openxmlformats.org/drawingml/2006/main" name="Crop">
  <a:themeElements>
    <a:clrScheme name="Crop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rop">
      <a:majorFont>
        <a:latin typeface="Franklin Gothic Book" panose="020B0503020102020204"/>
        <a:ea typeface=""/>
        <a:cs typeface=""/>
      </a:majorFont>
      <a:minorFont>
        <a:latin typeface="Franklin Gothic Book" panose="020B0503020102020204"/>
        <a:ea typeface=""/>
        <a:cs typeface="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Crop</Template>
  <TotalTime>96</TotalTime>
  <Words>435</Words>
  <Application>Microsoft Macintosh PowerPoint</Application>
  <PresentationFormat>Widescreen</PresentationFormat>
  <Paragraphs>63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Calibri</vt:lpstr>
      <vt:lpstr>Franklin Gothic Book</vt:lpstr>
      <vt:lpstr>Menlo</vt:lpstr>
      <vt:lpstr>Times New Roman</vt:lpstr>
      <vt:lpstr>Crop</vt:lpstr>
      <vt:lpstr>Genome Assembly</vt:lpstr>
      <vt:lpstr>Problem:  How can Eulerian graphs be used to assemble a genomic sequence?</vt:lpstr>
      <vt:lpstr>Data simulation (cont.)</vt:lpstr>
      <vt:lpstr>Steps towards genome assembly:</vt:lpstr>
      <vt:lpstr>Genome assembly (cont.)</vt:lpstr>
      <vt:lpstr>Results and Evaluation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Genome Assembly</dc:title>
  <dc:creator>Carolina Iglesias Otero</dc:creator>
  <cp:lastModifiedBy>Carolina Iglesias Otero</cp:lastModifiedBy>
  <cp:revision>5</cp:revision>
  <dcterms:created xsi:type="dcterms:W3CDTF">2015-12-15T20:36:04Z</dcterms:created>
  <dcterms:modified xsi:type="dcterms:W3CDTF">2015-12-15T22:12:11Z</dcterms:modified>
</cp:coreProperties>
</file>