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6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200" b="0" i="0" u="none" strike="noStrike" cap="none">
                <a:solidFill>
                  <a:schemeClr val="dk1"/>
                </a:solidFill>
                <a:latin typeface="Calibri"/>
                <a:ea typeface="Calibri"/>
                <a:cs typeface="Calibri"/>
                <a:sym typeface="Calibri"/>
              </a:defRPr>
            </a:lvl2pPr>
            <a:lvl3pPr marL="914400" marR="0" lvl="2" indent="0" algn="l" rtl="0">
              <a:spcBef>
                <a:spcPts val="0"/>
              </a:spcBef>
              <a:defRPr sz="1200" b="0" i="0" u="none" strike="noStrike" cap="none">
                <a:solidFill>
                  <a:schemeClr val="dk1"/>
                </a:solidFill>
                <a:latin typeface="Calibri"/>
                <a:ea typeface="Calibri"/>
                <a:cs typeface="Calibri"/>
                <a:sym typeface="Calibri"/>
              </a:defRPr>
            </a:lvl3pPr>
            <a:lvl4pPr marL="1371600" marR="0" lvl="3" indent="0" algn="l" rtl="0">
              <a:spcBef>
                <a:spcPts val="0"/>
              </a:spcBef>
              <a:defRPr sz="1200" b="0" i="0" u="none" strike="noStrike" cap="none">
                <a:solidFill>
                  <a:schemeClr val="dk1"/>
                </a:solidFill>
                <a:latin typeface="Calibri"/>
                <a:ea typeface="Calibri"/>
                <a:cs typeface="Calibri"/>
                <a:sym typeface="Calibri"/>
              </a:defRPr>
            </a:lvl4pPr>
            <a:lvl5pPr marL="1828800" marR="0" lvl="4" indent="0" algn="l" rtl="0">
              <a:spcBef>
                <a:spcPts val="0"/>
              </a:spcBef>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958710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02" name="Shape 10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79" name="Shape 17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87" name="Shape 18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98" name="Shape 19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05" name="Shape 20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13" name="Shape 21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31" name="Shape 23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40" name="Shape 24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49" name="Shape 24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55" name="Shape 25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65" name="Shape 26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75" name="Shape 27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83" name="Shape 28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91" name="Shape 29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try to calculate probability of 8 strings (each of length 7)  occuring from a list of 128</a:t>
            </a:r>
          </a:p>
        </p:txBody>
      </p:sp>
      <p:sp>
        <p:nvSpPr>
          <p:cNvPr id="299" name="Shape 29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(i.e., what is the probability of observing eight 7-mers in a 1000 nucleotide sequence by chance?)try to calculate probability of 8 strings (each of length 7)  occuring from a list of 128</a:t>
            </a:r>
          </a:p>
        </p:txBody>
      </p:sp>
      <p:sp>
        <p:nvSpPr>
          <p:cNvPr id="307" name="Shape 30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18" name="Shape 11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Prospero in ganglion mother cells and not neuroblasts</a:t>
            </a:r>
          </a:p>
          <a:p>
            <a:pPr lvl="0" rtl="0">
              <a:spcBef>
                <a:spcPts val="0"/>
              </a:spcBef>
              <a:buNone/>
            </a:pPr>
            <a:endParaRPr/>
          </a:p>
        </p:txBody>
      </p:sp>
      <p:sp>
        <p:nvSpPr>
          <p:cNvPr id="126" name="Shape 12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Asymmetrical localization to F-actin cortex; Prospero in ganglion mother cells and not neuroblasts</a:t>
            </a:r>
          </a:p>
          <a:p>
            <a:pPr lvl="0" rtl="0">
              <a:spcBef>
                <a:spcPts val="0"/>
              </a:spcBef>
              <a:buNone/>
            </a:pPr>
            <a:endParaRPr/>
          </a:p>
        </p:txBody>
      </p:sp>
      <p:sp>
        <p:nvSpPr>
          <p:cNvPr id="135" name="Shape 13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US" sz="1100">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sz="1100">
                <a:latin typeface="Arial"/>
                <a:ea typeface="Arial"/>
                <a:cs typeface="Arial"/>
                <a:sym typeface="Arial"/>
              </a:rPr>
              <a:t>Lateral inhibition: a pair or group of equivalent precursor cells (light purple in Fig1) signal through the Notch pathway to inhibit each other’s ability to adopt a distinct fate. In a sequential process which is amplified by feedback loops, ine cell in each group (dark purple) wins  by lacking Notch activation. Notch activation in other cells results in an alternative cell fate (yellow)</a:t>
            </a:r>
          </a:p>
          <a:p>
            <a:pPr lvl="0" rtl="0">
              <a:spcBef>
                <a:spcPts val="0"/>
              </a:spcBef>
              <a:buClr>
                <a:schemeClr val="dk1"/>
              </a:buClr>
              <a:buSzPct val="100000"/>
              <a:buFont typeface="Arial"/>
              <a:buNone/>
            </a:pPr>
            <a:r>
              <a:rPr lang="en-US" sz="1100">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sz="1100">
                <a:latin typeface="Arial"/>
                <a:ea typeface="Arial"/>
                <a:cs typeface="Arial"/>
                <a:sym typeface="Arial"/>
              </a:rPr>
              <a:t>Asymmetric cell divisions: aat each division Notch is activated in one daughter cell (solid lines) but not in the other cell (dashed lines) which results in the adoption of distinct cell fates (different colors)</a:t>
            </a:r>
          </a:p>
          <a:p>
            <a:pPr lvl="0" rtl="0">
              <a:spcBef>
                <a:spcPts val="0"/>
              </a:spcBef>
              <a:buClr>
                <a:schemeClr val="dk1"/>
              </a:buClr>
              <a:buSzPct val="100000"/>
              <a:buFont typeface="Arial"/>
              <a:buNone/>
            </a:pPr>
            <a:r>
              <a:rPr lang="en-US" sz="1100">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sz="1100">
                <a:latin typeface="Arial"/>
                <a:ea typeface="Arial"/>
                <a:cs typeface="Arial"/>
                <a:sym typeface="Arial"/>
              </a:rPr>
              <a:t>Inductive signaling: one group of cells (yellow) signals (orange arrows) to a distinct group of cells (green) to induce a new cell fate along the interface between them (red)</a:t>
            </a:r>
          </a:p>
          <a:p>
            <a:pPr lvl="0" rtl="0">
              <a:spcBef>
                <a:spcPts val="0"/>
              </a:spcBef>
              <a:buNone/>
            </a:pPr>
            <a:endParaRPr/>
          </a:p>
        </p:txBody>
      </p:sp>
      <p:sp>
        <p:nvSpPr>
          <p:cNvPr id="144" name="Shape 14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54" name="Shape 15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63" name="Shape 16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71" name="Shape 17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2185C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rtl val="0"/>
            </a:endParaRPr>
          </a:p>
        </p:txBody>
      </p:sp>
      <p:sp>
        <p:nvSpPr>
          <p:cNvPr id="17" name="Shape 17"/>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FFFFFF"/>
              </a:buClr>
              <a:buFont typeface="Raleway"/>
              <a:buNone/>
              <a:defRPr sz="44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Font typeface="Raleway"/>
              <a:buNone/>
              <a:defRPr sz="1800" b="0" i="0" u="none" strike="noStrike" cap="none"/>
            </a:lvl2pPr>
            <a:lvl3pPr marL="0" marR="0" lvl="2" indent="0" algn="ctr" rtl="0">
              <a:spcBef>
                <a:spcPts val="0"/>
              </a:spcBef>
              <a:buClr>
                <a:srgbClr val="FFFFFF"/>
              </a:buClr>
              <a:buFont typeface="Raleway"/>
              <a:buNone/>
              <a:defRPr sz="1800" b="0" i="0" u="none" strike="noStrike" cap="none"/>
            </a:lvl3pPr>
            <a:lvl4pPr marL="0" marR="0" lvl="3" indent="0" algn="ctr" rtl="0">
              <a:spcBef>
                <a:spcPts val="0"/>
              </a:spcBef>
              <a:buClr>
                <a:srgbClr val="FFFFFF"/>
              </a:buClr>
              <a:buFont typeface="Raleway"/>
              <a:buNone/>
              <a:defRPr sz="1800" b="0" i="0" u="none" strike="noStrike" cap="none"/>
            </a:lvl4pPr>
            <a:lvl5pPr marL="0" marR="0" lvl="4" indent="0" algn="ctr" rtl="0">
              <a:spcBef>
                <a:spcPts val="0"/>
              </a:spcBef>
              <a:buClr>
                <a:srgbClr val="FFFFFF"/>
              </a:buClr>
              <a:buFont typeface="Raleway"/>
              <a:buNone/>
              <a:defRPr sz="1800" b="0" i="0" u="none" strike="noStrike" cap="none"/>
            </a:lvl5pPr>
            <a:lvl6pPr marL="0" marR="0" lvl="5" indent="0" algn="ctr" rtl="0">
              <a:spcBef>
                <a:spcPts val="0"/>
              </a:spcBef>
              <a:buClr>
                <a:srgbClr val="FFFFFF"/>
              </a:buClr>
              <a:buFont typeface="Raleway"/>
              <a:buNone/>
              <a:defRPr sz="1800" b="0" i="0" u="none" strike="noStrike" cap="none"/>
            </a:lvl6pPr>
            <a:lvl7pPr marL="0" marR="0" lvl="6" indent="0" algn="ctr" rtl="0">
              <a:spcBef>
                <a:spcPts val="0"/>
              </a:spcBef>
              <a:buClr>
                <a:srgbClr val="FFFFFF"/>
              </a:buClr>
              <a:buFont typeface="Raleway"/>
              <a:buNone/>
              <a:defRPr sz="1800" b="0" i="0" u="none" strike="noStrike" cap="none"/>
            </a:lvl7pPr>
            <a:lvl8pPr marL="0" marR="0" lvl="7" indent="0" algn="ctr" rtl="0">
              <a:spcBef>
                <a:spcPts val="0"/>
              </a:spcBef>
              <a:buClr>
                <a:srgbClr val="FFFFFF"/>
              </a:buClr>
              <a:buFont typeface="Raleway"/>
              <a:buNone/>
              <a:defRPr sz="1800" b="0" i="0" u="none" strike="noStrike" cap="none"/>
            </a:lvl8pPr>
            <a:lvl9pPr marL="0" marR="0" lvl="8" indent="0" algn="ctr" rtl="0">
              <a:spcBef>
                <a:spcPts val="0"/>
              </a:spcBef>
              <a:buClr>
                <a:srgbClr val="FFFFFF"/>
              </a:buClr>
              <a:buFont typeface="Raleway"/>
              <a:buNone/>
              <a:defRPr sz="1800" b="0" i="0" u="none" strike="noStrike" cap="none"/>
            </a:lvl9pPr>
          </a:lstStyle>
          <a:p>
            <a:endParaRPr/>
          </a:p>
        </p:txBody>
      </p:sp>
      <p:sp>
        <p:nvSpPr>
          <p:cNvPr id="18" name="Shape 18"/>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FFFFFF"/>
              </a:buClr>
              <a:buFont typeface="Lato"/>
              <a:buNone/>
              <a:defRPr sz="32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Font typeface="Lato"/>
              <a:buNone/>
              <a:defRPr sz="28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Font typeface="Lato"/>
              <a:buNone/>
              <a:defRPr sz="24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Font typeface="Lato"/>
              <a:buNone/>
              <a:defRPr sz="2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Font typeface="Lato"/>
              <a:buNone/>
              <a:defRPr sz="2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Font typeface="Lato"/>
              <a:buNone/>
              <a:defRPr sz="2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Font typeface="Lato"/>
              <a:buNone/>
              <a:defRPr sz="2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Font typeface="Lato"/>
              <a:buNone/>
              <a:defRPr sz="2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Font typeface="Lato"/>
              <a:buNone/>
              <a:defRPr sz="2000" b="0" i="0" u="none" strike="noStrike" cap="none">
                <a:solidFill>
                  <a:schemeClr val="dk1"/>
                </a:solidFill>
                <a:latin typeface="Calibri"/>
                <a:ea typeface="Calibri"/>
                <a:cs typeface="Calibri"/>
                <a:sym typeface="Calibri"/>
              </a:defRPr>
            </a:lvl9pPr>
          </a:lstStyle>
          <a:p>
            <a:endParaRPr/>
          </a:p>
        </p:txBody>
      </p:sp>
      <p:sp>
        <p:nvSpPr>
          <p:cNvPr id="19" name="Shape 19"/>
          <p:cNvSpPr/>
          <p:nvPr/>
        </p:nvSpPr>
        <p:spPr>
          <a:xfrm>
            <a:off x="3047701" y="5323800"/>
            <a:ext cx="3047700" cy="102899"/>
          </a:xfrm>
          <a:prstGeom prst="rect">
            <a:avLst/>
          </a:prstGeom>
          <a:solidFill>
            <a:srgbClr val="FF971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rtl val="0"/>
            </a:endParaRPr>
          </a:p>
        </p:txBody>
      </p:sp>
      <p:sp>
        <p:nvSpPr>
          <p:cNvPr id="20" name="Shape 20"/>
          <p:cNvSpPr/>
          <p:nvPr/>
        </p:nvSpPr>
        <p:spPr>
          <a:xfrm>
            <a:off x="6096269" y="5323800"/>
            <a:ext cx="3047700" cy="102899"/>
          </a:xfrm>
          <a:prstGeom prst="rect">
            <a:avLst/>
          </a:prstGeom>
          <a:solidFill>
            <a:srgbClr val="F2025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rtl val="0"/>
            </a:endParaRPr>
          </a:p>
        </p:txBody>
      </p:sp>
      <p:sp>
        <p:nvSpPr>
          <p:cNvPr id="21" name="Shape 21"/>
          <p:cNvSpPr/>
          <p:nvPr/>
        </p:nvSpPr>
        <p:spPr>
          <a:xfrm>
            <a:off x="0" y="5323800"/>
            <a:ext cx="3047700" cy="102899"/>
          </a:xfrm>
          <a:prstGeom prst="rect">
            <a:avLst/>
          </a:prstGeom>
          <a:solidFill>
            <a:srgbClr val="7ECEFD"/>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rtl va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5" name="Shape 7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76" name="Shape 7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2" name="Shape 82"/>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3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9" name="Shape 8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5" name="Shape 9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893700" y="274650"/>
            <a:ext cx="6462600" cy="11430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 name="Shape 24"/>
          <p:cNvSpPr txBox="1">
            <a:spLocks noGrp="1"/>
          </p:cNvSpPr>
          <p:nvPr>
            <p:ph type="body" idx="1"/>
          </p:nvPr>
        </p:nvSpPr>
        <p:spPr>
          <a:xfrm>
            <a:off x="893625" y="1600200"/>
            <a:ext cx="3136800" cy="4967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2"/>
          </p:nvPr>
        </p:nvSpPr>
        <p:spPr>
          <a:xfrm>
            <a:off x="4219455" y="1600200"/>
            <a:ext cx="3136800" cy="4967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p:nvPr/>
        </p:nvSpPr>
        <p:spPr>
          <a:xfrm>
            <a:off x="7356364" y="6755100"/>
            <a:ext cx="893698" cy="102899"/>
          </a:xfrm>
          <a:prstGeom prst="rect">
            <a:avLst/>
          </a:prstGeom>
          <a:solidFill>
            <a:srgbClr val="FF971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rtl val="0"/>
            </a:endParaRPr>
          </a:p>
        </p:txBody>
      </p:sp>
      <p:sp>
        <p:nvSpPr>
          <p:cNvPr id="27" name="Shape 27"/>
          <p:cNvSpPr/>
          <p:nvPr/>
        </p:nvSpPr>
        <p:spPr>
          <a:xfrm>
            <a:off x="8250310" y="6755100"/>
            <a:ext cx="893698" cy="102899"/>
          </a:xfrm>
          <a:prstGeom prst="rect">
            <a:avLst/>
          </a:prstGeom>
          <a:solidFill>
            <a:srgbClr val="F2025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rtl val="0"/>
            </a:endParaRPr>
          </a:p>
        </p:txBody>
      </p:sp>
      <p:sp>
        <p:nvSpPr>
          <p:cNvPr id="28" name="Shape 28"/>
          <p:cNvSpPr/>
          <p:nvPr/>
        </p:nvSpPr>
        <p:spPr>
          <a:xfrm>
            <a:off x="0" y="6755100"/>
            <a:ext cx="893698" cy="102899"/>
          </a:xfrm>
          <a:prstGeom prst="rect">
            <a:avLst/>
          </a:prstGeom>
          <a:solidFill>
            <a:srgbClr val="7ECEFD"/>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rtl val="0"/>
            </a:endParaRPr>
          </a:p>
        </p:txBody>
      </p:sp>
      <p:sp>
        <p:nvSpPr>
          <p:cNvPr id="29" name="Shape 29"/>
          <p:cNvSpPr/>
          <p:nvPr/>
        </p:nvSpPr>
        <p:spPr>
          <a:xfrm>
            <a:off x="893708" y="6755100"/>
            <a:ext cx="6462600" cy="102899"/>
          </a:xfrm>
          <a:prstGeom prst="rect">
            <a:avLst/>
          </a:prstGeom>
          <a:solidFill>
            <a:srgbClr val="2185C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rtl val="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2" name="Shape 3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51" name="Shape 5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7" name="Shape 5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58" name="Shape 5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59" name="Shape 5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60" name="Shape 6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9"/>
        <p:cNvGrpSpPr/>
        <p:nvPr/>
      </p:nvGrpSpPr>
      <p:grpSpPr>
        <a:xfrm>
          <a:off x="0" y="0"/>
          <a:ext cx="0" cy="0"/>
          <a:chOff x="0" y="0"/>
          <a:chExt cx="0" cy="0"/>
        </a:xfrm>
      </p:grpSpPr>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125" y="612050"/>
            <a:ext cx="9144000" cy="1227899"/>
          </a:xfrm>
          <a:prstGeom prst="rect">
            <a:avLst/>
          </a:prstGeom>
          <a:noFill/>
          <a:ln>
            <a:noFill/>
          </a:ln>
        </p:spPr>
        <p:txBody>
          <a:bodyPr lIns="91425" tIns="91425" rIns="91425" bIns="91425" anchor="b" anchorCtr="0">
            <a:noAutofit/>
          </a:bodyPr>
          <a:lstStyle/>
          <a:p>
            <a:pPr marL="0" marR="0" lvl="0" indent="0" algn="ctr" rtl="0">
              <a:lnSpc>
                <a:spcPct val="120000"/>
              </a:lnSpc>
              <a:spcBef>
                <a:spcPts val="0"/>
              </a:spcBef>
              <a:spcAft>
                <a:spcPts val="0"/>
              </a:spcAft>
              <a:buClr>
                <a:srgbClr val="FFFFFF"/>
              </a:buClr>
              <a:buSzPct val="25000"/>
              <a:buFont typeface="Raleway"/>
              <a:buNone/>
            </a:pPr>
            <a:endParaRPr sz="2900">
              <a:solidFill>
                <a:srgbClr val="000000"/>
              </a:solidFill>
              <a:latin typeface="Lato"/>
              <a:ea typeface="Lato"/>
              <a:cs typeface="Lato"/>
              <a:sym typeface="Lato"/>
            </a:endParaRPr>
          </a:p>
          <a:p>
            <a:pPr marL="0" marR="0" lvl="0" indent="0" algn="ctr" rtl="0">
              <a:lnSpc>
                <a:spcPct val="120000"/>
              </a:lnSpc>
              <a:spcBef>
                <a:spcPts val="0"/>
              </a:spcBef>
              <a:spcAft>
                <a:spcPts val="0"/>
              </a:spcAft>
              <a:buClr>
                <a:srgbClr val="FFFFFF"/>
              </a:buClr>
              <a:buSzPct val="25000"/>
              <a:buFont typeface="Raleway"/>
              <a:buNone/>
            </a:pPr>
            <a:r>
              <a:rPr lang="en-US" sz="2900">
                <a:solidFill>
                  <a:srgbClr val="000000"/>
                </a:solidFill>
                <a:latin typeface="Lato"/>
                <a:ea typeface="Lato"/>
                <a:cs typeface="Lato"/>
                <a:sym typeface="Lato"/>
              </a:rPr>
              <a:t>Evaluating the interaction of cell fate determinants: </a:t>
            </a:r>
          </a:p>
          <a:p>
            <a:pPr marL="0" marR="0" lvl="0" indent="0" algn="ctr" rtl="0">
              <a:lnSpc>
                <a:spcPct val="120000"/>
              </a:lnSpc>
              <a:spcBef>
                <a:spcPts val="0"/>
              </a:spcBef>
              <a:spcAft>
                <a:spcPts val="0"/>
              </a:spcAft>
              <a:buClr>
                <a:srgbClr val="FFFFFF"/>
              </a:buClr>
              <a:buSzPct val="25000"/>
              <a:buFont typeface="Raleway"/>
              <a:buNone/>
            </a:pPr>
            <a:r>
              <a:rPr lang="en-US" sz="2900">
                <a:solidFill>
                  <a:srgbClr val="000000"/>
                </a:solidFill>
                <a:latin typeface="Lato"/>
                <a:ea typeface="Lato"/>
                <a:cs typeface="Lato"/>
                <a:sym typeface="Lato"/>
              </a:rPr>
              <a:t>Does the Prospero</a:t>
            </a:r>
            <a:r>
              <a:rPr lang="en-US" sz="2900" i="1">
                <a:solidFill>
                  <a:srgbClr val="000000"/>
                </a:solidFill>
                <a:latin typeface="Lato"/>
                <a:ea typeface="Lato"/>
                <a:cs typeface="Lato"/>
                <a:sym typeface="Lato"/>
              </a:rPr>
              <a:t> </a:t>
            </a:r>
            <a:r>
              <a:rPr lang="en-US" sz="2900">
                <a:solidFill>
                  <a:srgbClr val="000000"/>
                </a:solidFill>
                <a:latin typeface="Lato"/>
                <a:ea typeface="Lato"/>
                <a:cs typeface="Lato"/>
                <a:sym typeface="Lato"/>
              </a:rPr>
              <a:t>transcription factor regulate </a:t>
            </a:r>
            <a:r>
              <a:rPr lang="en-US" sz="2900" i="1">
                <a:solidFill>
                  <a:srgbClr val="000000"/>
                </a:solidFill>
                <a:latin typeface="Lato"/>
                <a:ea typeface="Lato"/>
                <a:cs typeface="Lato"/>
                <a:sym typeface="Lato"/>
              </a:rPr>
              <a:t>notch?</a:t>
            </a:r>
          </a:p>
        </p:txBody>
      </p:sp>
      <p:sp>
        <p:nvSpPr>
          <p:cNvPr id="105" name="Shape 105"/>
          <p:cNvSpPr txBox="1"/>
          <p:nvPr/>
        </p:nvSpPr>
        <p:spPr>
          <a:xfrm>
            <a:off x="0" y="5851200"/>
            <a:ext cx="9144000" cy="732300"/>
          </a:xfrm>
          <a:prstGeom prst="rect">
            <a:avLst/>
          </a:prstGeom>
          <a:noFill/>
          <a:ln>
            <a:noFill/>
          </a:ln>
        </p:spPr>
        <p:txBody>
          <a:bodyPr lIns="91425" tIns="91425" rIns="91425" bIns="91425" anchor="t" anchorCtr="0">
            <a:noAutofit/>
          </a:bodyPr>
          <a:lstStyle/>
          <a:p>
            <a:pPr lvl="0" algn="ctr" rtl="0">
              <a:spcBef>
                <a:spcPts val="0"/>
              </a:spcBef>
              <a:buNone/>
            </a:pPr>
            <a:r>
              <a:rPr lang="en-US" sz="2200" dirty="0">
                <a:latin typeface="Lato"/>
                <a:ea typeface="Lato"/>
                <a:cs typeface="Lato"/>
                <a:sym typeface="Lato"/>
              </a:rPr>
              <a:t>Emily </a:t>
            </a:r>
            <a:r>
              <a:rPr lang="en-US" sz="2200" dirty="0" err="1">
                <a:latin typeface="Lato"/>
                <a:ea typeface="Lato"/>
                <a:cs typeface="Lato"/>
                <a:sym typeface="Lato"/>
              </a:rPr>
              <a:t>Merfeld</a:t>
            </a:r>
            <a:endParaRPr lang="en-US" sz="2200" dirty="0">
              <a:latin typeface="Lato"/>
              <a:ea typeface="Lato"/>
              <a:cs typeface="Lato"/>
              <a:sym typeface="Lato"/>
            </a:endParaRPr>
          </a:p>
          <a:p>
            <a:pPr lvl="0" algn="ctr" rtl="0">
              <a:spcBef>
                <a:spcPts val="0"/>
              </a:spcBef>
              <a:buNone/>
            </a:pPr>
            <a:r>
              <a:rPr lang="en-US" sz="2200" dirty="0">
                <a:latin typeface="Lato"/>
                <a:ea typeface="Lato"/>
                <a:cs typeface="Lato"/>
                <a:sym typeface="Lato"/>
              </a:rPr>
              <a:t>December </a:t>
            </a:r>
            <a:r>
              <a:rPr lang="en-US" sz="2200" dirty="0" smtClean="0">
                <a:latin typeface="Lato"/>
                <a:ea typeface="Lato"/>
                <a:cs typeface="Lato"/>
                <a:sym typeface="Lato"/>
              </a:rPr>
              <a:t>15, </a:t>
            </a:r>
            <a:r>
              <a:rPr lang="en-US" sz="2200" dirty="0">
                <a:latin typeface="Lato"/>
                <a:ea typeface="Lato"/>
                <a:cs typeface="Lato"/>
                <a:sym typeface="Lato"/>
              </a:rPr>
              <a:t>2015</a:t>
            </a:r>
          </a:p>
        </p:txBody>
      </p:sp>
      <p:pic>
        <p:nvPicPr>
          <p:cNvPr id="106" name="Shape 106"/>
          <p:cNvPicPr preferRelativeResize="0"/>
          <p:nvPr/>
        </p:nvPicPr>
        <p:blipFill rotWithShape="1">
          <a:blip r:embed="rId3">
            <a:alphaModFix/>
          </a:blip>
          <a:srcRect l="2978" r="9" b="73242"/>
          <a:stretch/>
        </p:blipFill>
        <p:spPr>
          <a:xfrm>
            <a:off x="1954850" y="2755174"/>
            <a:ext cx="6055750" cy="2180901"/>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050" y="42705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Methods I: Data</a:t>
            </a:r>
          </a:p>
        </p:txBody>
      </p:sp>
      <p:sp>
        <p:nvSpPr>
          <p:cNvPr id="182" name="Shape 182"/>
          <p:cNvSpPr txBox="1">
            <a:spLocks noGrp="1"/>
          </p:cNvSpPr>
          <p:nvPr>
            <p:ph type="body" idx="1"/>
          </p:nvPr>
        </p:nvSpPr>
        <p:spPr>
          <a:xfrm>
            <a:off x="356800" y="1710225"/>
            <a:ext cx="8657700" cy="4101900"/>
          </a:xfrm>
          <a:prstGeom prst="rect">
            <a:avLst/>
          </a:prstGeom>
        </p:spPr>
        <p:txBody>
          <a:bodyPr lIns="91425" tIns="91425" rIns="91425" bIns="91425" anchor="t" anchorCtr="0">
            <a:noAutofit/>
          </a:bodyPr>
          <a:lstStyle/>
          <a:p>
            <a:pPr marL="0" lvl="0" indent="0" rtl="0">
              <a:spcBef>
                <a:spcPts val="0"/>
              </a:spcBef>
              <a:buNone/>
            </a:pPr>
            <a:r>
              <a:rPr lang="en-US" sz="1800">
                <a:solidFill>
                  <a:srgbClr val="000000"/>
                </a:solidFill>
                <a:latin typeface="Lato"/>
                <a:ea typeface="Lato"/>
                <a:cs typeface="Lato"/>
                <a:sym typeface="Lato"/>
              </a:rPr>
              <a:t>attcctttgagccatagtccacccgaggctttgagttctcagcaatcaggcgaatgtttcgacgcttttcgatgagaacgtttcttcgttcgcctatcgataaccagttatcgatgatggtgagtcatgactcatgactggccacgagccaagtgggggaggagagaccgaaatagtcgcccacgccgaagtatctgaagtagctgccacaaggggcaaactcgtttgtcagctaagaaaaacccctttgccgactcgaccggcccagcatcattcatcagtttttgactgcaacttttacatcgcagcccattcccagtgcatttcattccattccaacgttccgggcgctttacaaatttaaagatcgtggccccatcaccgccgcctttcttctgtttcttctgcagcttccactcttcttcggcttccttggccgcttgtgttgcatgacctccttagggcgtaactgtgcttaagcatccaatccgccccgcagatcattggttaaagaattggtcggtgatgcgagtggatggaccaagaagacggggaaatgatagcctctggaattggcgcaattttcgccgagatttgctcacttgaataagcttttctgatgtttaaccgcctgggcatgaaactgttcaaaaatgaatggatgaagaatgctgggtaccaaaaaaaaaaaagcagaggaattcccctatataatcgtataatcgaagttacgataggttacccacggaatttcgagatgattcatttagttctgtttcgtttttttattttattttttttattttttttttttgagctagtctaattgtttatgcttacattttattgggttttaatttttcttcaaagggccgcttcaatctttttcctctttgtgtttgtcttagattatttttaacgttttccttgttactttttcggtgccctcaacttgttttcccagcgaacaattttagtgagttgccgcccgctgctgtgc</a:t>
            </a:r>
          </a:p>
          <a:p>
            <a:pPr marL="0" marR="0" lvl="0" indent="0" algn="l" rtl="0">
              <a:lnSpc>
                <a:spcPct val="100000"/>
              </a:lnSpc>
              <a:spcBef>
                <a:spcPts val="0"/>
              </a:spcBef>
              <a:spcAft>
                <a:spcPts val="0"/>
              </a:spcAft>
              <a:buNone/>
            </a:pPr>
            <a:endParaRPr sz="2400">
              <a:latin typeface="Lato"/>
              <a:ea typeface="Lato"/>
              <a:cs typeface="Lato"/>
              <a:sym typeface="Lato"/>
            </a:endParaRPr>
          </a:p>
        </p:txBody>
      </p:sp>
      <p:sp>
        <p:nvSpPr>
          <p:cNvPr id="183" name="Shape 183"/>
          <p:cNvSpPr txBox="1"/>
          <p:nvPr/>
        </p:nvSpPr>
        <p:spPr>
          <a:xfrm>
            <a:off x="432625" y="1229525"/>
            <a:ext cx="5976600" cy="480599"/>
          </a:xfrm>
          <a:prstGeom prst="rect">
            <a:avLst/>
          </a:prstGeom>
          <a:noFill/>
          <a:ln>
            <a:noFill/>
          </a:ln>
        </p:spPr>
        <p:txBody>
          <a:bodyPr lIns="91425" tIns="91425" rIns="91425" bIns="91425" anchor="t" anchorCtr="0">
            <a:noAutofit/>
          </a:bodyPr>
          <a:lstStyle/>
          <a:p>
            <a:pPr lvl="0">
              <a:spcBef>
                <a:spcPts val="0"/>
              </a:spcBef>
              <a:buNone/>
            </a:pPr>
            <a:r>
              <a:rPr lang="en-US" sz="2400" i="1">
                <a:latin typeface="Lato"/>
                <a:ea typeface="Lato"/>
                <a:cs typeface="Lato"/>
                <a:sym typeface="Lato"/>
              </a:rPr>
              <a:t>notch </a:t>
            </a:r>
            <a:r>
              <a:rPr lang="en-US" sz="2400">
                <a:latin typeface="Lato"/>
                <a:ea typeface="Lato"/>
                <a:cs typeface="Lato"/>
                <a:sym typeface="Lato"/>
              </a:rPr>
              <a:t>promoter region: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77100" y="15240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Methods I: Data</a:t>
            </a:r>
          </a:p>
        </p:txBody>
      </p:sp>
      <p:sp>
        <p:nvSpPr>
          <p:cNvPr id="190" name="Shape 190"/>
          <p:cNvSpPr txBox="1"/>
          <p:nvPr/>
        </p:nvSpPr>
        <p:spPr>
          <a:xfrm>
            <a:off x="6156000" y="6288900"/>
            <a:ext cx="2898599" cy="416699"/>
          </a:xfrm>
          <a:prstGeom prst="rect">
            <a:avLst/>
          </a:prstGeom>
          <a:noFill/>
          <a:ln>
            <a:noFill/>
          </a:ln>
        </p:spPr>
        <p:txBody>
          <a:bodyPr lIns="91425" tIns="91425" rIns="91425" bIns="91425" anchor="t" anchorCtr="0">
            <a:noAutofit/>
          </a:bodyPr>
          <a:lstStyle/>
          <a:p>
            <a:pPr lvl="0">
              <a:spcBef>
                <a:spcPts val="0"/>
              </a:spcBef>
              <a:buNone/>
            </a:pPr>
            <a:r>
              <a:rPr lang="en-US" sz="1600">
                <a:latin typeface="Lato"/>
                <a:ea typeface="Lato"/>
                <a:cs typeface="Lato"/>
                <a:sym typeface="Lato"/>
              </a:rPr>
              <a:t>Table 1, Hassan et al., 1997</a:t>
            </a:r>
          </a:p>
        </p:txBody>
      </p:sp>
      <p:grpSp>
        <p:nvGrpSpPr>
          <p:cNvPr id="191" name="Shape 191"/>
          <p:cNvGrpSpPr/>
          <p:nvPr/>
        </p:nvGrpSpPr>
        <p:grpSpPr>
          <a:xfrm>
            <a:off x="619424" y="1533126"/>
            <a:ext cx="7905150" cy="4683374"/>
            <a:chOff x="619424" y="1304526"/>
            <a:chExt cx="7905150" cy="4683374"/>
          </a:xfrm>
        </p:grpSpPr>
        <p:pic>
          <p:nvPicPr>
            <p:cNvPr id="192" name="Shape 192"/>
            <p:cNvPicPr preferRelativeResize="0"/>
            <p:nvPr/>
          </p:nvPicPr>
          <p:blipFill>
            <a:blip r:embed="rId3">
              <a:alphaModFix/>
            </a:blip>
            <a:stretch>
              <a:fillRect/>
            </a:stretch>
          </p:blipFill>
          <p:spPr>
            <a:xfrm>
              <a:off x="619424" y="1304526"/>
              <a:ext cx="7905150" cy="4683374"/>
            </a:xfrm>
            <a:prstGeom prst="rect">
              <a:avLst/>
            </a:prstGeom>
            <a:noFill/>
            <a:ln>
              <a:noFill/>
            </a:ln>
          </p:spPr>
        </p:pic>
        <p:sp>
          <p:nvSpPr>
            <p:cNvPr id="193" name="Shape 193"/>
            <p:cNvSpPr/>
            <p:nvPr/>
          </p:nvSpPr>
          <p:spPr>
            <a:xfrm>
              <a:off x="1019720" y="5482889"/>
              <a:ext cx="6632399" cy="484500"/>
            </a:xfrm>
            <a:prstGeom prst="rect">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94" name="Shape 194"/>
          <p:cNvSpPr txBox="1"/>
          <p:nvPr/>
        </p:nvSpPr>
        <p:spPr>
          <a:xfrm>
            <a:off x="144200" y="785150"/>
            <a:ext cx="8588399" cy="597900"/>
          </a:xfrm>
          <a:prstGeom prst="rect">
            <a:avLst/>
          </a:prstGeom>
          <a:noFill/>
          <a:ln>
            <a:noFill/>
          </a:ln>
        </p:spPr>
        <p:txBody>
          <a:bodyPr lIns="91425" tIns="91425" rIns="91425" bIns="91425" anchor="t" anchorCtr="0">
            <a:noAutofit/>
          </a:bodyPr>
          <a:lstStyle/>
          <a:p>
            <a:pPr lvl="0">
              <a:spcBef>
                <a:spcPts val="0"/>
              </a:spcBef>
              <a:buNone/>
            </a:pPr>
            <a:r>
              <a:rPr lang="en-US" sz="2400">
                <a:latin typeface="Lato"/>
                <a:ea typeface="Lato"/>
                <a:cs typeface="Lato"/>
                <a:sym typeface="Lato"/>
              </a:rPr>
              <a:t>Pros transcription factor binding site: ‘C-A/t-c/t-N-N-C-T/c’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050" y="42705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Methods II: High-level steps</a:t>
            </a:r>
          </a:p>
        </p:txBody>
      </p:sp>
      <p:sp>
        <p:nvSpPr>
          <p:cNvPr id="201" name="Shape 201"/>
          <p:cNvSpPr txBox="1">
            <a:spLocks noGrp="1"/>
          </p:cNvSpPr>
          <p:nvPr>
            <p:ph type="body" idx="1"/>
          </p:nvPr>
        </p:nvSpPr>
        <p:spPr>
          <a:xfrm>
            <a:off x="466350" y="1878050"/>
            <a:ext cx="7316999" cy="2845200"/>
          </a:xfrm>
          <a:prstGeom prst="rect">
            <a:avLst/>
          </a:prstGeom>
        </p:spPr>
        <p:txBody>
          <a:bodyPr lIns="91425" tIns="91425" rIns="91425" bIns="91425" anchor="t" anchorCtr="0">
            <a:noAutofit/>
          </a:bodyPr>
          <a:lstStyle/>
          <a:p>
            <a:pPr marL="457200" marR="0" lvl="0" indent="-406400" algn="l" rtl="0">
              <a:lnSpc>
                <a:spcPct val="100000"/>
              </a:lnSpc>
              <a:spcBef>
                <a:spcPts val="0"/>
              </a:spcBef>
              <a:spcAft>
                <a:spcPts val="0"/>
              </a:spcAft>
              <a:buSzPct val="100000"/>
              <a:buFont typeface="Lato"/>
              <a:buAutoNum type="arabicPeriod"/>
            </a:pPr>
            <a:r>
              <a:rPr lang="en-US" sz="2800">
                <a:latin typeface="Lato"/>
                <a:ea typeface="Lato"/>
                <a:cs typeface="Lato"/>
                <a:sym typeface="Lato"/>
              </a:rPr>
              <a:t>Enumerate all possible binding sites from the consensus</a:t>
            </a:r>
          </a:p>
          <a:p>
            <a:pPr marL="0" marR="0" lvl="0" indent="0" algn="l" rtl="0">
              <a:lnSpc>
                <a:spcPct val="100000"/>
              </a:lnSpc>
              <a:spcBef>
                <a:spcPts val="0"/>
              </a:spcBef>
              <a:spcAft>
                <a:spcPts val="0"/>
              </a:spcAft>
              <a:buNone/>
            </a:pPr>
            <a:endParaRPr sz="2800">
              <a:latin typeface="Lato"/>
              <a:ea typeface="Lato"/>
              <a:cs typeface="Lato"/>
              <a:sym typeface="Lato"/>
            </a:endParaRPr>
          </a:p>
          <a:p>
            <a:pPr marL="457200" marR="0" lvl="0" indent="-406400" algn="l" rtl="0">
              <a:lnSpc>
                <a:spcPct val="100000"/>
              </a:lnSpc>
              <a:spcBef>
                <a:spcPts val="0"/>
              </a:spcBef>
              <a:spcAft>
                <a:spcPts val="0"/>
              </a:spcAft>
              <a:buSzPct val="100000"/>
              <a:buFont typeface="Lato"/>
              <a:buAutoNum type="arabicPeriod"/>
            </a:pPr>
            <a:r>
              <a:rPr lang="en-US" sz="2800">
                <a:latin typeface="Lato"/>
                <a:ea typeface="Lato"/>
                <a:cs typeface="Lato"/>
                <a:sym typeface="Lato"/>
              </a:rPr>
              <a:t>Determine if any of these binding sites appear in the region upstream of </a:t>
            </a:r>
            <a:r>
              <a:rPr lang="en-US" sz="2800" i="1">
                <a:latin typeface="Lato"/>
                <a:ea typeface="Lato"/>
                <a:cs typeface="Lato"/>
                <a:sym typeface="Lato"/>
              </a:rPr>
              <a:t>notch</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050" y="42705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Methods II: Trickiest Problem</a:t>
            </a:r>
          </a:p>
        </p:txBody>
      </p:sp>
      <p:sp>
        <p:nvSpPr>
          <p:cNvPr id="208" name="Shape 208"/>
          <p:cNvSpPr txBox="1">
            <a:spLocks noGrp="1"/>
          </p:cNvSpPr>
          <p:nvPr>
            <p:ph type="body" idx="1"/>
          </p:nvPr>
        </p:nvSpPr>
        <p:spPr>
          <a:xfrm>
            <a:off x="295500" y="1765950"/>
            <a:ext cx="8848500" cy="3326100"/>
          </a:xfrm>
          <a:prstGeom prst="rect">
            <a:avLst/>
          </a:prstGeom>
        </p:spPr>
        <p:txBody>
          <a:bodyPr lIns="91425" tIns="91425" rIns="91425" bIns="91425" anchor="t" anchorCtr="0">
            <a:noAutofit/>
          </a:bodyPr>
          <a:lstStyle/>
          <a:p>
            <a:pPr marL="0" marR="0" lvl="0" indent="0" algn="l" rtl="0">
              <a:lnSpc>
                <a:spcPct val="100000"/>
              </a:lnSpc>
              <a:spcBef>
                <a:spcPts val="0"/>
              </a:spcBef>
              <a:spcAft>
                <a:spcPts val="0"/>
              </a:spcAft>
              <a:buNone/>
            </a:pPr>
            <a:r>
              <a:rPr lang="en-US" sz="2600" i="1" dirty="0">
                <a:latin typeface="Lato"/>
                <a:ea typeface="Lato"/>
                <a:cs typeface="Lato"/>
                <a:sym typeface="Lato"/>
              </a:rPr>
              <a:t>Problem: </a:t>
            </a:r>
            <a:r>
              <a:rPr lang="en-US" sz="2600" dirty="0">
                <a:latin typeface="Lato"/>
                <a:ea typeface="Lato"/>
                <a:cs typeface="Lato"/>
                <a:sym typeface="Lato"/>
              </a:rPr>
              <a:t>enumerate all binding motifs from </a:t>
            </a:r>
            <a:endParaRPr lang="en-US" sz="2600" dirty="0" smtClean="0">
              <a:latin typeface="Lato"/>
              <a:ea typeface="Lato"/>
              <a:cs typeface="Lato"/>
              <a:sym typeface="Lato"/>
            </a:endParaRPr>
          </a:p>
          <a:p>
            <a:pPr marL="0" marR="0" lvl="0" indent="0" algn="l" rtl="0">
              <a:lnSpc>
                <a:spcPct val="100000"/>
              </a:lnSpc>
              <a:spcBef>
                <a:spcPts val="0"/>
              </a:spcBef>
              <a:spcAft>
                <a:spcPts val="0"/>
              </a:spcAft>
              <a:buNone/>
            </a:pPr>
            <a:r>
              <a:rPr lang="en-US" sz="2600" dirty="0" smtClean="0">
                <a:latin typeface="Lato"/>
                <a:ea typeface="Lato"/>
                <a:cs typeface="Lato"/>
                <a:sym typeface="Lato"/>
              </a:rPr>
              <a:t>C</a:t>
            </a:r>
            <a:r>
              <a:rPr lang="en-US" sz="2600" dirty="0">
                <a:latin typeface="Lato"/>
                <a:ea typeface="Lato"/>
                <a:cs typeface="Lato"/>
                <a:sym typeface="Lato"/>
              </a:rPr>
              <a:t>-A/T-C/T-N-N-C-T/C</a:t>
            </a:r>
          </a:p>
          <a:p>
            <a:pPr marL="0" marR="0" lvl="0" indent="0" algn="l" rtl="0">
              <a:lnSpc>
                <a:spcPct val="100000"/>
              </a:lnSpc>
              <a:spcBef>
                <a:spcPts val="0"/>
              </a:spcBef>
              <a:spcAft>
                <a:spcPts val="0"/>
              </a:spcAft>
              <a:buNone/>
            </a:pPr>
            <a:endParaRPr sz="2600" dirty="0">
              <a:latin typeface="Lato"/>
              <a:ea typeface="Lato"/>
              <a:cs typeface="Lato"/>
              <a:sym typeface="Lato"/>
            </a:endParaRPr>
          </a:p>
          <a:p>
            <a:pPr marL="0" marR="0" lvl="0" indent="0" algn="l" rtl="0">
              <a:lnSpc>
                <a:spcPct val="100000"/>
              </a:lnSpc>
              <a:spcBef>
                <a:spcPts val="0"/>
              </a:spcBef>
              <a:spcAft>
                <a:spcPts val="0"/>
              </a:spcAft>
              <a:buNone/>
            </a:pPr>
            <a:r>
              <a:rPr lang="en-US" sz="2600" i="1" dirty="0">
                <a:latin typeface="Lato"/>
                <a:ea typeface="Lato"/>
                <a:cs typeface="Lato"/>
                <a:sym typeface="Lato"/>
              </a:rPr>
              <a:t>Toy example: </a:t>
            </a:r>
            <a:r>
              <a:rPr lang="en-US" sz="2600" dirty="0">
                <a:latin typeface="Lato"/>
                <a:ea typeface="Lato"/>
                <a:cs typeface="Lato"/>
                <a:sym typeface="Lato"/>
              </a:rPr>
              <a:t>enumerate all binding motifs from  A/T-C/T</a:t>
            </a:r>
          </a:p>
          <a:p>
            <a:pPr marL="0" marR="0" lvl="0" indent="0" algn="l" rtl="0">
              <a:lnSpc>
                <a:spcPct val="100000"/>
              </a:lnSpc>
              <a:spcBef>
                <a:spcPts val="0"/>
              </a:spcBef>
              <a:spcAft>
                <a:spcPts val="0"/>
              </a:spcAft>
              <a:buNone/>
            </a:pPr>
            <a:endParaRPr sz="2600" dirty="0">
              <a:latin typeface="Lato"/>
              <a:ea typeface="Lato"/>
              <a:cs typeface="Lato"/>
              <a:sym typeface="Lato"/>
            </a:endParaRPr>
          </a:p>
          <a:p>
            <a:pPr marL="0" marR="0" lvl="0" indent="0" algn="l" rtl="0">
              <a:lnSpc>
                <a:spcPct val="100000"/>
              </a:lnSpc>
              <a:spcBef>
                <a:spcPts val="0"/>
              </a:spcBef>
              <a:spcAft>
                <a:spcPts val="0"/>
              </a:spcAft>
              <a:buNone/>
            </a:pPr>
            <a:r>
              <a:rPr lang="en-US" sz="2600" i="1" dirty="0">
                <a:latin typeface="Lato"/>
                <a:ea typeface="Lato"/>
                <a:cs typeface="Lato"/>
                <a:sym typeface="Lato"/>
              </a:rPr>
              <a:t>Input: </a:t>
            </a:r>
            <a:r>
              <a:rPr lang="en-US" sz="2600" dirty="0" err="1">
                <a:latin typeface="Lato"/>
                <a:ea typeface="Lato"/>
                <a:cs typeface="Lato"/>
                <a:sym typeface="Lato"/>
              </a:rPr>
              <a:t>bindingSite</a:t>
            </a:r>
            <a:r>
              <a:rPr lang="en-US" sz="2600" dirty="0">
                <a:latin typeface="Lato"/>
                <a:ea typeface="Lato"/>
                <a:cs typeface="Lato"/>
                <a:sym typeface="Lato"/>
              </a:rPr>
              <a:t> =  ‘A/TC/T’</a:t>
            </a:r>
          </a:p>
          <a:p>
            <a:pPr marL="0" marR="0" lvl="0" indent="0" algn="l" rtl="0">
              <a:lnSpc>
                <a:spcPct val="100000"/>
              </a:lnSpc>
              <a:spcBef>
                <a:spcPts val="0"/>
              </a:spcBef>
              <a:spcAft>
                <a:spcPts val="0"/>
              </a:spcAft>
              <a:buNone/>
            </a:pPr>
            <a:r>
              <a:rPr lang="en-US" sz="2600" i="1" dirty="0">
                <a:latin typeface="Lato"/>
                <a:ea typeface="Lato"/>
                <a:cs typeface="Lato"/>
                <a:sym typeface="Lato"/>
              </a:rPr>
              <a:t>Output: </a:t>
            </a:r>
            <a:r>
              <a:rPr lang="en-US" sz="2600" dirty="0" err="1">
                <a:latin typeface="Lato"/>
                <a:ea typeface="Lato"/>
                <a:cs typeface="Lato"/>
                <a:sym typeface="Lato"/>
              </a:rPr>
              <a:t>bindingSiteList</a:t>
            </a:r>
            <a:r>
              <a:rPr lang="en-US" sz="2600" dirty="0">
                <a:latin typeface="Lato"/>
                <a:ea typeface="Lato"/>
                <a:cs typeface="Lato"/>
                <a:sym typeface="Lato"/>
              </a:rPr>
              <a:t> = [‘AC’, ‘AT’, ‘TC’, ‘TT’]</a:t>
            </a:r>
          </a:p>
          <a:p>
            <a:pPr marL="0" marR="0" lvl="0" indent="0" algn="l" rtl="0">
              <a:lnSpc>
                <a:spcPct val="100000"/>
              </a:lnSpc>
              <a:spcBef>
                <a:spcPts val="0"/>
              </a:spcBef>
              <a:spcAft>
                <a:spcPts val="0"/>
              </a:spcAft>
              <a:buNone/>
            </a:pPr>
            <a:endParaRPr sz="2600" dirty="0">
              <a:latin typeface="Lato"/>
              <a:ea typeface="Lato"/>
              <a:cs typeface="Lato"/>
              <a:sym typeface="Lato"/>
            </a:endParaRPr>
          </a:p>
          <a:p>
            <a:pPr marL="0" marR="0" lvl="0" indent="0" algn="l" rtl="0">
              <a:lnSpc>
                <a:spcPct val="100000"/>
              </a:lnSpc>
              <a:spcBef>
                <a:spcPts val="0"/>
              </a:spcBef>
              <a:spcAft>
                <a:spcPts val="0"/>
              </a:spcAft>
              <a:buNone/>
            </a:pPr>
            <a:endParaRPr sz="2600" dirty="0">
              <a:latin typeface="Lato"/>
              <a:ea typeface="Lato"/>
              <a:cs typeface="Lato"/>
              <a:sym typeface="Lato"/>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050" y="42705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Methods II: Trickiest Problem </a:t>
            </a:r>
            <a:r>
              <a:rPr lang="en-US" sz="3400">
                <a:solidFill>
                  <a:srgbClr val="000000"/>
                </a:solidFill>
                <a:latin typeface="Lato"/>
                <a:ea typeface="Lato"/>
                <a:cs typeface="Lato"/>
                <a:sym typeface="Lato"/>
              </a:rPr>
              <a:t>Pseudocode</a:t>
            </a:r>
          </a:p>
        </p:txBody>
      </p:sp>
      <p:sp>
        <p:nvSpPr>
          <p:cNvPr id="216" name="Shape 216"/>
          <p:cNvSpPr txBox="1">
            <a:spLocks noGrp="1"/>
          </p:cNvSpPr>
          <p:nvPr>
            <p:ph type="body" idx="1"/>
          </p:nvPr>
        </p:nvSpPr>
        <p:spPr>
          <a:xfrm>
            <a:off x="-75" y="1200425"/>
            <a:ext cx="9144000" cy="2493600"/>
          </a:xfrm>
          <a:prstGeom prst="rect">
            <a:avLst/>
          </a:prstGeom>
        </p:spPr>
        <p:txBody>
          <a:bodyPr lIns="91425" tIns="91425" rIns="91425" bIns="91425" anchor="t" anchorCtr="0">
            <a:noAutofit/>
          </a:bodyPr>
          <a:lstStyle/>
          <a:p>
            <a:pPr marL="0" marR="0" lvl="0" indent="0" algn="l" rtl="0">
              <a:lnSpc>
                <a:spcPct val="100000"/>
              </a:lnSpc>
              <a:spcBef>
                <a:spcPts val="0"/>
              </a:spcBef>
              <a:spcAft>
                <a:spcPts val="0"/>
              </a:spcAft>
              <a:buNone/>
            </a:pPr>
            <a:r>
              <a:rPr lang="en-US" sz="2100" dirty="0">
                <a:solidFill>
                  <a:schemeClr val="accent1"/>
                </a:solidFill>
                <a:latin typeface="Lato"/>
                <a:ea typeface="Lato"/>
                <a:cs typeface="Lato"/>
                <a:sym typeface="Lato"/>
              </a:rPr>
              <a:t>generate blank </a:t>
            </a:r>
            <a:r>
              <a:rPr lang="en-US" sz="2100" dirty="0" err="1">
                <a:solidFill>
                  <a:schemeClr val="accent1"/>
                </a:solidFill>
                <a:latin typeface="Lato"/>
                <a:ea typeface="Lato"/>
                <a:cs typeface="Lato"/>
                <a:sym typeface="Lato"/>
              </a:rPr>
              <a:t>bindingSiteList</a:t>
            </a:r>
            <a:r>
              <a:rPr lang="en-US" sz="2100" dirty="0">
                <a:solidFill>
                  <a:schemeClr val="accent1"/>
                </a:solidFill>
                <a:latin typeface="Lato"/>
                <a:ea typeface="Lato"/>
                <a:cs typeface="Lato"/>
                <a:sym typeface="Lato"/>
              </a:rPr>
              <a:t> to hold all permutations of </a:t>
            </a:r>
            <a:r>
              <a:rPr lang="en-US" sz="2100" dirty="0" err="1">
                <a:solidFill>
                  <a:schemeClr val="accent1"/>
                </a:solidFill>
                <a:latin typeface="Lato"/>
                <a:ea typeface="Lato"/>
                <a:cs typeface="Lato"/>
                <a:sym typeface="Lato"/>
              </a:rPr>
              <a:t>bindingSite</a:t>
            </a:r>
            <a:endParaRPr lang="en-US" sz="2100" dirty="0">
              <a:solidFill>
                <a:schemeClr val="accent1"/>
              </a:solidFill>
              <a:latin typeface="Lato"/>
              <a:ea typeface="Lato"/>
              <a:cs typeface="Lato"/>
              <a:sym typeface="Lato"/>
            </a:endParaRPr>
          </a:p>
          <a:p>
            <a:pPr marL="0" marR="0" lvl="0" indent="0" algn="l" rtl="0">
              <a:lnSpc>
                <a:spcPct val="100000"/>
              </a:lnSpc>
              <a:spcBef>
                <a:spcPts val="0"/>
              </a:spcBef>
              <a:spcAft>
                <a:spcPts val="0"/>
              </a:spcAft>
              <a:buNone/>
            </a:pPr>
            <a:endParaRPr sz="2100" dirty="0">
              <a:solidFill>
                <a:schemeClr val="accent1"/>
              </a:solidFill>
              <a:latin typeface="Lato"/>
              <a:ea typeface="Lato"/>
              <a:cs typeface="Lato"/>
              <a:sym typeface="Lato"/>
            </a:endParaRPr>
          </a:p>
          <a:p>
            <a:pPr marL="0" marR="0" lvl="0" indent="0" algn="l" rtl="0">
              <a:lnSpc>
                <a:spcPct val="100000"/>
              </a:lnSpc>
              <a:spcBef>
                <a:spcPts val="0"/>
              </a:spcBef>
              <a:spcAft>
                <a:spcPts val="0"/>
              </a:spcAft>
              <a:buNone/>
            </a:pPr>
            <a:r>
              <a:rPr lang="en-US" sz="2100" dirty="0">
                <a:solidFill>
                  <a:schemeClr val="accent1"/>
                </a:solidFill>
                <a:latin typeface="Lato"/>
                <a:ea typeface="Lato"/>
                <a:cs typeface="Lato"/>
                <a:sym typeface="Lato"/>
              </a:rPr>
              <a:t>for each element of </a:t>
            </a:r>
            <a:r>
              <a:rPr lang="en-US" sz="2100" dirty="0" err="1">
                <a:solidFill>
                  <a:schemeClr val="accent1"/>
                </a:solidFill>
                <a:latin typeface="Lato"/>
                <a:ea typeface="Lato"/>
                <a:cs typeface="Lato"/>
                <a:sym typeface="Lato"/>
              </a:rPr>
              <a:t>bindingSite</a:t>
            </a:r>
            <a:r>
              <a:rPr lang="en-US" sz="2100" dirty="0">
                <a:solidFill>
                  <a:schemeClr val="accent1"/>
                </a:solidFill>
                <a:latin typeface="Lato"/>
                <a:ea typeface="Lato"/>
                <a:cs typeface="Lato"/>
                <a:sym typeface="Lato"/>
              </a:rPr>
              <a:t>:</a:t>
            </a:r>
          </a:p>
          <a:p>
            <a:pPr marL="0" marR="0" lvl="0" indent="0" algn="l" rtl="0">
              <a:lnSpc>
                <a:spcPct val="100000"/>
              </a:lnSpc>
              <a:spcBef>
                <a:spcPts val="0"/>
              </a:spcBef>
              <a:spcAft>
                <a:spcPts val="0"/>
              </a:spcAft>
              <a:buNone/>
            </a:pPr>
            <a:r>
              <a:rPr lang="en-US" sz="2100" dirty="0">
                <a:solidFill>
                  <a:schemeClr val="accent1"/>
                </a:solidFill>
                <a:latin typeface="Lato"/>
                <a:ea typeface="Lato"/>
                <a:cs typeface="Lato"/>
                <a:sym typeface="Lato"/>
              </a:rPr>
              <a:t>	if the element is a slash:</a:t>
            </a:r>
          </a:p>
          <a:p>
            <a:pPr marL="0" marR="0" lvl="0" indent="0" algn="l" rtl="0">
              <a:lnSpc>
                <a:spcPct val="100000"/>
              </a:lnSpc>
              <a:spcBef>
                <a:spcPts val="0"/>
              </a:spcBef>
              <a:spcAft>
                <a:spcPts val="0"/>
              </a:spcAft>
              <a:buNone/>
            </a:pPr>
            <a:r>
              <a:rPr lang="en-US" sz="2100" dirty="0">
                <a:solidFill>
                  <a:schemeClr val="accent1"/>
                </a:solidFill>
                <a:latin typeface="Lato"/>
                <a:ea typeface="Lato"/>
                <a:cs typeface="Lato"/>
                <a:sym typeface="Lato"/>
              </a:rPr>
              <a:t>		add the letter before the slash to a permutation </a:t>
            </a:r>
            <a:r>
              <a:rPr lang="en-US" sz="2100" dirty="0" smtClean="0">
                <a:solidFill>
                  <a:schemeClr val="accent1"/>
                </a:solidFill>
                <a:latin typeface="Lato"/>
                <a:ea typeface="Lato"/>
                <a:cs typeface="Lato"/>
                <a:sym typeface="Lato"/>
              </a:rPr>
              <a:t>in </a:t>
            </a:r>
            <a:r>
              <a:rPr lang="en-US" sz="2100" dirty="0" err="1" smtClean="0">
                <a:solidFill>
                  <a:schemeClr val="accent1"/>
                </a:solidFill>
                <a:latin typeface="Lato"/>
                <a:ea typeface="Lato"/>
                <a:cs typeface="Lato"/>
                <a:sym typeface="Lato"/>
              </a:rPr>
              <a:t>bindingSiteList</a:t>
            </a:r>
            <a:endParaRPr lang="en-US" sz="2100" dirty="0">
              <a:solidFill>
                <a:schemeClr val="accent1"/>
              </a:solidFill>
              <a:latin typeface="Lato"/>
              <a:ea typeface="Lato"/>
              <a:cs typeface="Lato"/>
              <a:sym typeface="Lato"/>
            </a:endParaRPr>
          </a:p>
          <a:p>
            <a:pPr marL="0" marR="0" lvl="0" indent="0" algn="l" rtl="0">
              <a:lnSpc>
                <a:spcPct val="100000"/>
              </a:lnSpc>
              <a:spcBef>
                <a:spcPts val="0"/>
              </a:spcBef>
              <a:spcAft>
                <a:spcPts val="0"/>
              </a:spcAft>
              <a:buNone/>
            </a:pPr>
            <a:r>
              <a:rPr lang="en-US" sz="2100" dirty="0">
                <a:solidFill>
                  <a:schemeClr val="accent1"/>
                </a:solidFill>
                <a:latin typeface="Lato"/>
                <a:ea typeface="Lato"/>
                <a:cs typeface="Lato"/>
                <a:sym typeface="Lato"/>
              </a:rPr>
              <a:t>		then add the letter after the slash to the next </a:t>
            </a:r>
            <a:r>
              <a:rPr lang="en-US" sz="2100" dirty="0" smtClean="0">
                <a:solidFill>
                  <a:schemeClr val="accent1"/>
                </a:solidFill>
                <a:latin typeface="Lato"/>
                <a:ea typeface="Lato"/>
                <a:cs typeface="Lato"/>
                <a:sym typeface="Lato"/>
              </a:rPr>
              <a:t>permutation</a:t>
            </a:r>
            <a:endParaRPr lang="en-US" sz="2100" dirty="0">
              <a:solidFill>
                <a:schemeClr val="accent1"/>
              </a:solidFill>
              <a:latin typeface="Lato"/>
              <a:ea typeface="Lato"/>
              <a:cs typeface="Lato"/>
              <a:sym typeface="Lato"/>
            </a:endParaRPr>
          </a:p>
          <a:p>
            <a:pPr marL="0" marR="0" lvl="0" indent="457200" algn="l" rtl="0">
              <a:lnSpc>
                <a:spcPct val="100000"/>
              </a:lnSpc>
              <a:spcBef>
                <a:spcPts val="0"/>
              </a:spcBef>
              <a:spcAft>
                <a:spcPts val="0"/>
              </a:spcAft>
              <a:buNone/>
            </a:pPr>
            <a:r>
              <a:rPr lang="en-US" sz="2100" dirty="0">
                <a:solidFill>
                  <a:schemeClr val="accent1"/>
                </a:solidFill>
                <a:latin typeface="Lato"/>
                <a:ea typeface="Lato"/>
                <a:cs typeface="Lato"/>
                <a:sym typeface="Lato"/>
              </a:rPr>
              <a:t>otherwise add the element itself to BSL            </a:t>
            </a:r>
          </a:p>
          <a:p>
            <a:pPr marL="0" marR="0" lvl="0" indent="0" algn="l" rtl="0">
              <a:lnSpc>
                <a:spcPct val="100000"/>
              </a:lnSpc>
              <a:spcBef>
                <a:spcPts val="0"/>
              </a:spcBef>
              <a:spcAft>
                <a:spcPts val="0"/>
              </a:spcAft>
              <a:buNone/>
            </a:pPr>
            <a:endParaRPr sz="2100" dirty="0">
              <a:solidFill>
                <a:schemeClr val="accent1"/>
              </a:solidFill>
              <a:latin typeface="Lato"/>
              <a:ea typeface="Lato"/>
              <a:cs typeface="Lato"/>
              <a:sym typeface="Lato"/>
            </a:endParaRPr>
          </a:p>
        </p:txBody>
      </p:sp>
      <p:sp>
        <p:nvSpPr>
          <p:cNvPr id="217" name="Shape 217"/>
          <p:cNvSpPr txBox="1">
            <a:spLocks noGrp="1"/>
          </p:cNvSpPr>
          <p:nvPr>
            <p:ph type="body" idx="2"/>
          </p:nvPr>
        </p:nvSpPr>
        <p:spPr>
          <a:xfrm>
            <a:off x="108000" y="3793107"/>
            <a:ext cx="8608200" cy="2813099"/>
          </a:xfrm>
          <a:prstGeom prst="rect">
            <a:avLst/>
          </a:prstGeom>
          <a:ln w="9525" cap="flat" cmpd="sng">
            <a:noFill/>
            <a:prstDash val="solid"/>
            <a:round/>
            <a:headEnd type="none" w="med" len="med"/>
            <a:tailEnd type="none" w="med" len="med"/>
          </a:ln>
        </p:spPr>
        <p:txBody>
          <a:bodyPr lIns="91425" tIns="91425" rIns="91425" bIns="91425" anchor="t" anchorCtr="0">
            <a:noAutofit/>
          </a:bodyPr>
          <a:lstStyle/>
          <a:p>
            <a:pPr marL="0" marR="0" lvl="0" indent="0" algn="l" rtl="0">
              <a:lnSpc>
                <a:spcPct val="100000"/>
              </a:lnSpc>
              <a:spcBef>
                <a:spcPts val="0"/>
              </a:spcBef>
              <a:spcAft>
                <a:spcPts val="0"/>
              </a:spcAft>
              <a:buNone/>
            </a:pPr>
            <a:r>
              <a:rPr lang="en-US" sz="2200" dirty="0">
                <a:latin typeface="Lato"/>
                <a:ea typeface="Lato"/>
                <a:cs typeface="Lato"/>
                <a:sym typeface="Lato"/>
              </a:rPr>
              <a:t>This method fills by </a:t>
            </a:r>
            <a:r>
              <a:rPr lang="en-US" sz="2200" i="1" dirty="0">
                <a:latin typeface="Lato"/>
                <a:ea typeface="Lato"/>
                <a:cs typeface="Lato"/>
                <a:sym typeface="Lato"/>
              </a:rPr>
              <a:t>column. </a:t>
            </a:r>
            <a:r>
              <a:rPr lang="en-US" sz="2200" dirty="0">
                <a:latin typeface="Lato"/>
                <a:ea typeface="Lato"/>
                <a:cs typeface="Lato"/>
                <a:sym typeface="Lato"/>
              </a:rPr>
              <a:t>Thus we have…</a:t>
            </a:r>
          </a:p>
          <a:p>
            <a:pPr marL="0" marR="0" lvl="0" indent="0" algn="l" rtl="0">
              <a:lnSpc>
                <a:spcPct val="100000"/>
              </a:lnSpc>
              <a:spcBef>
                <a:spcPts val="0"/>
              </a:spcBef>
              <a:spcAft>
                <a:spcPts val="0"/>
              </a:spcAft>
              <a:buNone/>
            </a:pPr>
            <a:endParaRPr sz="2200" dirty="0">
              <a:latin typeface="Lato"/>
              <a:ea typeface="Lato"/>
              <a:cs typeface="Lato"/>
              <a:sym typeface="Lato"/>
            </a:endParaRPr>
          </a:p>
          <a:p>
            <a:pPr marL="457200" marR="0" lvl="0" indent="457200" algn="l" rtl="0">
              <a:lnSpc>
                <a:spcPct val="100000"/>
              </a:lnSpc>
              <a:spcBef>
                <a:spcPts val="0"/>
              </a:spcBef>
              <a:spcAft>
                <a:spcPts val="0"/>
              </a:spcAft>
              <a:buNone/>
            </a:pPr>
            <a:r>
              <a:rPr lang="en-US" sz="2200" dirty="0" smtClean="0">
                <a:latin typeface="Lato"/>
                <a:ea typeface="Lato"/>
                <a:cs typeface="Lato"/>
                <a:sym typeface="Lato"/>
              </a:rPr>
              <a:t>A   C</a:t>
            </a:r>
            <a:endParaRPr lang="en-US" sz="2200" dirty="0">
              <a:latin typeface="Lato"/>
              <a:ea typeface="Lato"/>
              <a:cs typeface="Lato"/>
              <a:sym typeface="Lato"/>
            </a:endParaRPr>
          </a:p>
          <a:p>
            <a:pPr marL="457200" marR="0" lvl="0" indent="457200" algn="l" rtl="0">
              <a:lnSpc>
                <a:spcPct val="100000"/>
              </a:lnSpc>
              <a:spcBef>
                <a:spcPts val="0"/>
              </a:spcBef>
              <a:spcAft>
                <a:spcPts val="0"/>
              </a:spcAft>
              <a:buNone/>
            </a:pPr>
            <a:r>
              <a:rPr lang="en-US" sz="2200" dirty="0" smtClean="0">
                <a:latin typeface="Lato"/>
                <a:ea typeface="Lato"/>
                <a:cs typeface="Lato"/>
                <a:sym typeface="Lato"/>
              </a:rPr>
              <a:t>T   T</a:t>
            </a:r>
            <a:endParaRPr lang="en-US" sz="2200" dirty="0">
              <a:latin typeface="Lato"/>
              <a:ea typeface="Lato"/>
              <a:cs typeface="Lato"/>
              <a:sym typeface="Lato"/>
            </a:endParaRPr>
          </a:p>
          <a:p>
            <a:pPr marL="457200" marR="0" lvl="0" indent="457200" algn="l" rtl="0">
              <a:lnSpc>
                <a:spcPct val="100000"/>
              </a:lnSpc>
              <a:spcBef>
                <a:spcPts val="0"/>
              </a:spcBef>
              <a:spcAft>
                <a:spcPts val="0"/>
              </a:spcAft>
              <a:buNone/>
            </a:pPr>
            <a:r>
              <a:rPr lang="en-US" sz="2200" dirty="0" smtClean="0">
                <a:latin typeface="Lato"/>
                <a:ea typeface="Lato"/>
                <a:cs typeface="Lato"/>
                <a:sym typeface="Lato"/>
              </a:rPr>
              <a:t>A   C</a:t>
            </a:r>
            <a:endParaRPr lang="en-US" sz="2200" dirty="0">
              <a:latin typeface="Lato"/>
              <a:ea typeface="Lato"/>
              <a:cs typeface="Lato"/>
              <a:sym typeface="Lato"/>
            </a:endParaRPr>
          </a:p>
          <a:p>
            <a:pPr marL="457200" marR="0" lvl="0" indent="457200" algn="l" rtl="0">
              <a:lnSpc>
                <a:spcPct val="100000"/>
              </a:lnSpc>
              <a:spcBef>
                <a:spcPts val="0"/>
              </a:spcBef>
              <a:spcAft>
                <a:spcPts val="0"/>
              </a:spcAft>
              <a:buNone/>
            </a:pPr>
            <a:r>
              <a:rPr lang="en-US" sz="2200" dirty="0" smtClean="0">
                <a:latin typeface="Lato"/>
                <a:ea typeface="Lato"/>
                <a:cs typeface="Lato"/>
                <a:sym typeface="Lato"/>
              </a:rPr>
              <a:t>T   T</a:t>
            </a:r>
            <a:endParaRPr lang="en-US" sz="2200" dirty="0">
              <a:latin typeface="Lato"/>
              <a:ea typeface="Lato"/>
              <a:cs typeface="Lato"/>
              <a:sym typeface="Lato"/>
            </a:endParaRPr>
          </a:p>
          <a:p>
            <a:pPr marL="0" marR="0" lvl="0" indent="0" algn="l" rtl="0">
              <a:lnSpc>
                <a:spcPct val="100000"/>
              </a:lnSpc>
              <a:spcBef>
                <a:spcPts val="0"/>
              </a:spcBef>
              <a:spcAft>
                <a:spcPts val="0"/>
              </a:spcAft>
              <a:buNone/>
            </a:pPr>
            <a:endParaRPr sz="2200" dirty="0">
              <a:latin typeface="Lato"/>
              <a:ea typeface="Lato"/>
              <a:cs typeface="Lato"/>
              <a:sym typeface="Lato"/>
            </a:endParaRPr>
          </a:p>
          <a:p>
            <a:pPr marL="0" marR="0" lvl="0" indent="0" algn="l" rtl="0">
              <a:lnSpc>
                <a:spcPct val="100000"/>
              </a:lnSpc>
              <a:spcBef>
                <a:spcPts val="0"/>
              </a:spcBef>
              <a:spcAft>
                <a:spcPts val="0"/>
              </a:spcAft>
              <a:buNone/>
            </a:pPr>
            <a:endParaRPr sz="2200" dirty="0">
              <a:latin typeface="Lato"/>
              <a:ea typeface="Lato"/>
              <a:cs typeface="Lato"/>
              <a:sym typeface="Lato"/>
            </a:endParaRPr>
          </a:p>
          <a:p>
            <a:pPr marL="0" marR="0" lvl="0" indent="0" algn="l" rtl="0">
              <a:lnSpc>
                <a:spcPct val="100000"/>
              </a:lnSpc>
              <a:spcBef>
                <a:spcPts val="0"/>
              </a:spcBef>
              <a:spcAft>
                <a:spcPts val="0"/>
              </a:spcAft>
              <a:buNone/>
            </a:pPr>
            <a:endParaRPr sz="2200" dirty="0">
              <a:latin typeface="Lato"/>
              <a:ea typeface="Lato"/>
              <a:cs typeface="Lato"/>
              <a:sym typeface="Lato"/>
            </a:endParaRPr>
          </a:p>
        </p:txBody>
      </p:sp>
      <p:sp>
        <p:nvSpPr>
          <p:cNvPr id="218" name="Shape 218"/>
          <p:cNvSpPr/>
          <p:nvPr/>
        </p:nvSpPr>
        <p:spPr>
          <a:xfrm>
            <a:off x="5415125" y="5042950"/>
            <a:ext cx="557099" cy="466199"/>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9" name="Shape 219"/>
          <p:cNvSpPr/>
          <p:nvPr/>
        </p:nvSpPr>
        <p:spPr>
          <a:xfrm>
            <a:off x="6481925" y="5042950"/>
            <a:ext cx="557099" cy="466199"/>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0" name="Shape 220"/>
          <p:cNvSpPr/>
          <p:nvPr/>
        </p:nvSpPr>
        <p:spPr>
          <a:xfrm>
            <a:off x="5924825" y="5042950"/>
            <a:ext cx="557099" cy="466199"/>
          </a:xfrm>
          <a:prstGeom prst="ellipse">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1" name="Shape 221"/>
          <p:cNvSpPr/>
          <p:nvPr/>
        </p:nvSpPr>
        <p:spPr>
          <a:xfrm>
            <a:off x="6991300" y="5042950"/>
            <a:ext cx="557099" cy="466199"/>
          </a:xfrm>
          <a:prstGeom prst="ellipse">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22" name="Shape 222"/>
          <p:cNvCxnSpPr/>
          <p:nvPr/>
        </p:nvCxnSpPr>
        <p:spPr>
          <a:xfrm flipH="1">
            <a:off x="5634000" y="4671000"/>
            <a:ext cx="1196999" cy="371999"/>
          </a:xfrm>
          <a:prstGeom prst="straightConnector1">
            <a:avLst/>
          </a:prstGeom>
          <a:noFill/>
          <a:ln w="9525" cap="flat" cmpd="sng">
            <a:solidFill>
              <a:srgbClr val="FF0000"/>
            </a:solidFill>
            <a:prstDash val="solid"/>
            <a:round/>
            <a:headEnd type="none" w="lg" len="lg"/>
            <a:tailEnd type="triangle" w="lg" len="lg"/>
          </a:ln>
        </p:spPr>
      </p:cxnSp>
      <p:cxnSp>
        <p:nvCxnSpPr>
          <p:cNvPr id="223" name="Shape 223"/>
          <p:cNvCxnSpPr/>
          <p:nvPr/>
        </p:nvCxnSpPr>
        <p:spPr>
          <a:xfrm flipH="1">
            <a:off x="6763499" y="4657500"/>
            <a:ext cx="67500" cy="418500"/>
          </a:xfrm>
          <a:prstGeom prst="straightConnector1">
            <a:avLst/>
          </a:prstGeom>
          <a:noFill/>
          <a:ln w="9525" cap="flat" cmpd="sng">
            <a:solidFill>
              <a:srgbClr val="FF0000"/>
            </a:solidFill>
            <a:prstDash val="solid"/>
            <a:round/>
            <a:headEnd type="none" w="lg" len="lg"/>
            <a:tailEnd type="triangle" w="lg" len="lg"/>
          </a:ln>
        </p:spPr>
      </p:cxnSp>
      <p:sp>
        <p:nvSpPr>
          <p:cNvPr id="224" name="Shape 224"/>
          <p:cNvSpPr txBox="1"/>
          <p:nvPr/>
        </p:nvSpPr>
        <p:spPr>
          <a:xfrm>
            <a:off x="6763500" y="4302300"/>
            <a:ext cx="1208700" cy="368700"/>
          </a:xfrm>
          <a:prstGeom prst="rect">
            <a:avLst/>
          </a:prstGeom>
          <a:noFill/>
          <a:ln>
            <a:noFill/>
          </a:ln>
        </p:spPr>
        <p:txBody>
          <a:bodyPr lIns="91425" tIns="91425" rIns="91425" bIns="91425" anchor="t" anchorCtr="0">
            <a:noAutofit/>
          </a:bodyPr>
          <a:lstStyle/>
          <a:p>
            <a:pPr lvl="0">
              <a:spcBef>
                <a:spcPts val="0"/>
              </a:spcBef>
              <a:buNone/>
            </a:pPr>
            <a:r>
              <a:rPr lang="en-US" sz="2000">
                <a:solidFill>
                  <a:srgbClr val="FF0000"/>
                </a:solidFill>
                <a:latin typeface="Lato"/>
                <a:ea typeface="Lato"/>
                <a:cs typeface="Lato"/>
                <a:sym typeface="Lato"/>
              </a:rPr>
              <a:t>Repeats!</a:t>
            </a:r>
          </a:p>
        </p:txBody>
      </p:sp>
      <p:sp>
        <p:nvSpPr>
          <p:cNvPr id="225" name="Shape 225"/>
          <p:cNvSpPr txBox="1"/>
          <p:nvPr/>
        </p:nvSpPr>
        <p:spPr>
          <a:xfrm>
            <a:off x="108000" y="5010300"/>
            <a:ext cx="917999" cy="597900"/>
          </a:xfrm>
          <a:prstGeom prst="rect">
            <a:avLst/>
          </a:prstGeom>
          <a:noFill/>
          <a:ln>
            <a:noFill/>
          </a:ln>
        </p:spPr>
        <p:txBody>
          <a:bodyPr lIns="91425" tIns="91425" rIns="91425" bIns="91425" anchor="t" anchorCtr="0">
            <a:noAutofit/>
          </a:bodyPr>
          <a:lstStyle/>
          <a:p>
            <a:pPr lvl="0">
              <a:spcBef>
                <a:spcPts val="0"/>
              </a:spcBef>
              <a:buNone/>
            </a:pPr>
            <a:r>
              <a:rPr lang="en-US" sz="2200">
                <a:latin typeface="Lato"/>
                <a:ea typeface="Lato"/>
                <a:cs typeface="Lato"/>
                <a:sym typeface="Lato"/>
              </a:rPr>
              <a:t>BSL=</a:t>
            </a:r>
          </a:p>
        </p:txBody>
      </p:sp>
      <p:sp>
        <p:nvSpPr>
          <p:cNvPr id="226" name="Shape 226"/>
          <p:cNvSpPr/>
          <p:nvPr/>
        </p:nvSpPr>
        <p:spPr>
          <a:xfrm>
            <a:off x="922728" y="4554300"/>
            <a:ext cx="1044685" cy="1509900"/>
          </a:xfrm>
          <a:prstGeom prst="bracePair">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 name="Shape 227"/>
          <p:cNvSpPr txBox="1"/>
          <p:nvPr/>
        </p:nvSpPr>
        <p:spPr>
          <a:xfrm>
            <a:off x="3160211" y="4999050"/>
            <a:ext cx="5019600" cy="751800"/>
          </a:xfrm>
          <a:prstGeom prst="rect">
            <a:avLst/>
          </a:prstGeom>
          <a:noFill/>
          <a:ln>
            <a:noFill/>
          </a:ln>
        </p:spPr>
        <p:txBody>
          <a:bodyPr lIns="91425" tIns="91425" rIns="91425" bIns="91425" anchor="t" anchorCtr="0">
            <a:noAutofit/>
          </a:bodyPr>
          <a:lstStyle/>
          <a:p>
            <a:pPr lvl="0" rtl="0">
              <a:spcBef>
                <a:spcPts val="0"/>
              </a:spcBef>
              <a:buClr>
                <a:schemeClr val="dk1"/>
              </a:buClr>
              <a:buSzPct val="50000"/>
              <a:buFont typeface="Arial"/>
              <a:buNone/>
            </a:pPr>
            <a:r>
              <a:rPr lang="en-US" sz="2100" dirty="0" err="1">
                <a:solidFill>
                  <a:schemeClr val="dk1"/>
                </a:solidFill>
                <a:latin typeface="Lato"/>
                <a:ea typeface="Lato"/>
                <a:cs typeface="Lato"/>
                <a:sym typeface="Lato"/>
              </a:rPr>
              <a:t>bindingSiteList</a:t>
            </a:r>
            <a:r>
              <a:rPr lang="en-US" sz="2100" dirty="0">
                <a:solidFill>
                  <a:schemeClr val="dk1"/>
                </a:solidFill>
                <a:latin typeface="Lato"/>
                <a:ea typeface="Lato"/>
                <a:cs typeface="Lato"/>
                <a:sym typeface="Lato"/>
              </a:rPr>
              <a:t> = [‘AC’, ‘TT’, ‘AC’</a:t>
            </a:r>
            <a:r>
              <a:rPr lang="en-US" sz="2100" dirty="0" smtClean="0">
                <a:solidFill>
                  <a:schemeClr val="dk1"/>
                </a:solidFill>
                <a:latin typeface="Lato"/>
                <a:ea typeface="Lato"/>
                <a:cs typeface="Lato"/>
                <a:sym typeface="Lato"/>
              </a:rPr>
              <a:t>,‘</a:t>
            </a:r>
            <a:r>
              <a:rPr lang="en-US" sz="2100" dirty="0">
                <a:solidFill>
                  <a:schemeClr val="dk1"/>
                </a:solidFill>
                <a:latin typeface="Lato"/>
                <a:ea typeface="Lato"/>
                <a:cs typeface="Lato"/>
                <a:sym typeface="Lato"/>
              </a:rPr>
              <a:t>TT’]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050" y="42705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Methods II: Trickiest Problem</a:t>
            </a:r>
          </a:p>
        </p:txBody>
      </p:sp>
      <p:sp>
        <p:nvSpPr>
          <p:cNvPr id="234" name="Shape 234"/>
          <p:cNvSpPr txBox="1"/>
          <p:nvPr/>
        </p:nvSpPr>
        <p:spPr>
          <a:xfrm>
            <a:off x="470925" y="1103850"/>
            <a:ext cx="6628500" cy="542400"/>
          </a:xfrm>
          <a:prstGeom prst="rect">
            <a:avLst/>
          </a:prstGeom>
          <a:noFill/>
          <a:ln>
            <a:noFill/>
          </a:ln>
        </p:spPr>
        <p:txBody>
          <a:bodyPr lIns="91425" tIns="91425" rIns="91425" bIns="91425" anchor="t" anchorCtr="0">
            <a:noAutofit/>
          </a:bodyPr>
          <a:lstStyle/>
          <a:p>
            <a:pPr lvl="0">
              <a:spcBef>
                <a:spcPts val="0"/>
              </a:spcBef>
              <a:buNone/>
            </a:pPr>
            <a:r>
              <a:rPr lang="en-US" sz="2400">
                <a:latin typeface="Lato"/>
                <a:ea typeface="Lato"/>
                <a:cs typeface="Lato"/>
                <a:sym typeface="Lato"/>
              </a:rPr>
              <a:t>New approach: build a “tree” </a:t>
            </a:r>
          </a:p>
        </p:txBody>
      </p:sp>
      <p:pic>
        <p:nvPicPr>
          <p:cNvPr id="235" name="Shape 235"/>
          <p:cNvPicPr preferRelativeResize="0"/>
          <p:nvPr/>
        </p:nvPicPr>
        <p:blipFill>
          <a:blip r:embed="rId3">
            <a:alphaModFix/>
          </a:blip>
          <a:stretch>
            <a:fillRect/>
          </a:stretch>
        </p:blipFill>
        <p:spPr>
          <a:xfrm>
            <a:off x="2261221" y="1725146"/>
            <a:ext cx="5171125" cy="4378649"/>
          </a:xfrm>
          <a:prstGeom prst="rect">
            <a:avLst/>
          </a:prstGeom>
          <a:noFill/>
          <a:ln>
            <a:noFill/>
          </a:ln>
        </p:spPr>
      </p:pic>
      <p:sp>
        <p:nvSpPr>
          <p:cNvPr id="236" name="Shape 236"/>
          <p:cNvSpPr txBox="1"/>
          <p:nvPr/>
        </p:nvSpPr>
        <p:spPr>
          <a:xfrm>
            <a:off x="1579500" y="6140300"/>
            <a:ext cx="5422199" cy="542400"/>
          </a:xfrm>
          <a:prstGeom prst="rect">
            <a:avLst/>
          </a:prstGeom>
          <a:noFill/>
          <a:ln>
            <a:noFill/>
          </a:ln>
        </p:spPr>
        <p:txBody>
          <a:bodyPr lIns="91425" tIns="91425" rIns="91425" bIns="91425" anchor="t" anchorCtr="0">
            <a:noAutofit/>
          </a:bodyPr>
          <a:lstStyle/>
          <a:p>
            <a:pPr lvl="0" rtl="0">
              <a:spcBef>
                <a:spcPts val="0"/>
              </a:spcBef>
              <a:buNone/>
            </a:pPr>
            <a:r>
              <a:rPr lang="en-US" sz="2200">
                <a:solidFill>
                  <a:schemeClr val="dk1"/>
                </a:solidFill>
                <a:latin typeface="Lato"/>
                <a:ea typeface="Lato"/>
                <a:cs typeface="Lato"/>
                <a:sym typeface="Lato"/>
              </a:rPr>
              <a:t>bindingSiteList = [‘AC’, ‘AT’, ‘TC’, ‘TT’]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050" y="42705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Methods II: Trickiest Problem</a:t>
            </a:r>
          </a:p>
        </p:txBody>
      </p:sp>
      <p:sp>
        <p:nvSpPr>
          <p:cNvPr id="243" name="Shape 243"/>
          <p:cNvSpPr txBox="1"/>
          <p:nvPr/>
        </p:nvSpPr>
        <p:spPr>
          <a:xfrm>
            <a:off x="470925" y="1103850"/>
            <a:ext cx="6628500" cy="542400"/>
          </a:xfrm>
          <a:prstGeom prst="rect">
            <a:avLst/>
          </a:prstGeom>
          <a:noFill/>
          <a:ln>
            <a:noFill/>
          </a:ln>
        </p:spPr>
        <p:txBody>
          <a:bodyPr lIns="91425" tIns="91425" rIns="91425" bIns="91425" anchor="t" anchorCtr="0">
            <a:noAutofit/>
          </a:bodyPr>
          <a:lstStyle/>
          <a:p>
            <a:pPr lvl="0" rtl="0">
              <a:spcBef>
                <a:spcPts val="0"/>
              </a:spcBef>
              <a:buNone/>
            </a:pPr>
            <a:r>
              <a:rPr lang="en-US" sz="2400">
                <a:latin typeface="Lato"/>
                <a:ea typeface="Lato"/>
                <a:cs typeface="Lato"/>
                <a:sym typeface="Lato"/>
              </a:rPr>
              <a:t>“Tree” Method for ‘C-A/T-N’</a:t>
            </a:r>
          </a:p>
        </p:txBody>
      </p:sp>
      <p:pic>
        <p:nvPicPr>
          <p:cNvPr id="244" name="Shape 244"/>
          <p:cNvPicPr preferRelativeResize="0"/>
          <p:nvPr/>
        </p:nvPicPr>
        <p:blipFill>
          <a:blip r:embed="rId3">
            <a:alphaModFix/>
          </a:blip>
          <a:stretch>
            <a:fillRect/>
          </a:stretch>
        </p:blipFill>
        <p:spPr>
          <a:xfrm>
            <a:off x="947200" y="1496550"/>
            <a:ext cx="7249600" cy="4678224"/>
          </a:xfrm>
          <a:prstGeom prst="rect">
            <a:avLst/>
          </a:prstGeom>
          <a:noFill/>
          <a:ln>
            <a:noFill/>
          </a:ln>
        </p:spPr>
      </p:pic>
      <p:sp>
        <p:nvSpPr>
          <p:cNvPr id="245" name="Shape 245"/>
          <p:cNvSpPr txBox="1"/>
          <p:nvPr/>
        </p:nvSpPr>
        <p:spPr>
          <a:xfrm>
            <a:off x="76200" y="6292700"/>
            <a:ext cx="9031499" cy="542400"/>
          </a:xfrm>
          <a:prstGeom prst="rect">
            <a:avLst/>
          </a:prstGeom>
          <a:noFill/>
          <a:ln>
            <a:noFill/>
          </a:ln>
        </p:spPr>
        <p:txBody>
          <a:bodyPr lIns="91425" tIns="91425" rIns="91425" bIns="91425" anchor="t" anchorCtr="0">
            <a:noAutofit/>
          </a:bodyPr>
          <a:lstStyle/>
          <a:p>
            <a:pPr lvl="0" rtl="0">
              <a:spcBef>
                <a:spcPts val="0"/>
              </a:spcBef>
              <a:buNone/>
            </a:pPr>
            <a:r>
              <a:rPr lang="en-US" sz="2200">
                <a:solidFill>
                  <a:schemeClr val="dk1"/>
                </a:solidFill>
                <a:latin typeface="Lato"/>
                <a:ea typeface="Lato"/>
                <a:cs typeface="Lato"/>
                <a:sym typeface="Lato"/>
              </a:rPr>
              <a:t>bindingSiteList = [‘CAA’, ‘CAC’, ‘CAT, ‘CAG’, CTA, CTC, CTT, CTG]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20200" y="541200"/>
            <a:ext cx="4158899" cy="5775599"/>
          </a:xfrm>
          <a:prstGeom prst="rect">
            <a:avLst/>
          </a:prstGeom>
        </p:spPr>
        <p:txBody>
          <a:bodyPr lIns="91425" tIns="91425" rIns="91425" bIns="91425" anchor="t" anchorCtr="0">
            <a:noAutofit/>
          </a:bodyPr>
          <a:lstStyle/>
          <a:p>
            <a:pPr lvl="0" algn="just" rtl="0">
              <a:spcBef>
                <a:spcPts val="0"/>
              </a:spcBef>
              <a:buNone/>
            </a:pPr>
            <a:r>
              <a:rPr lang="en-US" sz="1400">
                <a:latin typeface="Lato"/>
                <a:ea typeface="Lato"/>
                <a:cs typeface="Lato"/>
                <a:sym typeface="Lato"/>
              </a:rPr>
              <a:t>bindingSiteList = ['cacaact', 'cacaacc', 'cacatct', 'cacatcc', 'cacacct', 'cacaccc', 'cacagct', 'cacagcc', 'cactact', 'cactacc', 'cacttct', 'cacttcc', 'cactcct', 'cactccc', 'cactgct', 'cactgcc', 'caccact', 'caccacc', 'cacctct', 'cacctcc', 'cacccct', 'caccccc', 'caccgct', 'caccgcc', 'cacgact', 'cacgacc', 'cacgtct', 'cacgtcc', 'cacgcct', 'cacgccc', 'cacggct', 'cacggcc', 'cataact', 'cataacc', 'catatct', 'catatcc', 'catacct', 'cataccc', 'catagct', 'catagcc', 'cattact', 'cattacc', 'catttct', 'catttcc', 'cattcct', 'cattccc', 'cattgct', 'cattgcc', 'catcact', 'catcacc', 'catctct', 'catctcc', 'catccct', 'catcccc', 'catcgct', 'catcgcc', 'catgact', 'catgacc', 'catgtct', 'catgtcc', 'catgcct', 'catgccc', 'catggct', 'catggcc', 'ctcaact', 'ctcaacc', 'ctcatct', 'ctcatcc', 'ctcacct', 'ctcaccc', 'ctcagct', 'ctcagcc', 'ctctact', 'ctctacc', 'ctcttct', 'ctcttcc', 'ctctcct', 'ctctccc', 'ctctgct', 'ctctgcc', 'ctccact', 'ctccacc', 'ctcctct', 'ctcctcc', 'ctcccct', 'ctccccc', 'ctccgct', 'ctccgcc', 'ctcgact', 'ctcgacc', 'ctcgtct', 'ctcgtcc', 'ctcgcct', 'ctcgccc', 'ctcggct', 'ctcggcc', 'cttaact', 'cttaacc', 'cttatct', 'cttatcc', 'cttacct', 'cttaccc', 'cttagct', 'cttagcc', 'ctttact', 'ctttacc', 'cttttct', 'cttttcc', 'ctttcct', 'ctttccc', 'ctttgct', 'ctttgcc', 'cttcact', 'cttcacc', 'cttctct', 'cttctcc', 'cttccct', 'cttcccc', 'cttcgct', 'cttcgcc', 'cttgact', 'cttgacc', 'cttgtct', 'cttgtcc', 'cttgcct', 'cttgccc', 'cttggct', 'cttggcc']</a:t>
            </a:r>
          </a:p>
          <a:p>
            <a:pPr lvl="0" algn="just" rtl="0">
              <a:spcBef>
                <a:spcPts val="0"/>
              </a:spcBef>
              <a:buNone/>
            </a:pPr>
            <a:endParaRPr sz="1400">
              <a:latin typeface="Lato"/>
              <a:ea typeface="Lato"/>
              <a:cs typeface="Lato"/>
              <a:sym typeface="Lato"/>
            </a:endParaRPr>
          </a:p>
          <a:p>
            <a:pPr lvl="0" algn="just" rtl="0">
              <a:spcBef>
                <a:spcPts val="0"/>
              </a:spcBef>
              <a:buNone/>
            </a:pPr>
            <a:endParaRPr sz="1400">
              <a:latin typeface="Lato"/>
              <a:ea typeface="Lato"/>
              <a:cs typeface="Lato"/>
              <a:sym typeface="Lato"/>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20200" y="541200"/>
            <a:ext cx="4158899" cy="5775599"/>
          </a:xfrm>
          <a:prstGeom prst="rect">
            <a:avLst/>
          </a:prstGeom>
        </p:spPr>
        <p:txBody>
          <a:bodyPr lIns="91425" tIns="91425" rIns="91425" bIns="91425" anchor="t" anchorCtr="0">
            <a:noAutofit/>
          </a:bodyPr>
          <a:lstStyle/>
          <a:p>
            <a:pPr lvl="0" algn="just" rtl="0">
              <a:spcBef>
                <a:spcPts val="0"/>
              </a:spcBef>
              <a:buNone/>
            </a:pPr>
            <a:r>
              <a:rPr lang="en-US" sz="1400">
                <a:latin typeface="Lato"/>
                <a:ea typeface="Lato"/>
                <a:cs typeface="Lato"/>
                <a:sym typeface="Lato"/>
              </a:rPr>
              <a:t>bindingSiteList = ['cacaact', 'cacaacc', 'cacatct', 'cacatcc', 'cacacct', 'cacaccc', 'cacagct', 'cacagcc', 'cactact', 'cactacc', 'cacttct', 'cacttcc', 'cactcct', 'cactccc', 'cactgct', 'cactgcc', 'caccact', 'caccacc', 'cacctct', 'cacctcc', 'cacccct', 'caccccc', 'caccgct', 'caccgcc', 'cacgact', 'cacgacc', 'cacgtct', 'cacgtcc', 'cacgcct', 'cacgccc', 'cacggct', 'cacggcc', 'cataact', 'cataacc', 'catatct', 'catatcc', 'catacct', 'cataccc', 'catagct', 'catagcc', 'cattact', 'cattacc', 'catttct', 'catttcc', 'cattcct', 'cattccc', 'cattgct', 'cattgcc', 'catcact', 'catcacc', 'catctct', 'catctcc', 'catccct', 'catcccc', 'catcgct', 'catcgcc', 'catgact', 'catgacc', 'catgtct', 'catgtcc', 'catgcct', 'catgccc', 'catggct', 'catggcc', 'ctcaact', 'ctcaacc', 'ctcatct', 'ctcatcc', 'ctcacct', 'ctcaccc', 'ctcagct', 'ctcagcc', 'ctctact', 'ctctacc', 'ctcttct', 'ctcttcc', 'ctctcct', 'ctctccc', 'ctctgct', 'ctctgcc', 'ctccact', 'ctccacc', 'ctcctct', 'ctcctcc', 'ctcccct', 'ctccccc', 'ctccgct', 'ctccgcc', 'ctcgact', 'ctcgacc', 'ctcgtct', 'ctcgtcc', 'ctcgcct', 'ctcgccc', 'ctcggct', 'ctcggcc', 'cttaact', 'cttaacc', 'cttatct', 'cttatcc', 'cttacct', 'cttaccc', 'cttagct', 'cttagcc', 'ctttact', 'ctttacc', 'cttttct', 'cttttcc', 'ctttcct', 'ctttccc', 'ctttgct', 'ctttgcc', 'cttcact', 'cttcacc', 'cttctct', 'cttctcc', 'cttccct', 'cttcccc', 'cttcgct', 'cttcgcc', 'cttgact', 'cttgacc', 'cttgtct', 'cttgtcc', 'cttgcct', 'cttgccc', 'cttggct', 'cttggcc']</a:t>
            </a:r>
          </a:p>
          <a:p>
            <a:pPr lvl="0" algn="just" rtl="0">
              <a:spcBef>
                <a:spcPts val="0"/>
              </a:spcBef>
              <a:buNone/>
            </a:pPr>
            <a:endParaRPr sz="1400">
              <a:latin typeface="Lato"/>
              <a:ea typeface="Lato"/>
              <a:cs typeface="Lato"/>
              <a:sym typeface="Lato"/>
            </a:endParaRPr>
          </a:p>
          <a:p>
            <a:pPr lvl="0" algn="just" rtl="0">
              <a:spcBef>
                <a:spcPts val="0"/>
              </a:spcBef>
              <a:buNone/>
            </a:pPr>
            <a:endParaRPr sz="1400">
              <a:latin typeface="Lato"/>
              <a:ea typeface="Lato"/>
              <a:cs typeface="Lato"/>
              <a:sym typeface="Lato"/>
            </a:endParaRPr>
          </a:p>
        </p:txBody>
      </p:sp>
      <p:sp>
        <p:nvSpPr>
          <p:cNvPr id="258" name="Shape 258"/>
          <p:cNvSpPr/>
          <p:nvPr/>
        </p:nvSpPr>
        <p:spPr>
          <a:xfrm rot="2298397">
            <a:off x="5169333" y="1599872"/>
            <a:ext cx="1208479" cy="1255473"/>
          </a:xfrm>
          <a:prstGeom prst="ellipse">
            <a:avLst/>
          </a:prstGeom>
          <a:noFill/>
          <a:ln w="3810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cxnSp>
        <p:nvCxnSpPr>
          <p:cNvPr id="259" name="Shape 259"/>
          <p:cNvCxnSpPr>
            <a:stCxn id="258" idx="4"/>
          </p:cNvCxnSpPr>
          <p:nvPr/>
        </p:nvCxnSpPr>
        <p:spPr>
          <a:xfrm flipH="1">
            <a:off x="4699573" y="2720208"/>
            <a:ext cx="684900" cy="778500"/>
          </a:xfrm>
          <a:prstGeom prst="straightConnector1">
            <a:avLst/>
          </a:prstGeom>
          <a:noFill/>
          <a:ln w="38100" cap="flat" cmpd="sng">
            <a:solidFill>
              <a:srgbClr val="000000"/>
            </a:solidFill>
            <a:prstDash val="solid"/>
            <a:round/>
            <a:headEnd type="none" w="lg" len="lg"/>
            <a:tailEnd type="none" w="lg" len="lg"/>
          </a:ln>
        </p:spPr>
      </p:cxnSp>
      <p:cxnSp>
        <p:nvCxnSpPr>
          <p:cNvPr id="260" name="Shape 260"/>
          <p:cNvCxnSpPr/>
          <p:nvPr/>
        </p:nvCxnSpPr>
        <p:spPr>
          <a:xfrm rot="2290388" flipH="1">
            <a:off x="4675022" y="2779557"/>
            <a:ext cx="60675" cy="1428081"/>
          </a:xfrm>
          <a:prstGeom prst="straightConnector1">
            <a:avLst/>
          </a:prstGeom>
          <a:noFill/>
          <a:ln w="76200" cap="flat" cmpd="sng">
            <a:solidFill>
              <a:schemeClr val="dk1"/>
            </a:solidFill>
            <a:prstDash val="solid"/>
            <a:round/>
            <a:headEnd type="none" w="lg" len="lg"/>
            <a:tailEnd type="none" w="lg" len="lg"/>
          </a:ln>
        </p:spPr>
      </p:cxnSp>
      <p:sp>
        <p:nvSpPr>
          <p:cNvPr id="261" name="Shape 261"/>
          <p:cNvSpPr txBox="1">
            <a:spLocks noGrp="1"/>
          </p:cNvSpPr>
          <p:nvPr>
            <p:ph type="body" idx="2"/>
          </p:nvPr>
        </p:nvSpPr>
        <p:spPr>
          <a:xfrm>
            <a:off x="4910325" y="522425"/>
            <a:ext cx="3924900" cy="5665499"/>
          </a:xfrm>
          <a:prstGeom prst="rect">
            <a:avLst/>
          </a:prstGeom>
        </p:spPr>
        <p:txBody>
          <a:bodyPr lIns="91425" tIns="91425" rIns="91425" bIns="91425" anchor="t" anchorCtr="0">
            <a:noAutofit/>
          </a:bodyPr>
          <a:lstStyle/>
          <a:p>
            <a:pPr marL="0" lvl="0" indent="0" rtl="0">
              <a:spcBef>
                <a:spcPts val="0"/>
              </a:spcBef>
              <a:buNone/>
            </a:pPr>
            <a:r>
              <a:rPr lang="en-US" sz="1400">
                <a:solidFill>
                  <a:srgbClr val="000000"/>
                </a:solidFill>
                <a:latin typeface="Lato"/>
                <a:ea typeface="Lato"/>
                <a:cs typeface="Lato"/>
                <a:sym typeface="Lato"/>
              </a:rPr>
              <a:t>promoterRegion = ‘attcctttgagccatagtccacccgaggctttgagttctcagcaatcaggcgaatgtttcgacgcttttcgatgagaacgtttcttcgttcgcctatcgataaccagttatcgatgatggtgagtcatgactcatgactggccacgagccaagtgggggaggagagaccgaaatagtcgcccacgccgaagtatctgaagtagctgccacaaggggcaaactcgtttgtcagctaagaaaaacccctttgccgactcgaccggcccagcatcattcatcagtttttgactgcaacttttacatcgcagcccattcccagtgcatttcattccattccaacgttccgggcgctttacaaatttaaagatcgtggccccatcaccgccgcctttcttctgtttcttctgcagcttccactcttcttcggcttccttggccgcttgtgttgcatgacctccttagggcgtaactgtgcttaagcatccaatccgccccgcagatcattggttaaagaattggtcggtgatgcgagtggatggaccaagaagacggggaaatgatagcctctggaattggcgcaattttcgccgagatttgctcacttgaataagcttttctgatgtttaaccgcctgggcatgaaactgttcaaaaatgaatggatgaagaatgctgggtaccaaaaaaaaaaaagcagaggaattcccctatataatcgtataatcgaagttacgataggttacccacggaatttcgagatgattcatttagttctgtttcgtttttttattttattttttttattttttttttttgagctagtctaattgtttatgcttacattttattgggttttaatttttcttcaaagggccgcttcaatctttttcctctttgtgtttgtcttagattatttttaacgttttccttgttactttttcggtgccctcaacttgttttcccagcgaacaattttagtgagttgccgcccgctgctgtgc’</a:t>
            </a:r>
          </a:p>
          <a:p>
            <a:pPr marL="0" marR="0" lvl="0" indent="0" algn="l" rtl="0">
              <a:lnSpc>
                <a:spcPct val="100000"/>
              </a:lnSpc>
              <a:spcBef>
                <a:spcPts val="0"/>
              </a:spcBef>
              <a:spcAft>
                <a:spcPts val="0"/>
              </a:spcAft>
              <a:buNone/>
            </a:pPr>
            <a:endParaRPr sz="1400">
              <a:latin typeface="Lato"/>
              <a:ea typeface="Lato"/>
              <a:cs typeface="Lato"/>
              <a:sym typeface="Lato"/>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1000"/>
                                        <p:tgtEl>
                                          <p:spTgt spid="259"/>
                                        </p:tgtEl>
                                      </p:cBhvr>
                                    </p:animEffect>
                                  </p:childTnLst>
                                </p:cTn>
                              </p:par>
                              <p:par>
                                <p:cTn id="11" presetID="10" presetClass="entr" presetSubtype="0" fill="hold" nodeType="withEffect">
                                  <p:stCondLst>
                                    <p:cond delay="0"/>
                                  </p:stCondLst>
                                  <p:childTnLst>
                                    <p:set>
                                      <p:cBhvr>
                                        <p:cTn id="12" dur="1" fill="hold">
                                          <p:stCondLst>
                                            <p:cond delay="0"/>
                                          </p:stCondLst>
                                        </p:cTn>
                                        <p:tgtEl>
                                          <p:spTgt spid="260"/>
                                        </p:tgtEl>
                                        <p:attrNameLst>
                                          <p:attrName>style.visibility</p:attrName>
                                        </p:attrNameLst>
                                      </p:cBhvr>
                                      <p:to>
                                        <p:strVal val="visible"/>
                                      </p:to>
                                    </p:set>
                                    <p:animEffect transition="in" filter="fade">
                                      <p:cBhvr>
                                        <p:cTn id="13"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20200" y="541200"/>
            <a:ext cx="4158899" cy="5775599"/>
          </a:xfrm>
          <a:prstGeom prst="rect">
            <a:avLst/>
          </a:prstGeom>
        </p:spPr>
        <p:txBody>
          <a:bodyPr lIns="91425" tIns="91425" rIns="91425" bIns="91425" anchor="t" anchorCtr="0">
            <a:noAutofit/>
          </a:bodyPr>
          <a:lstStyle/>
          <a:p>
            <a:pPr lvl="0" algn="just" rtl="0">
              <a:spcBef>
                <a:spcPts val="0"/>
              </a:spcBef>
              <a:buNone/>
            </a:pPr>
            <a:r>
              <a:rPr lang="en-US" sz="1400">
                <a:latin typeface="Lato"/>
                <a:ea typeface="Lato"/>
                <a:cs typeface="Lato"/>
                <a:sym typeface="Lato"/>
              </a:rPr>
              <a:t>bindingSiteList = ['cacaact', 'cacaacc', 'cacatct', 'cacatcc', 'cacacct', 'cacaccc', 'cacagct', 'cacagcc', 'cactact', 'cactacc', 'cacttct', 'cacttcc', 'cactcct', 'cactccc', 'cactgct', 'cactgcc', 'caccact', 'caccacc', 'cacctct', 'cacctcc', 'cacccct', 'caccccc', 'caccgct', 'caccgcc', 'cacgact', 'cacgacc', 'cacgtct', 'cacgtcc', 'cacgcct', 'cacgccc', 'cacggct', 'cacggcc', 'cataact', 'cataacc', 'catatct', 'catatcc', 'catacct', 'cataccc', 'catagct', 'catagcc', 'cattact', 'cattacc', 'catttct', 'catttcc', 'cattcct', 'cattccc', 'cattgct', 'cattgcc', 'catcact', 'catcacc', 'catctct', 'catctcc', 'catccct', 'catcccc', 'catcgct', 'catcgcc', 'catgact', 'catgacc', 'catgtct', 'catgtcc', 'catgcct', 'catgccc', 'catggct', 'catggcc', 'ctcaact', 'ctcaacc', 'ctcatct', 'ctcatcc', 'ctcacct', 'ctcaccc', 'ctcagct', 'ctcagcc', 'ctctact', 'ctctacc', 'ctcttct', 'ctcttcc', 'ctctcct', 'ctctccc', 'ctctgct', 'ctctgcc', 'ctccact', 'ctccacc', 'ctcctct', 'ctcctcc', 'ctcccct', 'ctccccc', 'ctccgct', 'ctccgcc', 'ctcgact', 'ctcgacc', 'ctcgtct', 'ctcgtcc', 'ctcgcct', 'ctcgccc', 'ctcggct', 'ctcggcc', 'cttaact', 'cttaacc', 'cttatct', 'cttatcc', 'cttacct', 'cttaccc', 'cttagct', 'cttagcc', 'ctttact', 'ctttacc', 'cttttct', 'cttttcc', 'ctttcct', 'ctttccc', 'ctttgct', 'ctttgcc', 'cttcact', 'cttcacc', 'cttctct', 'cttctcc', 'cttccct', 'cttcccc', 'cttcgct', 'cttcgcc', 'cttgact', 'cttgacc', 'cttgtct', 'cttgtcc', 'cttgcct', 'cttgccc', 'cttggct', 'cttggcc']</a:t>
            </a:r>
          </a:p>
          <a:p>
            <a:pPr lvl="0" algn="just" rtl="0">
              <a:spcBef>
                <a:spcPts val="0"/>
              </a:spcBef>
              <a:buNone/>
            </a:pPr>
            <a:endParaRPr sz="1400">
              <a:latin typeface="Lato"/>
              <a:ea typeface="Lato"/>
              <a:cs typeface="Lato"/>
              <a:sym typeface="Lato"/>
            </a:endParaRPr>
          </a:p>
          <a:p>
            <a:pPr lvl="0" algn="just" rtl="0">
              <a:spcBef>
                <a:spcPts val="0"/>
              </a:spcBef>
              <a:buNone/>
            </a:pPr>
            <a:endParaRPr sz="1400">
              <a:latin typeface="Lato"/>
              <a:ea typeface="Lato"/>
              <a:cs typeface="Lato"/>
              <a:sym typeface="Lato"/>
            </a:endParaRPr>
          </a:p>
        </p:txBody>
      </p:sp>
      <p:sp>
        <p:nvSpPr>
          <p:cNvPr id="268" name="Shape 268"/>
          <p:cNvSpPr txBox="1">
            <a:spLocks noGrp="1"/>
          </p:cNvSpPr>
          <p:nvPr>
            <p:ph type="body" idx="2"/>
          </p:nvPr>
        </p:nvSpPr>
        <p:spPr>
          <a:xfrm>
            <a:off x="4910325" y="522425"/>
            <a:ext cx="3924900" cy="5665499"/>
          </a:xfrm>
          <a:prstGeom prst="rect">
            <a:avLst/>
          </a:prstGeom>
        </p:spPr>
        <p:txBody>
          <a:bodyPr lIns="91425" tIns="91425" rIns="91425" bIns="91425" anchor="t" anchorCtr="0">
            <a:noAutofit/>
          </a:bodyPr>
          <a:lstStyle/>
          <a:p>
            <a:pPr marL="0" lvl="0" indent="0" rtl="0">
              <a:spcBef>
                <a:spcPts val="0"/>
              </a:spcBef>
              <a:buNone/>
            </a:pPr>
            <a:r>
              <a:rPr lang="en-US" sz="1400">
                <a:solidFill>
                  <a:srgbClr val="000000"/>
                </a:solidFill>
                <a:latin typeface="Lato"/>
                <a:ea typeface="Lato"/>
                <a:cs typeface="Lato"/>
                <a:sym typeface="Lato"/>
              </a:rPr>
              <a:t>promoterRegion = ‘attcctttgagccatagtccacccgaggctttgagttctcagcaatcaggcgaatgtttcgacgcttttcgatgagaacgtttcttcgttcgcctatcgataaccagttatcgatgatggtgagtcatgactcatgactggccacgagccaagtgggggaggagagaccgaaatagtcgcccacgccgaagtatctgaagtagctgccacaaggggcaaactcgtttgtcagctaagaaaaacccctttgccga</a:t>
            </a:r>
            <a:r>
              <a:rPr lang="en-US" sz="1400">
                <a:solidFill>
                  <a:srgbClr val="FF0000"/>
                </a:solidFill>
                <a:latin typeface="Lato"/>
                <a:ea typeface="Lato"/>
                <a:cs typeface="Lato"/>
                <a:sym typeface="Lato"/>
              </a:rPr>
              <a:t>ctcgacc</a:t>
            </a:r>
            <a:r>
              <a:rPr lang="en-US" sz="1400">
                <a:solidFill>
                  <a:srgbClr val="000000"/>
                </a:solidFill>
                <a:latin typeface="Lato"/>
                <a:ea typeface="Lato"/>
                <a:cs typeface="Lato"/>
                <a:sym typeface="Lato"/>
              </a:rPr>
              <a:t>ggcccagcatcattcatcagtttttgactgcaacttttacatcgcagcccattcccagtgcatttcattccattccaacgttccgggcgctttacaaatttaaagatcgtggccccatcaccgccgcctttcttctgtttcttctgcagcttccactcttcttcggcttccttggccgcttgtgttgcatgacctccttagggcgtaactgtgcttaagcatccaatccgccccgcagatcattggttaaagaattggtcggtgatgcgagtggatggaccaagaagacggggaaatgatagcctctggaattggcgcaattttcgccgagatttgctcacttgaataagcttttctgatgtttaaccgcctgggcatgaaactgttcaaaaatgaatggatgaagaatgctgggtaccaaaaaaaaaaaagcagaggaattcccctatataatcgtataatcgaagttacgataggttacccacggaatttcgagatgattcatttagttctgtttcgtttttttattttattttttttattttttttttttgagctagtctaattgtttatgcttacattttattgggttttaatttttcttcaaagggccgcttcaatctttttcctctttgtgtttgtcttagattatttttaacgttttccttgttactttttcggtgccctcaacttgttttcccagcgaacaattttagtgagttgccgcccgctgctgtgc’</a:t>
            </a:r>
          </a:p>
          <a:p>
            <a:pPr marL="0" marR="0" lvl="0" indent="0" algn="l" rtl="0">
              <a:lnSpc>
                <a:spcPct val="100000"/>
              </a:lnSpc>
              <a:spcBef>
                <a:spcPts val="0"/>
              </a:spcBef>
              <a:spcAft>
                <a:spcPts val="0"/>
              </a:spcAft>
              <a:buNone/>
            </a:pPr>
            <a:endParaRPr sz="1400">
              <a:latin typeface="Lato"/>
              <a:ea typeface="Lato"/>
              <a:cs typeface="Lato"/>
              <a:sym typeface="Lato"/>
            </a:endParaRPr>
          </a:p>
        </p:txBody>
      </p:sp>
      <p:sp>
        <p:nvSpPr>
          <p:cNvPr id="269" name="Shape 269"/>
          <p:cNvSpPr/>
          <p:nvPr/>
        </p:nvSpPr>
        <p:spPr>
          <a:xfrm rot="2298397">
            <a:off x="7605711" y="1500984"/>
            <a:ext cx="1208479" cy="1255473"/>
          </a:xfrm>
          <a:prstGeom prst="ellipse">
            <a:avLst/>
          </a:prstGeom>
          <a:noFill/>
          <a:ln w="3810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70" name="Shape 270"/>
          <p:cNvCxnSpPr>
            <a:stCxn id="269" idx="4"/>
          </p:cNvCxnSpPr>
          <p:nvPr/>
        </p:nvCxnSpPr>
        <p:spPr>
          <a:xfrm flipH="1">
            <a:off x="7135951" y="2621320"/>
            <a:ext cx="684900" cy="778500"/>
          </a:xfrm>
          <a:prstGeom prst="straightConnector1">
            <a:avLst/>
          </a:prstGeom>
          <a:noFill/>
          <a:ln w="38100" cap="flat" cmpd="sng">
            <a:solidFill>
              <a:srgbClr val="000000"/>
            </a:solidFill>
            <a:prstDash val="solid"/>
            <a:round/>
            <a:headEnd type="none" w="lg" len="lg"/>
            <a:tailEnd type="none" w="lg" len="lg"/>
          </a:ln>
        </p:spPr>
      </p:cxnSp>
      <p:cxnSp>
        <p:nvCxnSpPr>
          <p:cNvPr id="271" name="Shape 271"/>
          <p:cNvCxnSpPr/>
          <p:nvPr/>
        </p:nvCxnSpPr>
        <p:spPr>
          <a:xfrm rot="2290388" flipH="1">
            <a:off x="7111401" y="2680669"/>
            <a:ext cx="60675" cy="1428081"/>
          </a:xfrm>
          <a:prstGeom prst="straightConnector1">
            <a:avLst/>
          </a:prstGeom>
          <a:noFill/>
          <a:ln w="76200" cap="flat" cmpd="sng">
            <a:solidFill>
              <a:schemeClr val="dk1"/>
            </a:solidFill>
            <a:prstDash val="solid"/>
            <a:round/>
            <a:headEnd type="none" w="lg" len="lg"/>
            <a:tailEnd type="none" w="lg" len="lg"/>
          </a:ln>
        </p:spPr>
      </p:cxn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par>
                                <p:cTn id="8" presetID="10" presetClass="entr" presetSubtype="0" fill="hold" nodeType="withEffect">
                                  <p:stCondLst>
                                    <p:cond delay="0"/>
                                  </p:stCondLst>
                                  <p:childTnLst>
                                    <p:set>
                                      <p:cBhvr>
                                        <p:cTn id="9" dur="1" fill="hold">
                                          <p:stCondLst>
                                            <p:cond delay="0"/>
                                          </p:stCondLst>
                                        </p:cTn>
                                        <p:tgtEl>
                                          <p:spTgt spid="270"/>
                                        </p:tgtEl>
                                        <p:attrNameLst>
                                          <p:attrName>style.visibility</p:attrName>
                                        </p:attrNameLst>
                                      </p:cBhvr>
                                      <p:to>
                                        <p:strVal val="visible"/>
                                      </p:to>
                                    </p:set>
                                    <p:animEffect transition="in" filter="fade">
                                      <p:cBhvr>
                                        <p:cTn id="10" dur="1000"/>
                                        <p:tgtEl>
                                          <p:spTgt spid="270"/>
                                        </p:tgtEl>
                                      </p:cBhvr>
                                    </p:animEffect>
                                  </p:childTnLst>
                                </p:cTn>
                              </p:par>
                              <p:par>
                                <p:cTn id="11" presetID="10" presetClass="entr" presetSubtype="0" fill="hold" nodeType="withEffect">
                                  <p:stCondLst>
                                    <p:cond delay="0"/>
                                  </p:stCondLst>
                                  <p:childTnLst>
                                    <p:set>
                                      <p:cBhvr>
                                        <p:cTn id="12" dur="1" fill="hold">
                                          <p:stCondLst>
                                            <p:cond delay="0"/>
                                          </p:stCondLst>
                                        </p:cTn>
                                        <p:tgtEl>
                                          <p:spTgt spid="271"/>
                                        </p:tgtEl>
                                        <p:attrNameLst>
                                          <p:attrName>style.visibility</p:attrName>
                                        </p:attrNameLst>
                                      </p:cBhvr>
                                      <p:to>
                                        <p:strVal val="visible"/>
                                      </p:to>
                                    </p:set>
                                    <p:animEffect transition="in" filter="fade">
                                      <p:cBhvr>
                                        <p:cTn id="13"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050" y="427050"/>
            <a:ext cx="8510400" cy="597900"/>
          </a:xfrm>
          <a:prstGeom prst="rect">
            <a:avLst/>
          </a:prstGeom>
        </p:spPr>
        <p:txBody>
          <a:bodyPr lIns="91425" tIns="91425" rIns="91425" bIns="91425" anchor="b" anchorCtr="0">
            <a:noAutofit/>
          </a:bodyPr>
          <a:lstStyle/>
          <a:p>
            <a:pPr lvl="0">
              <a:spcBef>
                <a:spcPts val="0"/>
              </a:spcBef>
              <a:buNone/>
            </a:pPr>
            <a:r>
              <a:rPr lang="en-US" sz="3400">
                <a:latin typeface="Lato"/>
                <a:ea typeface="Lato"/>
                <a:cs typeface="Lato"/>
                <a:sym typeface="Lato"/>
              </a:rPr>
              <a:t>Outline</a:t>
            </a:r>
          </a:p>
        </p:txBody>
      </p:sp>
      <p:sp>
        <p:nvSpPr>
          <p:cNvPr id="113" name="Shape 113"/>
          <p:cNvSpPr txBox="1">
            <a:spLocks noGrp="1"/>
          </p:cNvSpPr>
          <p:nvPr>
            <p:ph type="body" idx="1"/>
          </p:nvPr>
        </p:nvSpPr>
        <p:spPr>
          <a:xfrm>
            <a:off x="390150" y="1352825"/>
            <a:ext cx="8363699" cy="3503999"/>
          </a:xfrm>
          <a:prstGeom prst="rect">
            <a:avLst/>
          </a:prstGeom>
        </p:spPr>
        <p:txBody>
          <a:bodyPr lIns="91425" tIns="91425" rIns="91425" bIns="91425" anchor="t" anchorCtr="0">
            <a:noAutofit/>
          </a:bodyPr>
          <a:lstStyle/>
          <a:p>
            <a:pPr marL="457200" lvl="0" indent="-419100" rtl="0">
              <a:spcBef>
                <a:spcPts val="0"/>
              </a:spcBef>
              <a:buSzPct val="100000"/>
              <a:buFont typeface="Lato"/>
              <a:buAutoNum type="arabicPeriod"/>
            </a:pPr>
            <a:r>
              <a:rPr lang="en-US" sz="3000">
                <a:latin typeface="Lato"/>
                <a:ea typeface="Lato"/>
                <a:cs typeface="Lato"/>
                <a:sym typeface="Lato"/>
              </a:rPr>
              <a:t>Background: Prospero and Notch signaling</a:t>
            </a:r>
          </a:p>
          <a:p>
            <a:pPr marL="0" lvl="0" indent="0" rtl="0">
              <a:spcBef>
                <a:spcPts val="0"/>
              </a:spcBef>
              <a:buNone/>
            </a:pPr>
            <a:endParaRPr sz="3000">
              <a:latin typeface="Lato"/>
              <a:ea typeface="Lato"/>
              <a:cs typeface="Lato"/>
              <a:sym typeface="Lato"/>
            </a:endParaRPr>
          </a:p>
          <a:p>
            <a:pPr marL="457200" lvl="0" indent="-419100" rtl="0">
              <a:spcBef>
                <a:spcPts val="0"/>
              </a:spcBef>
              <a:buSzPct val="100000"/>
              <a:buFont typeface="Lato"/>
              <a:buAutoNum type="arabicPeriod"/>
            </a:pPr>
            <a:r>
              <a:rPr lang="en-US" sz="3000">
                <a:latin typeface="Lato"/>
                <a:ea typeface="Lato"/>
                <a:cs typeface="Lato"/>
                <a:sym typeface="Lato"/>
              </a:rPr>
              <a:t>Methods: Data and High-Level Coding Steps</a:t>
            </a:r>
          </a:p>
          <a:p>
            <a:pPr marL="0" lvl="0" indent="0" rtl="0">
              <a:spcBef>
                <a:spcPts val="0"/>
              </a:spcBef>
              <a:buNone/>
            </a:pPr>
            <a:endParaRPr sz="3000">
              <a:latin typeface="Lato"/>
              <a:ea typeface="Lato"/>
              <a:cs typeface="Lato"/>
              <a:sym typeface="Lato"/>
            </a:endParaRPr>
          </a:p>
          <a:p>
            <a:pPr marL="457200" lvl="0" indent="-419100" rtl="0">
              <a:spcBef>
                <a:spcPts val="0"/>
              </a:spcBef>
              <a:buSzPct val="100000"/>
              <a:buFont typeface="Lato"/>
              <a:buAutoNum type="arabicPeriod"/>
            </a:pPr>
            <a:r>
              <a:rPr lang="en-US" sz="3000">
                <a:latin typeface="Lato"/>
                <a:ea typeface="Lato"/>
                <a:cs typeface="Lato"/>
                <a:sym typeface="Lato"/>
              </a:rPr>
              <a:t>Results</a:t>
            </a:r>
          </a:p>
          <a:p>
            <a:pPr marL="0" lvl="0" indent="0" rtl="0">
              <a:spcBef>
                <a:spcPts val="0"/>
              </a:spcBef>
              <a:buNone/>
            </a:pPr>
            <a:endParaRPr sz="3000">
              <a:latin typeface="Lato"/>
              <a:ea typeface="Lato"/>
              <a:cs typeface="Lato"/>
              <a:sym typeface="Lato"/>
            </a:endParaRPr>
          </a:p>
          <a:p>
            <a:pPr marL="457200" lvl="0" indent="-419100" rtl="0">
              <a:spcBef>
                <a:spcPts val="0"/>
              </a:spcBef>
              <a:buSzPct val="100000"/>
              <a:buFont typeface="Lato"/>
              <a:buAutoNum type="arabicPeriod"/>
            </a:pPr>
            <a:r>
              <a:rPr lang="en-US" sz="3000">
                <a:latin typeface="Lato"/>
                <a:ea typeface="Lato"/>
                <a:cs typeface="Lato"/>
                <a:sym typeface="Lato"/>
              </a:rPr>
              <a:t>Implications &amp; Areas for Further Study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050" y="42705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Outline</a:t>
            </a:r>
          </a:p>
        </p:txBody>
      </p:sp>
      <p:sp>
        <p:nvSpPr>
          <p:cNvPr id="278" name="Shape 278"/>
          <p:cNvSpPr txBox="1">
            <a:spLocks noGrp="1"/>
          </p:cNvSpPr>
          <p:nvPr>
            <p:ph type="body" idx="1"/>
          </p:nvPr>
        </p:nvSpPr>
        <p:spPr>
          <a:xfrm>
            <a:off x="390150" y="1352825"/>
            <a:ext cx="8363699" cy="3503999"/>
          </a:xfrm>
          <a:prstGeom prst="rect">
            <a:avLst/>
          </a:prstGeom>
        </p:spPr>
        <p:txBody>
          <a:bodyPr lIns="91425" tIns="91425" rIns="91425" bIns="91425" anchor="t" anchorCtr="0">
            <a:noAutofit/>
          </a:bodyPr>
          <a:lstStyle/>
          <a:p>
            <a:pPr marL="457200" lvl="0" indent="-419100" rtl="0">
              <a:spcBef>
                <a:spcPts val="0"/>
              </a:spcBef>
              <a:buClr>
                <a:srgbClr val="999999"/>
              </a:buClr>
              <a:buSzPct val="100000"/>
              <a:buFont typeface="Lato"/>
              <a:buAutoNum type="arabicPeriod"/>
            </a:pPr>
            <a:r>
              <a:rPr lang="en-US" sz="3000">
                <a:solidFill>
                  <a:srgbClr val="999999"/>
                </a:solidFill>
                <a:latin typeface="Lato"/>
                <a:ea typeface="Lato"/>
                <a:cs typeface="Lato"/>
                <a:sym typeface="Lato"/>
              </a:rPr>
              <a:t>Background: Prospero and Notch signaling</a:t>
            </a:r>
          </a:p>
          <a:p>
            <a:pPr marL="0" lvl="0" indent="0" rtl="0">
              <a:spcBef>
                <a:spcPts val="0"/>
              </a:spcBef>
              <a:buNone/>
            </a:pPr>
            <a:endParaRPr sz="3000">
              <a:solidFill>
                <a:srgbClr val="999999"/>
              </a:solidFill>
              <a:latin typeface="Lato"/>
              <a:ea typeface="Lato"/>
              <a:cs typeface="Lato"/>
              <a:sym typeface="Lato"/>
            </a:endParaRPr>
          </a:p>
          <a:p>
            <a:pPr marL="457200" lvl="0" indent="-419100" rtl="0">
              <a:spcBef>
                <a:spcPts val="0"/>
              </a:spcBef>
              <a:buClr>
                <a:srgbClr val="999999"/>
              </a:buClr>
              <a:buSzPct val="100000"/>
              <a:buFont typeface="Lato"/>
              <a:buAutoNum type="arabicPeriod"/>
            </a:pPr>
            <a:r>
              <a:rPr lang="en-US" sz="3000">
                <a:solidFill>
                  <a:srgbClr val="999999"/>
                </a:solidFill>
                <a:latin typeface="Lato"/>
                <a:ea typeface="Lato"/>
                <a:cs typeface="Lato"/>
                <a:sym typeface="Lato"/>
              </a:rPr>
              <a:t>Methods: Data and High-Level Coding Steps</a:t>
            </a:r>
          </a:p>
          <a:p>
            <a:pPr marL="0" lvl="0" indent="0" rtl="0">
              <a:spcBef>
                <a:spcPts val="0"/>
              </a:spcBef>
              <a:buNone/>
            </a:pPr>
            <a:endParaRPr sz="3000">
              <a:solidFill>
                <a:srgbClr val="999999"/>
              </a:solidFill>
              <a:latin typeface="Lato"/>
              <a:ea typeface="Lato"/>
              <a:cs typeface="Lato"/>
              <a:sym typeface="Lato"/>
            </a:endParaRPr>
          </a:p>
          <a:p>
            <a:pPr marL="457200" lvl="0" indent="-419100" rtl="0">
              <a:spcBef>
                <a:spcPts val="0"/>
              </a:spcBef>
              <a:buClr>
                <a:srgbClr val="000000"/>
              </a:buClr>
              <a:buSzPct val="100000"/>
              <a:buFont typeface="Lato"/>
              <a:buAutoNum type="arabicPeriod"/>
            </a:pPr>
            <a:r>
              <a:rPr lang="en-US" sz="3000">
                <a:solidFill>
                  <a:srgbClr val="000000"/>
                </a:solidFill>
                <a:latin typeface="Lato"/>
                <a:ea typeface="Lato"/>
                <a:cs typeface="Lato"/>
                <a:sym typeface="Lato"/>
              </a:rPr>
              <a:t>Results</a:t>
            </a:r>
          </a:p>
          <a:p>
            <a:pPr marL="0" lvl="0" indent="0" rtl="0">
              <a:spcBef>
                <a:spcPts val="0"/>
              </a:spcBef>
              <a:buNone/>
            </a:pPr>
            <a:endParaRPr sz="3000">
              <a:solidFill>
                <a:srgbClr val="999999"/>
              </a:solidFill>
              <a:latin typeface="Lato"/>
              <a:ea typeface="Lato"/>
              <a:cs typeface="Lato"/>
              <a:sym typeface="Lato"/>
            </a:endParaRPr>
          </a:p>
          <a:p>
            <a:pPr marL="457200" lvl="0" indent="-419100" rtl="0">
              <a:spcBef>
                <a:spcPts val="0"/>
              </a:spcBef>
              <a:buClr>
                <a:srgbClr val="999999"/>
              </a:buClr>
              <a:buSzPct val="100000"/>
              <a:buFont typeface="Lato"/>
              <a:buAutoNum type="arabicPeriod"/>
            </a:pPr>
            <a:r>
              <a:rPr lang="en-US" sz="3000">
                <a:solidFill>
                  <a:srgbClr val="999999"/>
                </a:solidFill>
                <a:latin typeface="Lato"/>
                <a:ea typeface="Lato"/>
                <a:cs typeface="Lato"/>
                <a:sym typeface="Lato"/>
              </a:rPr>
              <a:t>Implications &amp; Areas for Further Study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0" y="274650"/>
            <a:ext cx="9144000" cy="680699"/>
          </a:xfrm>
          <a:prstGeom prst="rect">
            <a:avLst/>
          </a:prstGeom>
        </p:spPr>
        <p:txBody>
          <a:bodyPr lIns="91425" tIns="91425" rIns="91425" bIns="91425" anchor="b" anchorCtr="0">
            <a:noAutofit/>
          </a:bodyPr>
          <a:lstStyle/>
          <a:p>
            <a:pPr lvl="0" rtl="0">
              <a:spcBef>
                <a:spcPts val="0"/>
              </a:spcBef>
              <a:buNone/>
            </a:pPr>
            <a:r>
              <a:rPr lang="en-US" sz="3200"/>
              <a:t>Results: Pros</a:t>
            </a:r>
            <a:r>
              <a:rPr lang="en-US" sz="3200" i="1"/>
              <a:t> </a:t>
            </a:r>
            <a:r>
              <a:rPr lang="en-US" sz="3200"/>
              <a:t>binding sites in </a:t>
            </a:r>
            <a:r>
              <a:rPr lang="en-US" sz="3200" i="1"/>
              <a:t>notch </a:t>
            </a:r>
            <a:r>
              <a:rPr lang="en-US" sz="3200"/>
              <a:t>promoter region</a:t>
            </a:r>
          </a:p>
        </p:txBody>
      </p:sp>
      <p:sp>
        <p:nvSpPr>
          <p:cNvPr id="286" name="Shape 286"/>
          <p:cNvSpPr txBox="1">
            <a:spLocks noGrp="1"/>
          </p:cNvSpPr>
          <p:nvPr>
            <p:ph type="body" idx="1"/>
          </p:nvPr>
        </p:nvSpPr>
        <p:spPr>
          <a:xfrm>
            <a:off x="524925" y="1600200"/>
            <a:ext cx="8221499" cy="4967700"/>
          </a:xfrm>
          <a:prstGeom prst="rect">
            <a:avLst/>
          </a:prstGeom>
        </p:spPr>
        <p:txBody>
          <a:bodyPr lIns="91425" tIns="91425" rIns="91425" bIns="91425" anchor="t" anchorCtr="0">
            <a:noAutofit/>
          </a:bodyPr>
          <a:lstStyle/>
          <a:p>
            <a:pPr marL="203200" lvl="0" indent="-69850" rtl="0">
              <a:spcBef>
                <a:spcPts val="0"/>
              </a:spcBef>
              <a:buClr>
                <a:schemeClr val="dk1"/>
              </a:buClr>
              <a:buSzPct val="61111"/>
              <a:buFont typeface="Arial"/>
              <a:buNone/>
            </a:pPr>
            <a:r>
              <a:rPr lang="en-US" sz="1800">
                <a:latin typeface="Lato"/>
                <a:ea typeface="Lato"/>
                <a:cs typeface="Lato"/>
                <a:sym typeface="Lato"/>
              </a:rPr>
              <a:t>attcctttgagccatagtccacccgaggctttgagttctcagcaatcaggcgaatgtttcgacgcttttcgatgagaacgtttcttcgttcgcctatcgataaccagttatcgatgatggtgagt</a:t>
            </a:r>
            <a:r>
              <a:rPr lang="en-US" sz="1800">
                <a:solidFill>
                  <a:srgbClr val="FF0000"/>
                </a:solidFill>
                <a:latin typeface="Lato"/>
                <a:ea typeface="Lato"/>
                <a:cs typeface="Lato"/>
                <a:sym typeface="Lato"/>
              </a:rPr>
              <a:t>catgactcatgact</a:t>
            </a:r>
            <a:r>
              <a:rPr lang="en-US" sz="1800">
                <a:latin typeface="Lato"/>
                <a:ea typeface="Lato"/>
                <a:cs typeface="Lato"/>
                <a:sym typeface="Lato"/>
              </a:rPr>
              <a:t>ggccacgagccaagtgggggaggagagaccgaaatagtcgcccacgccgaagtatctgaagtagctgccacaaggggcaaactcgtttgtcagctaagaaaaaccc</a:t>
            </a:r>
            <a:r>
              <a:rPr lang="en-US" sz="1800">
                <a:solidFill>
                  <a:srgbClr val="FF0000"/>
                </a:solidFill>
                <a:latin typeface="Lato"/>
                <a:ea typeface="Lato"/>
                <a:cs typeface="Lato"/>
                <a:sym typeface="Lato"/>
              </a:rPr>
              <a:t>ctttgcc</a:t>
            </a:r>
            <a:r>
              <a:rPr lang="en-US" sz="1800">
                <a:latin typeface="Lato"/>
                <a:ea typeface="Lato"/>
                <a:cs typeface="Lato"/>
                <a:sym typeface="Lato"/>
              </a:rPr>
              <a:t>ga</a:t>
            </a:r>
            <a:r>
              <a:rPr lang="en-US" sz="1800">
                <a:solidFill>
                  <a:srgbClr val="FF0000"/>
                </a:solidFill>
                <a:latin typeface="Lato"/>
                <a:ea typeface="Lato"/>
                <a:cs typeface="Lato"/>
                <a:sym typeface="Lato"/>
              </a:rPr>
              <a:t>ctcgacc</a:t>
            </a:r>
            <a:r>
              <a:rPr lang="en-US" sz="1800">
                <a:latin typeface="Lato"/>
                <a:ea typeface="Lato"/>
                <a:cs typeface="Lato"/>
                <a:sym typeface="Lato"/>
              </a:rPr>
              <a:t>ggcccagcatcattcatcagtttttgactgcaacttttacatcgcagcc</a:t>
            </a:r>
            <a:r>
              <a:rPr lang="en-US" sz="1800">
                <a:solidFill>
                  <a:srgbClr val="FF0000"/>
                </a:solidFill>
                <a:latin typeface="Lato"/>
                <a:ea typeface="Lato"/>
                <a:cs typeface="Lato"/>
                <a:sym typeface="Lato"/>
              </a:rPr>
              <a:t>cattccc</a:t>
            </a:r>
            <a:r>
              <a:rPr lang="en-US" sz="1800">
                <a:latin typeface="Lato"/>
                <a:ea typeface="Lato"/>
                <a:cs typeface="Lato"/>
                <a:sym typeface="Lato"/>
              </a:rPr>
              <a:t>agtgcatttcattccattccaacgttccgggcgctttacaaatttaaagatcgtggccc</a:t>
            </a:r>
            <a:r>
              <a:rPr lang="en-US" sz="1800">
                <a:solidFill>
                  <a:srgbClr val="FF0000"/>
                </a:solidFill>
                <a:latin typeface="Lato"/>
                <a:ea typeface="Lato"/>
                <a:cs typeface="Lato"/>
                <a:sym typeface="Lato"/>
              </a:rPr>
              <a:t>catcaccgcc</a:t>
            </a:r>
            <a:r>
              <a:rPr lang="en-US" sz="1800">
                <a:latin typeface="Lato"/>
                <a:ea typeface="Lato"/>
                <a:cs typeface="Lato"/>
                <a:sym typeface="Lato"/>
              </a:rPr>
              <a:t>gcctttcttctgtttcttctgcagcttcca</a:t>
            </a:r>
            <a:r>
              <a:rPr lang="en-US" sz="1800">
                <a:solidFill>
                  <a:srgbClr val="FF0000"/>
                </a:solidFill>
                <a:latin typeface="Lato"/>
                <a:ea typeface="Lato"/>
                <a:cs typeface="Lato"/>
                <a:sym typeface="Lato"/>
              </a:rPr>
              <a:t>ctcttct</a:t>
            </a:r>
            <a:r>
              <a:rPr lang="en-US" sz="1800">
                <a:latin typeface="Lato"/>
                <a:ea typeface="Lato"/>
                <a:cs typeface="Lato"/>
                <a:sym typeface="Lato"/>
              </a:rPr>
              <a:t>tcggcttc</a:t>
            </a:r>
            <a:r>
              <a:rPr lang="en-US" sz="1800">
                <a:solidFill>
                  <a:srgbClr val="FF0000"/>
                </a:solidFill>
                <a:latin typeface="Lato"/>
                <a:ea typeface="Lato"/>
                <a:cs typeface="Lato"/>
                <a:sym typeface="Lato"/>
              </a:rPr>
              <a:t>cttggcc</a:t>
            </a:r>
            <a:r>
              <a:rPr lang="en-US" sz="1800">
                <a:latin typeface="Lato"/>
                <a:ea typeface="Lato"/>
                <a:cs typeface="Lato"/>
                <a:sym typeface="Lato"/>
              </a:rPr>
              <a:t>gcttgtgttg</a:t>
            </a:r>
            <a:r>
              <a:rPr lang="en-US" sz="1800">
                <a:solidFill>
                  <a:srgbClr val="FF0000"/>
                </a:solidFill>
                <a:latin typeface="Lato"/>
                <a:ea typeface="Lato"/>
                <a:cs typeface="Lato"/>
                <a:sym typeface="Lato"/>
              </a:rPr>
              <a:t>catgacc</a:t>
            </a:r>
            <a:r>
              <a:rPr lang="en-US" sz="1800">
                <a:latin typeface="Lato"/>
                <a:ea typeface="Lato"/>
                <a:cs typeface="Lato"/>
                <a:sym typeface="Lato"/>
              </a:rPr>
              <a:t>tccttagggcgtaactgtgcttaagcatccaatccgccccgcagatcattggttaaagaattggtcggtgatgcgagtggatggaccaagaagacggggaaatgatagcctctggaattggcgcaattttcgccgagatttgctcacttgaataag</a:t>
            </a:r>
            <a:r>
              <a:rPr lang="en-US" sz="1800">
                <a:solidFill>
                  <a:srgbClr val="FF0000"/>
                </a:solidFill>
                <a:latin typeface="Lato"/>
                <a:ea typeface="Lato"/>
                <a:cs typeface="Lato"/>
                <a:sym typeface="Lato"/>
              </a:rPr>
              <a:t>cttttct</a:t>
            </a:r>
            <a:r>
              <a:rPr lang="en-US" sz="1800">
                <a:latin typeface="Lato"/>
                <a:ea typeface="Lato"/>
                <a:cs typeface="Lato"/>
                <a:sym typeface="Lato"/>
              </a:rPr>
              <a:t>gatgtttaaccgcctgggcatgaaactgttcaaaaatgaatggatgaagaatgctgggtaccaaaaaaaaaaaagcagaggaattcccctatataatcgtataatcgaagttacgataggttacccacggaatttcgagatgattcatttagttctgtttcgtttttttattttattttttttattttttttttttgagctagtctaattgtttatgcttacattttattgggttttaatttttcttcaaagggccgcttcaatctttttcctctttgtgtttgtcttagattatttttaacgttttccttgttactttttcggtgcc</a:t>
            </a:r>
            <a:r>
              <a:rPr lang="en-US" sz="1800">
                <a:solidFill>
                  <a:srgbClr val="FF0000"/>
                </a:solidFill>
                <a:latin typeface="Lato"/>
                <a:ea typeface="Lato"/>
                <a:cs typeface="Lato"/>
                <a:sym typeface="Lato"/>
              </a:rPr>
              <a:t>ctcaact</a:t>
            </a:r>
            <a:r>
              <a:rPr lang="en-US" sz="1800">
                <a:latin typeface="Lato"/>
                <a:ea typeface="Lato"/>
                <a:cs typeface="Lato"/>
                <a:sym typeface="Lato"/>
              </a:rPr>
              <a:t>tgttttcccagcgaacaattttagtgagttgccgcccgctgctgtgc</a:t>
            </a:r>
          </a:p>
        </p:txBody>
      </p:sp>
      <p:sp>
        <p:nvSpPr>
          <p:cNvPr id="287" name="Shape 287"/>
          <p:cNvSpPr txBox="1">
            <a:spLocks noGrp="1"/>
          </p:cNvSpPr>
          <p:nvPr>
            <p:ph type="body" idx="2"/>
          </p:nvPr>
        </p:nvSpPr>
        <p:spPr>
          <a:xfrm>
            <a:off x="524925" y="5867400"/>
            <a:ext cx="8221499" cy="863700"/>
          </a:xfrm>
          <a:prstGeom prst="rect">
            <a:avLst/>
          </a:prstGeom>
        </p:spPr>
        <p:txBody>
          <a:bodyPr lIns="91425" tIns="91425" rIns="91425" bIns="91425" anchor="t" anchorCtr="0">
            <a:noAutofit/>
          </a:bodyPr>
          <a:lstStyle/>
          <a:p>
            <a:pPr marL="203200" lvl="0" indent="-69850" algn="ctr" rtl="0">
              <a:spcBef>
                <a:spcPts val="0"/>
              </a:spcBef>
              <a:buClr>
                <a:schemeClr val="dk1"/>
              </a:buClr>
              <a:buSzPct val="55000"/>
              <a:buFont typeface="Arial"/>
              <a:buNone/>
            </a:pPr>
            <a:r>
              <a:rPr lang="en-US" sz="2000">
                <a:latin typeface="Lato"/>
                <a:ea typeface="Lato"/>
                <a:cs typeface="Lato"/>
                <a:sym typeface="Lato"/>
              </a:rPr>
              <a:t>bindingSites =  ['catgact', 'ctttgcc', 'ctcgacc', 'cattccc', 'catcacc', 'caccgcc', 'ctcttct', 'cttggcc', 'catgacc', 'cttttct', 'ctcaact']</a:t>
            </a:r>
          </a:p>
          <a:p>
            <a:pPr marL="203200" lvl="0" indent="-69850" algn="ctr" rtl="0">
              <a:spcBef>
                <a:spcPts val="0"/>
              </a:spcBef>
              <a:buClr>
                <a:schemeClr val="dk1"/>
              </a:buClr>
              <a:buSzPct val="55000"/>
              <a:buFont typeface="Arial"/>
              <a:buNone/>
            </a:pPr>
            <a:endParaRPr sz="2000">
              <a:latin typeface="Lato"/>
              <a:ea typeface="Lato"/>
              <a:cs typeface="Lato"/>
              <a:sym typeface="Lato"/>
            </a:endParaRPr>
          </a:p>
          <a:p>
            <a:pPr marL="203200" lvl="0" indent="-69850" algn="ctr" rtl="0">
              <a:spcBef>
                <a:spcPts val="0"/>
              </a:spcBef>
              <a:buClr>
                <a:schemeClr val="dk1"/>
              </a:buClr>
              <a:buSzPct val="55000"/>
              <a:buFont typeface="Arial"/>
              <a:buNone/>
            </a:pPr>
            <a:endParaRPr sz="2000">
              <a:latin typeface="Lato"/>
              <a:ea typeface="Lato"/>
              <a:cs typeface="Lato"/>
              <a:sym typeface="Lato"/>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050" y="42705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Outline</a:t>
            </a:r>
          </a:p>
        </p:txBody>
      </p:sp>
      <p:sp>
        <p:nvSpPr>
          <p:cNvPr id="294" name="Shape 294"/>
          <p:cNvSpPr txBox="1">
            <a:spLocks noGrp="1"/>
          </p:cNvSpPr>
          <p:nvPr>
            <p:ph type="body" idx="1"/>
          </p:nvPr>
        </p:nvSpPr>
        <p:spPr>
          <a:xfrm>
            <a:off x="390150" y="1352825"/>
            <a:ext cx="8363699" cy="3503999"/>
          </a:xfrm>
          <a:prstGeom prst="rect">
            <a:avLst/>
          </a:prstGeom>
        </p:spPr>
        <p:txBody>
          <a:bodyPr lIns="91425" tIns="91425" rIns="91425" bIns="91425" anchor="t" anchorCtr="0">
            <a:noAutofit/>
          </a:bodyPr>
          <a:lstStyle/>
          <a:p>
            <a:pPr marL="457200" lvl="0" indent="-419100" rtl="0">
              <a:spcBef>
                <a:spcPts val="0"/>
              </a:spcBef>
              <a:buClr>
                <a:srgbClr val="999999"/>
              </a:buClr>
              <a:buSzPct val="100000"/>
              <a:buFont typeface="Lato"/>
              <a:buAutoNum type="arabicPeriod"/>
            </a:pPr>
            <a:r>
              <a:rPr lang="en-US" sz="3000">
                <a:solidFill>
                  <a:srgbClr val="999999"/>
                </a:solidFill>
                <a:latin typeface="Lato"/>
                <a:ea typeface="Lato"/>
                <a:cs typeface="Lato"/>
                <a:sym typeface="Lato"/>
              </a:rPr>
              <a:t>Background: Prospero and Notch signaling</a:t>
            </a:r>
          </a:p>
          <a:p>
            <a:pPr marL="0" lvl="0" indent="0" rtl="0">
              <a:spcBef>
                <a:spcPts val="0"/>
              </a:spcBef>
              <a:buNone/>
            </a:pPr>
            <a:endParaRPr sz="3000">
              <a:solidFill>
                <a:srgbClr val="999999"/>
              </a:solidFill>
              <a:latin typeface="Lato"/>
              <a:ea typeface="Lato"/>
              <a:cs typeface="Lato"/>
              <a:sym typeface="Lato"/>
            </a:endParaRPr>
          </a:p>
          <a:p>
            <a:pPr marL="457200" lvl="0" indent="-419100" rtl="0">
              <a:spcBef>
                <a:spcPts val="0"/>
              </a:spcBef>
              <a:buClr>
                <a:srgbClr val="999999"/>
              </a:buClr>
              <a:buSzPct val="100000"/>
              <a:buFont typeface="Lato"/>
              <a:buAutoNum type="arabicPeriod"/>
            </a:pPr>
            <a:r>
              <a:rPr lang="en-US" sz="3000">
                <a:solidFill>
                  <a:srgbClr val="999999"/>
                </a:solidFill>
                <a:latin typeface="Lato"/>
                <a:ea typeface="Lato"/>
                <a:cs typeface="Lato"/>
                <a:sym typeface="Lato"/>
              </a:rPr>
              <a:t>Methods: Data and High-Level Coding Steps</a:t>
            </a:r>
          </a:p>
          <a:p>
            <a:pPr marL="0" lvl="0" indent="0" rtl="0">
              <a:spcBef>
                <a:spcPts val="0"/>
              </a:spcBef>
              <a:buNone/>
            </a:pPr>
            <a:endParaRPr sz="3000">
              <a:solidFill>
                <a:srgbClr val="999999"/>
              </a:solidFill>
              <a:latin typeface="Lato"/>
              <a:ea typeface="Lato"/>
              <a:cs typeface="Lato"/>
              <a:sym typeface="Lato"/>
            </a:endParaRPr>
          </a:p>
          <a:p>
            <a:pPr marL="457200" lvl="0" indent="-419100" rtl="0">
              <a:spcBef>
                <a:spcPts val="0"/>
              </a:spcBef>
              <a:buClr>
                <a:srgbClr val="999999"/>
              </a:buClr>
              <a:buSzPct val="100000"/>
              <a:buFont typeface="Lato"/>
              <a:buAutoNum type="arabicPeriod"/>
            </a:pPr>
            <a:r>
              <a:rPr lang="en-US" sz="3000">
                <a:solidFill>
                  <a:srgbClr val="999999"/>
                </a:solidFill>
                <a:latin typeface="Lato"/>
                <a:ea typeface="Lato"/>
                <a:cs typeface="Lato"/>
                <a:sym typeface="Lato"/>
              </a:rPr>
              <a:t>Results</a:t>
            </a:r>
          </a:p>
          <a:p>
            <a:pPr marL="0" lvl="0" indent="0" rtl="0">
              <a:spcBef>
                <a:spcPts val="0"/>
              </a:spcBef>
              <a:buNone/>
            </a:pPr>
            <a:endParaRPr sz="3000">
              <a:solidFill>
                <a:srgbClr val="999999"/>
              </a:solidFill>
              <a:latin typeface="Lato"/>
              <a:ea typeface="Lato"/>
              <a:cs typeface="Lato"/>
              <a:sym typeface="Lato"/>
            </a:endParaRPr>
          </a:p>
          <a:p>
            <a:pPr marL="457200" lvl="0" indent="-419100" rtl="0">
              <a:spcBef>
                <a:spcPts val="0"/>
              </a:spcBef>
              <a:buClr>
                <a:srgbClr val="000000"/>
              </a:buClr>
              <a:buSzPct val="100000"/>
              <a:buFont typeface="Lato"/>
              <a:buAutoNum type="arabicPeriod"/>
            </a:pPr>
            <a:r>
              <a:rPr lang="en-US" sz="3000">
                <a:solidFill>
                  <a:srgbClr val="000000"/>
                </a:solidFill>
                <a:latin typeface="Lato"/>
                <a:ea typeface="Lato"/>
                <a:cs typeface="Lato"/>
                <a:sym typeface="Lato"/>
              </a:rPr>
              <a:t>Implications &amp; Areas for Further Study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0" y="274650"/>
            <a:ext cx="9144000" cy="680699"/>
          </a:xfrm>
          <a:prstGeom prst="rect">
            <a:avLst/>
          </a:prstGeom>
        </p:spPr>
        <p:txBody>
          <a:bodyPr lIns="91425" tIns="91425" rIns="91425" bIns="91425" anchor="b" anchorCtr="0">
            <a:noAutofit/>
          </a:bodyPr>
          <a:lstStyle/>
          <a:p>
            <a:pPr lvl="0" rtl="0">
              <a:spcBef>
                <a:spcPts val="0"/>
              </a:spcBef>
              <a:buNone/>
            </a:pPr>
            <a:r>
              <a:rPr lang="en-US" sz="3200"/>
              <a:t>Implications</a:t>
            </a:r>
          </a:p>
        </p:txBody>
      </p:sp>
      <p:sp>
        <p:nvSpPr>
          <p:cNvPr id="302" name="Shape 302"/>
          <p:cNvSpPr txBox="1"/>
          <p:nvPr/>
        </p:nvSpPr>
        <p:spPr>
          <a:xfrm>
            <a:off x="448650" y="1406500"/>
            <a:ext cx="8123700" cy="4169100"/>
          </a:xfrm>
          <a:prstGeom prst="rect">
            <a:avLst/>
          </a:prstGeom>
          <a:noFill/>
          <a:ln>
            <a:noFill/>
          </a:ln>
        </p:spPr>
        <p:txBody>
          <a:bodyPr lIns="91425" tIns="91425" rIns="91425" bIns="91425" anchor="t" anchorCtr="0">
            <a:noAutofit/>
          </a:bodyPr>
          <a:lstStyle/>
          <a:p>
            <a:pPr marL="457200" lvl="0" indent="-381000" rtl="0">
              <a:spcBef>
                <a:spcPts val="0"/>
              </a:spcBef>
              <a:buSzPct val="100000"/>
              <a:buFont typeface="Lato"/>
              <a:buChar char="●"/>
            </a:pPr>
            <a:r>
              <a:rPr lang="en-US" sz="2400">
                <a:latin typeface="Lato"/>
                <a:ea typeface="Lato"/>
                <a:cs typeface="Lato"/>
                <a:sym typeface="Lato"/>
              </a:rPr>
              <a:t>Pros transcription factor may regulate Notch expression in cells → novel mechanism of cell differentiation regulation</a:t>
            </a:r>
          </a:p>
          <a:p>
            <a:pPr lvl="0" rtl="0">
              <a:spcBef>
                <a:spcPts val="0"/>
              </a:spcBef>
              <a:buNone/>
            </a:pPr>
            <a:endParaRPr sz="2400">
              <a:latin typeface="Lato"/>
              <a:ea typeface="Lato"/>
              <a:cs typeface="Lato"/>
              <a:sym typeface="Lato"/>
            </a:endParaRPr>
          </a:p>
          <a:p>
            <a:pPr marL="457200" lvl="0" indent="-381000" rtl="0">
              <a:spcBef>
                <a:spcPts val="0"/>
              </a:spcBef>
              <a:buSzPct val="100000"/>
              <a:buFont typeface="Lato"/>
              <a:buChar char="●"/>
            </a:pPr>
            <a:r>
              <a:rPr lang="en-US" sz="2400">
                <a:latin typeface="Lato"/>
                <a:ea typeface="Lato"/>
                <a:cs typeface="Lato"/>
                <a:sym typeface="Lato"/>
              </a:rPr>
              <a:t>Relevance to cancer:</a:t>
            </a:r>
          </a:p>
          <a:p>
            <a:pPr marL="914400" lvl="1" indent="-381000" rtl="0">
              <a:spcBef>
                <a:spcPts val="0"/>
              </a:spcBef>
              <a:buSzPct val="100000"/>
              <a:buFont typeface="Lato"/>
              <a:buChar char="○"/>
            </a:pPr>
            <a:r>
              <a:rPr lang="en-US" sz="2400">
                <a:latin typeface="Lato"/>
                <a:ea typeface="Lato"/>
                <a:cs typeface="Lato"/>
                <a:sym typeface="Lato"/>
              </a:rPr>
              <a:t>Misregulation of cell differentiation has been linked to cancer development and tumorous growth</a:t>
            </a:r>
            <a:r>
              <a:rPr lang="en-US" sz="2400" baseline="30000">
                <a:latin typeface="Lato"/>
                <a:ea typeface="Lato"/>
                <a:cs typeface="Lato"/>
                <a:sym typeface="Lato"/>
              </a:rPr>
              <a:t>1</a:t>
            </a:r>
          </a:p>
          <a:p>
            <a:pPr marL="914400" lvl="1" indent="-381000" rtl="0">
              <a:spcBef>
                <a:spcPts val="0"/>
              </a:spcBef>
              <a:buSzPct val="100000"/>
              <a:buFont typeface="Lato"/>
              <a:buChar char="○"/>
            </a:pPr>
            <a:r>
              <a:rPr lang="en-US" sz="2400">
                <a:latin typeface="Lato"/>
                <a:ea typeface="Lato"/>
                <a:cs typeface="Lato"/>
                <a:sym typeface="Lato"/>
              </a:rPr>
              <a:t>Preestablished role of Notch</a:t>
            </a:r>
            <a:r>
              <a:rPr lang="en-US" sz="2400" baseline="30000">
                <a:latin typeface="Lato"/>
                <a:ea typeface="Lato"/>
                <a:cs typeface="Lato"/>
                <a:sym typeface="Lato"/>
              </a:rPr>
              <a:t>2</a:t>
            </a:r>
            <a:r>
              <a:rPr lang="en-US" sz="2400">
                <a:latin typeface="Lato"/>
                <a:ea typeface="Lato"/>
                <a:cs typeface="Lato"/>
                <a:sym typeface="Lato"/>
              </a:rPr>
              <a:t> and Prospero</a:t>
            </a:r>
            <a:r>
              <a:rPr lang="en-US" sz="2400" baseline="30000">
                <a:latin typeface="Lato"/>
                <a:ea typeface="Lato"/>
                <a:cs typeface="Lato"/>
                <a:sym typeface="Lato"/>
              </a:rPr>
              <a:t>3</a:t>
            </a:r>
            <a:r>
              <a:rPr lang="en-US" sz="2400">
                <a:latin typeface="Lato"/>
                <a:ea typeface="Lato"/>
                <a:cs typeface="Lato"/>
                <a:sym typeface="Lato"/>
              </a:rPr>
              <a:t> signaling in cancer → interactive role in cancer?</a:t>
            </a:r>
          </a:p>
        </p:txBody>
      </p:sp>
      <p:sp>
        <p:nvSpPr>
          <p:cNvPr id="303" name="Shape 303"/>
          <p:cNvSpPr txBox="1"/>
          <p:nvPr/>
        </p:nvSpPr>
        <p:spPr>
          <a:xfrm>
            <a:off x="6107850" y="5837925"/>
            <a:ext cx="2988899" cy="779700"/>
          </a:xfrm>
          <a:prstGeom prst="rect">
            <a:avLst/>
          </a:prstGeom>
          <a:noFill/>
          <a:ln>
            <a:noFill/>
          </a:ln>
        </p:spPr>
        <p:txBody>
          <a:bodyPr lIns="91425" tIns="91425" rIns="91425" bIns="91425" anchor="t" anchorCtr="0">
            <a:noAutofit/>
          </a:bodyPr>
          <a:lstStyle/>
          <a:p>
            <a:pPr lvl="0">
              <a:spcBef>
                <a:spcPts val="0"/>
              </a:spcBef>
              <a:buNone/>
            </a:pPr>
            <a:r>
              <a:rPr lang="en-US" baseline="30000">
                <a:latin typeface="Lato"/>
                <a:ea typeface="Lato"/>
                <a:cs typeface="Lato"/>
                <a:sym typeface="Lato"/>
              </a:rPr>
              <a:t>1</a:t>
            </a:r>
            <a:r>
              <a:rPr lang="en-US">
                <a:latin typeface="Lato"/>
                <a:ea typeface="Lato"/>
                <a:cs typeface="Lato"/>
                <a:sym typeface="Lato"/>
              </a:rPr>
              <a:t>Al-Hajj et al., 2003; </a:t>
            </a:r>
            <a:r>
              <a:rPr lang="en-US" baseline="30000">
                <a:latin typeface="Lato"/>
                <a:ea typeface="Lato"/>
                <a:cs typeface="Lato"/>
                <a:sym typeface="Lato"/>
              </a:rPr>
              <a:t>2</a:t>
            </a:r>
            <a:r>
              <a:rPr lang="en-US">
                <a:latin typeface="Lato"/>
                <a:ea typeface="Lato"/>
                <a:cs typeface="Lato"/>
                <a:sym typeface="Lato"/>
              </a:rPr>
              <a:t>Arnold et al., 2015; </a:t>
            </a:r>
            <a:r>
              <a:rPr lang="en-US" baseline="30000">
                <a:latin typeface="Lato"/>
                <a:ea typeface="Lato"/>
                <a:cs typeface="Lato"/>
                <a:sym typeface="Lato"/>
              </a:rPr>
              <a:t>3</a:t>
            </a:r>
            <a:r>
              <a:rPr lang="en-US">
                <a:latin typeface="Lato"/>
                <a:ea typeface="Lato"/>
                <a:cs typeface="Lato"/>
                <a:sym typeface="Lato"/>
              </a:rPr>
              <a:t>Lu et al., 2012</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Shape 309"/>
          <p:cNvPicPr preferRelativeResize="0"/>
          <p:nvPr/>
        </p:nvPicPr>
        <p:blipFill>
          <a:blip r:embed="rId3">
            <a:alphaModFix/>
          </a:blip>
          <a:stretch>
            <a:fillRect/>
          </a:stretch>
        </p:blipFill>
        <p:spPr>
          <a:xfrm>
            <a:off x="4922974" y="648775"/>
            <a:ext cx="3924700" cy="3015774"/>
          </a:xfrm>
          <a:prstGeom prst="rect">
            <a:avLst/>
          </a:prstGeom>
          <a:noFill/>
          <a:ln>
            <a:noFill/>
          </a:ln>
        </p:spPr>
      </p:pic>
      <p:sp>
        <p:nvSpPr>
          <p:cNvPr id="310" name="Shape 310"/>
          <p:cNvSpPr txBox="1"/>
          <p:nvPr/>
        </p:nvSpPr>
        <p:spPr>
          <a:xfrm>
            <a:off x="5495450" y="3613700"/>
            <a:ext cx="3370800" cy="377099"/>
          </a:xfrm>
          <a:prstGeom prst="rect">
            <a:avLst/>
          </a:prstGeom>
          <a:noFill/>
          <a:ln>
            <a:noFill/>
          </a:ln>
        </p:spPr>
        <p:txBody>
          <a:bodyPr lIns="91425" tIns="91425" rIns="91425" bIns="91425" anchor="t" anchorCtr="0">
            <a:noAutofit/>
          </a:bodyPr>
          <a:lstStyle/>
          <a:p>
            <a:pPr lvl="0">
              <a:spcBef>
                <a:spcPts val="0"/>
              </a:spcBef>
              <a:buNone/>
            </a:pPr>
            <a:r>
              <a:rPr lang="en-US">
                <a:latin typeface="Lato"/>
                <a:ea typeface="Lato"/>
                <a:cs typeface="Lato"/>
                <a:sym typeface="Lato"/>
              </a:rPr>
              <a:t>Artavania-Taakonas et al., 1999</a:t>
            </a:r>
          </a:p>
        </p:txBody>
      </p:sp>
      <p:sp>
        <p:nvSpPr>
          <p:cNvPr id="311" name="Shape 311"/>
          <p:cNvSpPr txBox="1">
            <a:spLocks noGrp="1"/>
          </p:cNvSpPr>
          <p:nvPr>
            <p:ph type="title"/>
          </p:nvPr>
        </p:nvSpPr>
        <p:spPr>
          <a:xfrm>
            <a:off x="0" y="198450"/>
            <a:ext cx="9144000" cy="680699"/>
          </a:xfrm>
          <a:prstGeom prst="rect">
            <a:avLst/>
          </a:prstGeom>
        </p:spPr>
        <p:txBody>
          <a:bodyPr lIns="91425" tIns="91425" rIns="91425" bIns="91425" anchor="b" anchorCtr="0">
            <a:noAutofit/>
          </a:bodyPr>
          <a:lstStyle/>
          <a:p>
            <a:pPr lvl="0" rtl="0">
              <a:spcBef>
                <a:spcPts val="0"/>
              </a:spcBef>
              <a:buNone/>
            </a:pPr>
            <a:r>
              <a:rPr lang="en-US" sz="3200"/>
              <a:t>Areas for Further Study</a:t>
            </a:r>
          </a:p>
        </p:txBody>
      </p:sp>
      <p:sp>
        <p:nvSpPr>
          <p:cNvPr id="312" name="Shape 312"/>
          <p:cNvSpPr txBox="1"/>
          <p:nvPr/>
        </p:nvSpPr>
        <p:spPr>
          <a:xfrm>
            <a:off x="112175" y="1262100"/>
            <a:ext cx="4886999" cy="4791000"/>
          </a:xfrm>
          <a:prstGeom prst="rect">
            <a:avLst/>
          </a:prstGeom>
          <a:noFill/>
          <a:ln>
            <a:noFill/>
          </a:ln>
        </p:spPr>
        <p:txBody>
          <a:bodyPr lIns="91425" tIns="91425" rIns="91425" bIns="91425" anchor="t" anchorCtr="0">
            <a:noAutofit/>
          </a:bodyPr>
          <a:lstStyle/>
          <a:p>
            <a:pPr lvl="0" rtl="0">
              <a:spcBef>
                <a:spcPts val="0"/>
              </a:spcBef>
              <a:buNone/>
            </a:pPr>
            <a:r>
              <a:rPr lang="en-US" sz="2400">
                <a:latin typeface="Lato"/>
                <a:ea typeface="Lato"/>
                <a:cs typeface="Lato"/>
                <a:sym typeface="Lato"/>
              </a:rPr>
              <a:t>Computational problems</a:t>
            </a:r>
          </a:p>
          <a:p>
            <a:pPr marL="457200" lvl="0" indent="-381000" rtl="0">
              <a:spcBef>
                <a:spcPts val="0"/>
              </a:spcBef>
              <a:buSzPct val="100000"/>
              <a:buFont typeface="Lato"/>
              <a:buChar char="●"/>
            </a:pPr>
            <a:r>
              <a:rPr lang="en-US" sz="2400">
                <a:latin typeface="Lato"/>
                <a:ea typeface="Lato"/>
                <a:cs typeface="Lato"/>
                <a:sym typeface="Lato"/>
              </a:rPr>
              <a:t>Is this statistically significant? </a:t>
            </a:r>
          </a:p>
          <a:p>
            <a:pPr marL="457200" lvl="0" indent="-381000" rtl="0">
              <a:spcBef>
                <a:spcPts val="0"/>
              </a:spcBef>
              <a:buSzPct val="100000"/>
              <a:buFont typeface="Lato"/>
              <a:buChar char="●"/>
            </a:pPr>
            <a:r>
              <a:rPr lang="en-US" sz="2400">
                <a:latin typeface="Lato"/>
                <a:ea typeface="Lato"/>
                <a:cs typeface="Lato"/>
                <a:sym typeface="Lato"/>
              </a:rPr>
              <a:t>Does the Pros transcription factor regulate other elements of the Notch signaling pathway?</a:t>
            </a:r>
          </a:p>
          <a:p>
            <a:pPr lvl="0" rtl="0">
              <a:spcBef>
                <a:spcPts val="0"/>
              </a:spcBef>
              <a:buNone/>
            </a:pPr>
            <a:endParaRPr sz="2400">
              <a:latin typeface="Lato"/>
              <a:ea typeface="Lato"/>
              <a:cs typeface="Lato"/>
              <a:sym typeface="Lato"/>
            </a:endParaRPr>
          </a:p>
          <a:p>
            <a:pPr lvl="0" rtl="0">
              <a:spcBef>
                <a:spcPts val="0"/>
              </a:spcBef>
              <a:buNone/>
            </a:pPr>
            <a:endParaRPr sz="2400">
              <a:latin typeface="Lato"/>
              <a:ea typeface="Lato"/>
              <a:cs typeface="Lato"/>
              <a:sym typeface="Lato"/>
            </a:endParaRPr>
          </a:p>
          <a:p>
            <a:pPr lvl="0" rtl="0">
              <a:spcBef>
                <a:spcPts val="0"/>
              </a:spcBef>
              <a:buNone/>
            </a:pPr>
            <a:r>
              <a:rPr lang="en-US" sz="2400">
                <a:latin typeface="Lato"/>
                <a:ea typeface="Lato"/>
                <a:cs typeface="Lato"/>
                <a:sym typeface="Lato"/>
              </a:rPr>
              <a:t>Empirical problems</a:t>
            </a:r>
          </a:p>
          <a:p>
            <a:pPr marL="457200" lvl="0" indent="-381000" rtl="0">
              <a:spcBef>
                <a:spcPts val="0"/>
              </a:spcBef>
              <a:buSzPct val="100000"/>
              <a:buFont typeface="Lato"/>
              <a:buChar char="●"/>
            </a:pPr>
            <a:r>
              <a:rPr lang="en-US" sz="2400" i="1">
                <a:latin typeface="Lato"/>
                <a:ea typeface="Lato"/>
                <a:cs typeface="Lato"/>
                <a:sym typeface="Lato"/>
              </a:rPr>
              <a:t>in vitro</a:t>
            </a:r>
            <a:r>
              <a:rPr lang="en-US" sz="2400">
                <a:latin typeface="Lato"/>
                <a:ea typeface="Lato"/>
                <a:cs typeface="Lato"/>
                <a:sym typeface="Lato"/>
              </a:rPr>
              <a:t>: are these sequences sufficient for Pros binding?</a:t>
            </a:r>
          </a:p>
          <a:p>
            <a:pPr marL="457200" lvl="0" indent="-381000" rtl="0">
              <a:spcBef>
                <a:spcPts val="0"/>
              </a:spcBef>
              <a:buSzPct val="100000"/>
              <a:buFont typeface="Lato"/>
              <a:buChar char="●"/>
            </a:pPr>
            <a:r>
              <a:rPr lang="en-US" sz="2400" i="1">
                <a:latin typeface="Lato"/>
                <a:ea typeface="Lato"/>
                <a:cs typeface="Lato"/>
                <a:sym typeface="Lato"/>
              </a:rPr>
              <a:t>in vivo: </a:t>
            </a:r>
            <a:r>
              <a:rPr lang="en-US" sz="2400">
                <a:latin typeface="Lato"/>
                <a:ea typeface="Lato"/>
                <a:cs typeface="Lato"/>
                <a:sym typeface="Lato"/>
              </a:rPr>
              <a:t>do </a:t>
            </a:r>
            <a:r>
              <a:rPr lang="en-US" sz="2400" i="1">
                <a:latin typeface="Lato"/>
                <a:ea typeface="Lato"/>
                <a:cs typeface="Lato"/>
                <a:sym typeface="Lato"/>
              </a:rPr>
              <a:t>prospero</a:t>
            </a:r>
            <a:r>
              <a:rPr lang="en-US" sz="2400">
                <a:latin typeface="Lato"/>
                <a:ea typeface="Lato"/>
                <a:cs typeface="Lato"/>
                <a:sym typeface="Lato"/>
              </a:rPr>
              <a:t>-KDs show altered </a:t>
            </a:r>
            <a:r>
              <a:rPr lang="en-US" sz="2400" i="1">
                <a:latin typeface="Lato"/>
                <a:ea typeface="Lato"/>
                <a:cs typeface="Lato"/>
                <a:sym typeface="Lato"/>
              </a:rPr>
              <a:t>notch</a:t>
            </a:r>
            <a:r>
              <a:rPr lang="en-US" sz="2400">
                <a:latin typeface="Lato"/>
                <a:ea typeface="Lato"/>
                <a:cs typeface="Lato"/>
                <a:sym typeface="Lato"/>
              </a:rPr>
              <a:t> RNA expression?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113400" y="379700"/>
            <a:ext cx="9030600" cy="557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97ABBC"/>
              </a:buClr>
              <a:buSzPct val="25000"/>
              <a:buFont typeface="Raleway"/>
              <a:buNone/>
            </a:pPr>
            <a:r>
              <a:rPr lang="en-US" sz="2800">
                <a:solidFill>
                  <a:srgbClr val="000000"/>
                </a:solidFill>
                <a:latin typeface="Lato"/>
                <a:ea typeface="Lato"/>
                <a:cs typeface="Lato"/>
                <a:sym typeface="Lato"/>
              </a:rPr>
              <a:t>References</a:t>
            </a:r>
          </a:p>
        </p:txBody>
      </p:sp>
      <p:sp>
        <p:nvSpPr>
          <p:cNvPr id="318" name="Shape 318"/>
          <p:cNvSpPr txBox="1">
            <a:spLocks noGrp="1"/>
          </p:cNvSpPr>
          <p:nvPr>
            <p:ph type="body" idx="1"/>
          </p:nvPr>
        </p:nvSpPr>
        <p:spPr>
          <a:xfrm>
            <a:off x="381000" y="1161025"/>
            <a:ext cx="8022000" cy="4884600"/>
          </a:xfrm>
          <a:prstGeom prst="rect">
            <a:avLst/>
          </a:prstGeom>
          <a:noFill/>
          <a:ln>
            <a:noFill/>
          </a:ln>
        </p:spPr>
        <p:txBody>
          <a:bodyPr lIns="91425" tIns="91425" rIns="91425" bIns="91425" anchor="t" anchorCtr="0">
            <a:noAutofit/>
          </a:bodyPr>
          <a:lstStyle/>
          <a:p>
            <a:pPr marL="304800" lvl="0" indent="-374650" rtl="0">
              <a:lnSpc>
                <a:spcPct val="115000"/>
              </a:lnSpc>
              <a:spcBef>
                <a:spcPts val="0"/>
              </a:spcBef>
              <a:buClr>
                <a:schemeClr val="dk1"/>
              </a:buClr>
              <a:buSzPct val="91666"/>
              <a:buFont typeface="Arial"/>
              <a:buNone/>
            </a:pPr>
            <a:endParaRPr sz="1200">
              <a:latin typeface="Lato"/>
              <a:ea typeface="Lato"/>
              <a:cs typeface="Lato"/>
              <a:sym typeface="Lato"/>
            </a:endParaRPr>
          </a:p>
          <a:p>
            <a:pPr marL="0" marR="0" lvl="0" indent="0" algn="l" rtl="0">
              <a:lnSpc>
                <a:spcPct val="100000"/>
              </a:lnSpc>
              <a:spcBef>
                <a:spcPts val="0"/>
              </a:spcBef>
              <a:spcAft>
                <a:spcPts val="0"/>
              </a:spcAft>
              <a:buNone/>
            </a:pPr>
            <a:endParaRPr sz="1200">
              <a:solidFill>
                <a:srgbClr val="000000"/>
              </a:solidFill>
              <a:latin typeface="Lato"/>
              <a:ea typeface="Lato"/>
              <a:cs typeface="Lato"/>
              <a:sym typeface="Lato"/>
            </a:endParaRPr>
          </a:p>
        </p:txBody>
      </p:sp>
      <p:sp>
        <p:nvSpPr>
          <p:cNvPr id="319" name="Shape 319"/>
          <p:cNvSpPr txBox="1"/>
          <p:nvPr/>
        </p:nvSpPr>
        <p:spPr>
          <a:xfrm>
            <a:off x="5238600" y="6269850"/>
            <a:ext cx="3905400" cy="405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Font typeface="Lato"/>
              <a:buNone/>
            </a:pPr>
            <a:endParaRPr sz="1100" b="0" i="0" u="none" strike="noStrike" cap="none">
              <a:solidFill>
                <a:schemeClr val="dk2"/>
              </a:solidFill>
              <a:latin typeface="Lato"/>
              <a:ea typeface="Lato"/>
              <a:cs typeface="Lato"/>
              <a:sym typeface="Lato"/>
            </a:endParaRPr>
          </a:p>
        </p:txBody>
      </p:sp>
      <p:sp>
        <p:nvSpPr>
          <p:cNvPr id="320" name="Shape 320"/>
          <p:cNvSpPr txBox="1"/>
          <p:nvPr/>
        </p:nvSpPr>
        <p:spPr>
          <a:xfrm>
            <a:off x="377575" y="1264075"/>
            <a:ext cx="8126099" cy="5007000"/>
          </a:xfrm>
          <a:prstGeom prst="rect">
            <a:avLst/>
          </a:prstGeom>
          <a:noFill/>
          <a:ln>
            <a:noFill/>
          </a:ln>
        </p:spPr>
        <p:txBody>
          <a:bodyPr lIns="91425" tIns="91425" rIns="91425" bIns="91425" anchor="t" anchorCtr="0">
            <a:noAutofit/>
          </a:bodyPr>
          <a:lstStyle/>
          <a:p>
            <a:pPr lvl="0">
              <a:spcBef>
                <a:spcPts val="0"/>
              </a:spcBef>
              <a:buNone/>
            </a:pPr>
            <a:endParaRPr>
              <a:latin typeface="Lato"/>
              <a:ea typeface="Lato"/>
              <a:cs typeface="Lato"/>
              <a:sym typeface="Lato"/>
            </a:endParaRPr>
          </a:p>
        </p:txBody>
      </p:sp>
      <p:sp>
        <p:nvSpPr>
          <p:cNvPr id="321" name="Shape 321"/>
          <p:cNvSpPr txBox="1"/>
          <p:nvPr/>
        </p:nvSpPr>
        <p:spPr>
          <a:xfrm>
            <a:off x="246250" y="1006050"/>
            <a:ext cx="8421599" cy="5581499"/>
          </a:xfrm>
          <a:prstGeom prst="rect">
            <a:avLst/>
          </a:prstGeom>
          <a:noFill/>
          <a:ln>
            <a:noFill/>
          </a:ln>
        </p:spPr>
        <p:txBody>
          <a:bodyPr lIns="91425" tIns="91425" rIns="91425" bIns="91425" anchor="ctr" anchorCtr="0">
            <a:noAutofit/>
          </a:bodyPr>
          <a:lstStyle/>
          <a:p>
            <a:pPr marL="304800" lvl="0" rtl="0">
              <a:lnSpc>
                <a:spcPct val="115000"/>
              </a:lnSpc>
              <a:spcBef>
                <a:spcPts val="0"/>
              </a:spcBef>
              <a:buNone/>
            </a:pPr>
            <a:r>
              <a:rPr lang="en-US" sz="1100">
                <a:latin typeface="Lato"/>
                <a:ea typeface="Lato"/>
                <a:cs typeface="Lato"/>
                <a:sym typeface="Lato"/>
              </a:rPr>
              <a:t>Al-Hajj, M., Wicha, M. S., Benito-Hernandez, A., Morrison, S. J., &amp; Clarke, M. F. (2003). Prospective identification of tumorigenic breast cancer cells. </a:t>
            </a:r>
            <a:r>
              <a:rPr lang="en-US" sz="1100" i="1">
                <a:latin typeface="Lato"/>
                <a:ea typeface="Lato"/>
                <a:cs typeface="Lato"/>
                <a:sym typeface="Lato"/>
              </a:rPr>
              <a:t>Proceedings of the National Academy of Sciences of the United States of America</a:t>
            </a:r>
            <a:r>
              <a:rPr lang="en-US" sz="1100">
                <a:latin typeface="Lato"/>
                <a:ea typeface="Lato"/>
                <a:cs typeface="Lato"/>
                <a:sym typeface="Lato"/>
              </a:rPr>
              <a:t>, </a:t>
            </a:r>
            <a:r>
              <a:rPr lang="en-US" sz="1100" i="1">
                <a:latin typeface="Lato"/>
                <a:ea typeface="Lato"/>
                <a:cs typeface="Lato"/>
                <a:sym typeface="Lato"/>
              </a:rPr>
              <a:t>100</a:t>
            </a:r>
            <a:r>
              <a:rPr lang="en-US" sz="1100">
                <a:latin typeface="Lato"/>
                <a:ea typeface="Lato"/>
                <a:cs typeface="Lato"/>
                <a:sym typeface="Lato"/>
              </a:rPr>
              <a:t>(7), 3983–8. http://doi.org/10.1073/pnas.0530291100</a:t>
            </a:r>
          </a:p>
          <a:p>
            <a:pPr marL="304800" lvl="0" rtl="0">
              <a:lnSpc>
                <a:spcPct val="115000"/>
              </a:lnSpc>
              <a:spcBef>
                <a:spcPts val="0"/>
              </a:spcBef>
              <a:buNone/>
            </a:pPr>
            <a:r>
              <a:rPr lang="en-US" sz="1100">
                <a:latin typeface="Lato"/>
                <a:ea typeface="Lato"/>
                <a:cs typeface="Lato"/>
                <a:sym typeface="Lato"/>
              </a:rPr>
              <a:t>Arnold, K. M., Opdenaker, L. M., Flynn, D., &amp; Sims-mourtada, J. (2015). Cancer Growth and Metastasis of Treatment Resistance in Breast Cancer. </a:t>
            </a:r>
            <a:r>
              <a:rPr lang="en-US" sz="1100" i="1">
                <a:latin typeface="Lato"/>
                <a:ea typeface="Lato"/>
                <a:cs typeface="Lato"/>
                <a:sym typeface="Lato"/>
              </a:rPr>
              <a:t>Cancer Growht and Metastasis</a:t>
            </a:r>
            <a:r>
              <a:rPr lang="en-US" sz="1100">
                <a:latin typeface="Lato"/>
                <a:ea typeface="Lato"/>
                <a:cs typeface="Lato"/>
                <a:sym typeface="Lato"/>
              </a:rPr>
              <a:t>, 1–13. http://doi.org/10.4137/CGM.S11286.RECEIVED</a:t>
            </a:r>
          </a:p>
          <a:p>
            <a:pPr marL="304800" lvl="0" rtl="0">
              <a:lnSpc>
                <a:spcPct val="115000"/>
              </a:lnSpc>
              <a:spcBef>
                <a:spcPts val="0"/>
              </a:spcBef>
              <a:buNone/>
            </a:pPr>
            <a:r>
              <a:rPr lang="en-US" sz="1100">
                <a:latin typeface="Lato"/>
                <a:ea typeface="Lato"/>
                <a:cs typeface="Lato"/>
                <a:sym typeface="Lato"/>
              </a:rPr>
              <a:t>Artavanis-tsakonas, S., Rand, M. D., &amp; Lake, R. J. (1999). Notch Signaling : Cell Fate Control and Signal Integration in Development. </a:t>
            </a:r>
            <a:r>
              <a:rPr lang="en-US" sz="1100" i="1">
                <a:latin typeface="Lato"/>
                <a:ea typeface="Lato"/>
                <a:cs typeface="Lato"/>
                <a:sym typeface="Lato"/>
              </a:rPr>
              <a:t>Signal Transduction</a:t>
            </a:r>
            <a:r>
              <a:rPr lang="en-US" sz="1100">
                <a:latin typeface="Lato"/>
                <a:ea typeface="Lato"/>
                <a:cs typeface="Lato"/>
                <a:sym typeface="Lato"/>
              </a:rPr>
              <a:t>, </a:t>
            </a:r>
            <a:r>
              <a:rPr lang="en-US" sz="1100" i="1">
                <a:latin typeface="Lato"/>
                <a:ea typeface="Lato"/>
                <a:cs typeface="Lato"/>
                <a:sym typeface="Lato"/>
              </a:rPr>
              <a:t>284</a:t>
            </a:r>
            <a:r>
              <a:rPr lang="en-US" sz="1100">
                <a:latin typeface="Lato"/>
                <a:ea typeface="Lato"/>
                <a:cs typeface="Lato"/>
                <a:sym typeface="Lato"/>
              </a:rPr>
              <a:t>(April), 770–776. http://doi.org/10.1126/science.284.5415.770</a:t>
            </a:r>
          </a:p>
          <a:p>
            <a:pPr marL="304800" lvl="0" rtl="0">
              <a:lnSpc>
                <a:spcPct val="115000"/>
              </a:lnSpc>
              <a:spcBef>
                <a:spcPts val="0"/>
              </a:spcBef>
              <a:buNone/>
            </a:pPr>
            <a:r>
              <a:rPr lang="en-US" sz="1100">
                <a:latin typeface="Lato"/>
                <a:ea typeface="Lato"/>
                <a:cs typeface="Lato"/>
                <a:sym typeface="Lato"/>
              </a:rPr>
              <a:t>Charlton-Perkins, M., Whitaker, S. L., Fei, Y., Xie, B., Li-Kroeger, D., Gebelein, B., &amp; Cook, T. (2011). Prospero and Pax2 combinatorially control neural cell fate decisions by modulating Ras- and Notch-dependent signaling. </a:t>
            </a:r>
            <a:r>
              <a:rPr lang="en-US" sz="1100" i="1">
                <a:latin typeface="Lato"/>
                <a:ea typeface="Lato"/>
                <a:cs typeface="Lato"/>
                <a:sym typeface="Lato"/>
              </a:rPr>
              <a:t>Neural Development</a:t>
            </a:r>
            <a:r>
              <a:rPr lang="en-US" sz="1100">
                <a:latin typeface="Lato"/>
                <a:ea typeface="Lato"/>
                <a:cs typeface="Lato"/>
                <a:sym typeface="Lato"/>
              </a:rPr>
              <a:t>, </a:t>
            </a:r>
            <a:r>
              <a:rPr lang="en-US" sz="1100" i="1">
                <a:latin typeface="Lato"/>
                <a:ea typeface="Lato"/>
                <a:cs typeface="Lato"/>
                <a:sym typeface="Lato"/>
              </a:rPr>
              <a:t>6</a:t>
            </a:r>
            <a:r>
              <a:rPr lang="en-US" sz="1100">
                <a:latin typeface="Lato"/>
                <a:ea typeface="Lato"/>
                <a:cs typeface="Lato"/>
                <a:sym typeface="Lato"/>
              </a:rPr>
              <a:t>(1), 20. http://doi.org/10.1186/1749-8104-6-20</a:t>
            </a:r>
          </a:p>
          <a:p>
            <a:pPr marL="304800" lvl="0" rtl="0">
              <a:lnSpc>
                <a:spcPct val="115000"/>
              </a:lnSpc>
              <a:spcBef>
                <a:spcPts val="0"/>
              </a:spcBef>
              <a:buNone/>
            </a:pPr>
            <a:r>
              <a:rPr lang="en-US" sz="1100">
                <a:latin typeface="Lato"/>
                <a:ea typeface="Lato"/>
                <a:cs typeface="Lato"/>
                <a:sym typeface="Lato"/>
              </a:rPr>
              <a:t>Choksi, S. P., Southall, T. D., Bossing, T., Edoff, K., de Wit, E., Fischer, B. E., … Brand, A. H. (2006). Prospero acts as a binary switch between self-renewal and differentiation in Drosophila neural stem cells. </a:t>
            </a:r>
            <a:r>
              <a:rPr lang="en-US" sz="1100" i="1">
                <a:latin typeface="Lato"/>
                <a:ea typeface="Lato"/>
                <a:cs typeface="Lato"/>
                <a:sym typeface="Lato"/>
              </a:rPr>
              <a:t>Developmental Cell</a:t>
            </a:r>
            <a:r>
              <a:rPr lang="en-US" sz="1100">
                <a:latin typeface="Lato"/>
                <a:ea typeface="Lato"/>
                <a:cs typeface="Lato"/>
                <a:sym typeface="Lato"/>
              </a:rPr>
              <a:t>, </a:t>
            </a:r>
            <a:r>
              <a:rPr lang="en-US" sz="1100" i="1">
                <a:latin typeface="Lato"/>
                <a:ea typeface="Lato"/>
                <a:cs typeface="Lato"/>
                <a:sym typeface="Lato"/>
              </a:rPr>
              <a:t>11</a:t>
            </a:r>
            <a:r>
              <a:rPr lang="en-US" sz="1100">
                <a:latin typeface="Lato"/>
                <a:ea typeface="Lato"/>
                <a:cs typeface="Lato"/>
                <a:sym typeface="Lato"/>
              </a:rPr>
              <a:t>(6), 775–89. http://doi.org/10.1016/j.devcel.2006.09.015</a:t>
            </a:r>
          </a:p>
          <a:p>
            <a:pPr marL="304800" lvl="0" rtl="0">
              <a:lnSpc>
                <a:spcPct val="115000"/>
              </a:lnSpc>
              <a:spcBef>
                <a:spcPts val="0"/>
              </a:spcBef>
              <a:buNone/>
            </a:pPr>
            <a:r>
              <a:rPr lang="en-US" sz="1100">
                <a:latin typeface="Lato"/>
                <a:ea typeface="Lato"/>
                <a:cs typeface="Lato"/>
                <a:sym typeface="Lato"/>
              </a:rPr>
              <a:t>Doe, C., Chu-LaGraff, Q., Wright, D., &amp; Scott, M. (1991). The prospero gene specifies cell fates in the Drosophila central nervous system. </a:t>
            </a:r>
            <a:r>
              <a:rPr lang="en-US" sz="1100" i="1">
                <a:latin typeface="Lato"/>
                <a:ea typeface="Lato"/>
                <a:cs typeface="Lato"/>
                <a:sym typeface="Lato"/>
              </a:rPr>
              <a:t>Cell</a:t>
            </a:r>
            <a:r>
              <a:rPr lang="en-US" sz="1100">
                <a:latin typeface="Lato"/>
                <a:ea typeface="Lato"/>
                <a:cs typeface="Lato"/>
                <a:sym typeface="Lato"/>
              </a:rPr>
              <a:t>. Retrieved from http://www.sciencedirect.com/science/article/pii/0092867491904639</a:t>
            </a:r>
          </a:p>
          <a:p>
            <a:pPr marL="304800" lvl="0" rtl="0">
              <a:lnSpc>
                <a:spcPct val="115000"/>
              </a:lnSpc>
              <a:spcBef>
                <a:spcPts val="0"/>
              </a:spcBef>
              <a:buNone/>
            </a:pPr>
            <a:r>
              <a:rPr lang="en-US" sz="1100">
                <a:latin typeface="Lato"/>
                <a:ea typeface="Lato"/>
                <a:cs typeface="Lato"/>
                <a:sym typeface="Lato"/>
              </a:rPr>
              <a:t>Haines, N., &amp; Irvine, K. D. (2003). Glycosylation regulates Notch signalling. </a:t>
            </a:r>
            <a:r>
              <a:rPr lang="en-US" sz="1100" i="1">
                <a:latin typeface="Lato"/>
                <a:ea typeface="Lato"/>
                <a:cs typeface="Lato"/>
                <a:sym typeface="Lato"/>
              </a:rPr>
              <a:t>Nature Reviews. Molecular Cell Biology</a:t>
            </a:r>
            <a:r>
              <a:rPr lang="en-US" sz="1100">
                <a:latin typeface="Lato"/>
                <a:ea typeface="Lato"/>
                <a:cs typeface="Lato"/>
                <a:sym typeface="Lato"/>
              </a:rPr>
              <a:t>, </a:t>
            </a:r>
            <a:r>
              <a:rPr lang="en-US" sz="1100" i="1">
                <a:latin typeface="Lato"/>
                <a:ea typeface="Lato"/>
                <a:cs typeface="Lato"/>
                <a:sym typeface="Lato"/>
              </a:rPr>
              <a:t>4</a:t>
            </a:r>
            <a:r>
              <a:rPr lang="en-US" sz="1100">
                <a:latin typeface="Lato"/>
                <a:ea typeface="Lato"/>
                <a:cs typeface="Lato"/>
                <a:sym typeface="Lato"/>
              </a:rPr>
              <a:t>(10), 786–797. http://doi.org/10.1038/nrm1228</a:t>
            </a:r>
          </a:p>
          <a:p>
            <a:pPr marL="304800" lvl="0" rtl="0">
              <a:lnSpc>
                <a:spcPct val="115000"/>
              </a:lnSpc>
              <a:spcBef>
                <a:spcPts val="0"/>
              </a:spcBef>
              <a:buNone/>
            </a:pPr>
            <a:r>
              <a:rPr lang="en-US" sz="1100">
                <a:latin typeface="Lato"/>
                <a:ea typeface="Lato"/>
                <a:cs typeface="Lato"/>
                <a:sym typeface="Lato"/>
              </a:rPr>
              <a:t>Hassan, B., Li, L., Bremer, K. a., Chang, W., Pinsonneault, J., &amp; Vaessin, H. (1997). Prospero is a panneural transcription factor that modulates homeodomain protein activity. </a:t>
            </a:r>
            <a:r>
              <a:rPr lang="en-US" sz="1100" i="1">
                <a:latin typeface="Lato"/>
                <a:ea typeface="Lato"/>
                <a:cs typeface="Lato"/>
                <a:sym typeface="Lato"/>
              </a:rPr>
              <a:t>Proceedings of the National Academy of Sciences</a:t>
            </a:r>
            <a:r>
              <a:rPr lang="en-US" sz="1100">
                <a:latin typeface="Lato"/>
                <a:ea typeface="Lato"/>
                <a:cs typeface="Lato"/>
                <a:sym typeface="Lato"/>
              </a:rPr>
              <a:t>, </a:t>
            </a:r>
            <a:r>
              <a:rPr lang="en-US" sz="1100" i="1">
                <a:latin typeface="Lato"/>
                <a:ea typeface="Lato"/>
                <a:cs typeface="Lato"/>
                <a:sym typeface="Lato"/>
              </a:rPr>
              <a:t>94</a:t>
            </a:r>
            <a:r>
              <a:rPr lang="en-US" sz="1100">
                <a:latin typeface="Lato"/>
                <a:ea typeface="Lato"/>
                <a:cs typeface="Lato"/>
                <a:sym typeface="Lato"/>
              </a:rPr>
              <a:t>(20), 10991–10996. http://doi.org/10.1073/pnas.94.20.10991</a:t>
            </a:r>
          </a:p>
          <a:p>
            <a:pPr marL="304800" lvl="0" rtl="0">
              <a:lnSpc>
                <a:spcPct val="115000"/>
              </a:lnSpc>
              <a:spcBef>
                <a:spcPts val="0"/>
              </a:spcBef>
              <a:buNone/>
            </a:pPr>
            <a:r>
              <a:rPr lang="en-US" sz="1100">
                <a:latin typeface="Lato"/>
                <a:ea typeface="Lato"/>
                <a:cs typeface="Lato"/>
                <a:sym typeface="Lato"/>
              </a:rPr>
              <a:t>Lu, M.-H., Huang, C.-C., Pan, M.-R., Chen, H.-H., &amp; Hung, W.-C. (2012). Prospero Homeobox 1 Promotes Epithelial-Mesenchymal Transition in Colon Cancer Cells by Inhibiting E-cadherin via miR-9. </a:t>
            </a:r>
            <a:r>
              <a:rPr lang="en-US" sz="1100" i="1">
                <a:latin typeface="Lato"/>
                <a:ea typeface="Lato"/>
                <a:cs typeface="Lato"/>
                <a:sym typeface="Lato"/>
              </a:rPr>
              <a:t>Clinical Cancer Research</a:t>
            </a:r>
            <a:r>
              <a:rPr lang="en-US" sz="1100">
                <a:latin typeface="Lato"/>
                <a:ea typeface="Lato"/>
                <a:cs typeface="Lato"/>
                <a:sym typeface="Lato"/>
              </a:rPr>
              <a:t>, </a:t>
            </a:r>
            <a:r>
              <a:rPr lang="en-US" sz="1100" i="1">
                <a:latin typeface="Lato"/>
                <a:ea typeface="Lato"/>
                <a:cs typeface="Lato"/>
                <a:sym typeface="Lato"/>
              </a:rPr>
              <a:t>18</a:t>
            </a:r>
            <a:r>
              <a:rPr lang="en-US" sz="1100">
                <a:latin typeface="Lato"/>
                <a:ea typeface="Lato"/>
                <a:cs typeface="Lato"/>
                <a:sym typeface="Lato"/>
              </a:rPr>
              <a:t>(23), 6416–6425. http://doi.org/10.1158/1078-0432.CCR-12-0832</a:t>
            </a:r>
          </a:p>
          <a:p>
            <a:pPr marL="304800" lvl="0" rtl="0">
              <a:lnSpc>
                <a:spcPct val="115000"/>
              </a:lnSpc>
              <a:spcBef>
                <a:spcPts val="0"/>
              </a:spcBef>
              <a:buNone/>
            </a:pPr>
            <a:r>
              <a:rPr lang="en-US" sz="1100">
                <a:latin typeface="Lato"/>
                <a:ea typeface="Lato"/>
                <a:cs typeface="Lato"/>
                <a:sym typeface="Lato"/>
              </a:rPr>
              <a:t>Reddy, G. V, &amp; Rodrigues, V. (1999). Sibling cell fate in the Drosophila adult external sense organ lineage is specified by prospero function, which is regulated by Numb and Notch. </a:t>
            </a:r>
            <a:r>
              <a:rPr lang="en-US" sz="1100" i="1">
                <a:latin typeface="Lato"/>
                <a:ea typeface="Lato"/>
                <a:cs typeface="Lato"/>
                <a:sym typeface="Lato"/>
              </a:rPr>
              <a:t>Development</a:t>
            </a:r>
            <a:r>
              <a:rPr lang="en-US" sz="1100">
                <a:latin typeface="Lato"/>
                <a:ea typeface="Lato"/>
                <a:cs typeface="Lato"/>
                <a:sym typeface="Lato"/>
              </a:rPr>
              <a:t>, </a:t>
            </a:r>
            <a:r>
              <a:rPr lang="en-US" sz="1100" i="1">
                <a:latin typeface="Lato"/>
                <a:ea typeface="Lato"/>
                <a:cs typeface="Lato"/>
                <a:sym typeface="Lato"/>
              </a:rPr>
              <a:t>126</a:t>
            </a:r>
            <a:r>
              <a:rPr lang="en-US" sz="1100">
                <a:latin typeface="Lato"/>
                <a:ea typeface="Lato"/>
                <a:cs typeface="Lato"/>
                <a:sym typeface="Lato"/>
              </a:rPr>
              <a:t>(10), 2083–92. Retrieved from http://www.ncbi.nlm.nih.gov/pubmed/10207134</a:t>
            </a:r>
          </a:p>
          <a:p>
            <a:pPr marL="304800" lvl="0" rtl="0">
              <a:lnSpc>
                <a:spcPct val="115000"/>
              </a:lnSpc>
              <a:spcBef>
                <a:spcPts val="0"/>
              </a:spcBef>
              <a:buNone/>
            </a:pPr>
            <a:r>
              <a:rPr lang="en-US" sz="1100">
                <a:latin typeface="Lato"/>
                <a:ea typeface="Lato"/>
                <a:cs typeface="Lato"/>
                <a:sym typeface="Lato"/>
              </a:rPr>
              <a:t>Spana, E. P., &amp; Doe, C. Q. (1995). The prospero transcription factor is asymmetrically localized to the cell cortex during neuroblast mitosis in Drosophila. </a:t>
            </a:r>
            <a:r>
              <a:rPr lang="en-US" sz="1100" i="1">
                <a:latin typeface="Lato"/>
                <a:ea typeface="Lato"/>
                <a:cs typeface="Lato"/>
                <a:sym typeface="Lato"/>
              </a:rPr>
              <a:t>Development (Cambridge, England)</a:t>
            </a:r>
            <a:r>
              <a:rPr lang="en-US" sz="1100">
                <a:latin typeface="Lato"/>
                <a:ea typeface="Lato"/>
                <a:cs typeface="Lato"/>
                <a:sym typeface="Lato"/>
              </a:rPr>
              <a:t>, </a:t>
            </a:r>
            <a:r>
              <a:rPr lang="en-US" sz="1100" i="1">
                <a:latin typeface="Lato"/>
                <a:ea typeface="Lato"/>
                <a:cs typeface="Lato"/>
                <a:sym typeface="Lato"/>
              </a:rPr>
              <a:t>121</a:t>
            </a:r>
            <a:r>
              <a:rPr lang="en-US" sz="1100">
                <a:latin typeface="Lato"/>
                <a:ea typeface="Lato"/>
                <a:cs typeface="Lato"/>
                <a:sym typeface="Lato"/>
              </a:rPr>
              <a:t>, 3187–3195. http://doi.org/10.1016/0168-9525(96)81394-1</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050" y="42705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Outline</a:t>
            </a:r>
          </a:p>
        </p:txBody>
      </p:sp>
      <p:sp>
        <p:nvSpPr>
          <p:cNvPr id="121" name="Shape 121"/>
          <p:cNvSpPr txBox="1">
            <a:spLocks noGrp="1"/>
          </p:cNvSpPr>
          <p:nvPr>
            <p:ph type="body" idx="1"/>
          </p:nvPr>
        </p:nvSpPr>
        <p:spPr>
          <a:xfrm>
            <a:off x="390150" y="1352825"/>
            <a:ext cx="8363699" cy="3503999"/>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Lato"/>
              <a:buAutoNum type="arabicPeriod"/>
            </a:pPr>
            <a:r>
              <a:rPr lang="en-US" sz="3000">
                <a:solidFill>
                  <a:srgbClr val="000000"/>
                </a:solidFill>
                <a:latin typeface="Lato"/>
                <a:ea typeface="Lato"/>
                <a:cs typeface="Lato"/>
                <a:sym typeface="Lato"/>
              </a:rPr>
              <a:t>Background: Prospero and Notch signaling</a:t>
            </a:r>
          </a:p>
          <a:p>
            <a:pPr marL="0" lvl="0" indent="0" rtl="0">
              <a:spcBef>
                <a:spcPts val="0"/>
              </a:spcBef>
              <a:buNone/>
            </a:pPr>
            <a:endParaRPr sz="3000">
              <a:solidFill>
                <a:srgbClr val="999999"/>
              </a:solidFill>
              <a:latin typeface="Lato"/>
              <a:ea typeface="Lato"/>
              <a:cs typeface="Lato"/>
              <a:sym typeface="Lato"/>
            </a:endParaRPr>
          </a:p>
          <a:p>
            <a:pPr marL="457200" lvl="0" indent="-419100" rtl="0">
              <a:spcBef>
                <a:spcPts val="0"/>
              </a:spcBef>
              <a:buClr>
                <a:srgbClr val="999999"/>
              </a:buClr>
              <a:buSzPct val="100000"/>
              <a:buFont typeface="Lato"/>
              <a:buAutoNum type="arabicPeriod"/>
            </a:pPr>
            <a:r>
              <a:rPr lang="en-US" sz="3000">
                <a:solidFill>
                  <a:srgbClr val="999999"/>
                </a:solidFill>
                <a:latin typeface="Lato"/>
                <a:ea typeface="Lato"/>
                <a:cs typeface="Lato"/>
                <a:sym typeface="Lato"/>
              </a:rPr>
              <a:t>Methods: Data and High-Level Coding Steps</a:t>
            </a:r>
          </a:p>
          <a:p>
            <a:pPr marL="0" lvl="0" indent="0" rtl="0">
              <a:spcBef>
                <a:spcPts val="0"/>
              </a:spcBef>
              <a:buNone/>
            </a:pPr>
            <a:endParaRPr sz="3000">
              <a:solidFill>
                <a:srgbClr val="999999"/>
              </a:solidFill>
              <a:latin typeface="Lato"/>
              <a:ea typeface="Lato"/>
              <a:cs typeface="Lato"/>
              <a:sym typeface="Lato"/>
            </a:endParaRPr>
          </a:p>
          <a:p>
            <a:pPr marL="457200" lvl="0" indent="-419100" rtl="0">
              <a:spcBef>
                <a:spcPts val="0"/>
              </a:spcBef>
              <a:buClr>
                <a:srgbClr val="999999"/>
              </a:buClr>
              <a:buSzPct val="100000"/>
              <a:buFont typeface="Lato"/>
              <a:buAutoNum type="arabicPeriod"/>
            </a:pPr>
            <a:r>
              <a:rPr lang="en-US" sz="3000">
                <a:solidFill>
                  <a:srgbClr val="999999"/>
                </a:solidFill>
                <a:latin typeface="Lato"/>
                <a:ea typeface="Lato"/>
                <a:cs typeface="Lato"/>
                <a:sym typeface="Lato"/>
              </a:rPr>
              <a:t>Results</a:t>
            </a:r>
          </a:p>
          <a:p>
            <a:pPr marL="0" lvl="0" indent="0" rtl="0">
              <a:spcBef>
                <a:spcPts val="0"/>
              </a:spcBef>
              <a:buNone/>
            </a:pPr>
            <a:endParaRPr sz="3000">
              <a:solidFill>
                <a:srgbClr val="999999"/>
              </a:solidFill>
              <a:latin typeface="Lato"/>
              <a:ea typeface="Lato"/>
              <a:cs typeface="Lato"/>
              <a:sym typeface="Lato"/>
            </a:endParaRPr>
          </a:p>
          <a:p>
            <a:pPr marL="457200" lvl="0" indent="-419100" rtl="0">
              <a:spcBef>
                <a:spcPts val="0"/>
              </a:spcBef>
              <a:buClr>
                <a:srgbClr val="999999"/>
              </a:buClr>
              <a:buSzPct val="100000"/>
              <a:buFont typeface="Lato"/>
              <a:buAutoNum type="arabicPeriod"/>
            </a:pPr>
            <a:r>
              <a:rPr lang="en-US" sz="3000">
                <a:solidFill>
                  <a:srgbClr val="999999"/>
                </a:solidFill>
                <a:latin typeface="Lato"/>
                <a:ea typeface="Lato"/>
                <a:cs typeface="Lato"/>
                <a:sym typeface="Lato"/>
              </a:rPr>
              <a:t>Implications &amp; Areas for Further Study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0" y="427050"/>
            <a:ext cx="91440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Background I: Cell fate</a:t>
            </a:r>
          </a:p>
        </p:txBody>
      </p:sp>
      <p:pic>
        <p:nvPicPr>
          <p:cNvPr id="129" name="Shape 129"/>
          <p:cNvPicPr preferRelativeResize="0"/>
          <p:nvPr/>
        </p:nvPicPr>
        <p:blipFill rotWithShape="1">
          <a:blip r:embed="rId3">
            <a:alphaModFix/>
          </a:blip>
          <a:srcRect l="2496"/>
          <a:stretch/>
        </p:blipFill>
        <p:spPr>
          <a:xfrm>
            <a:off x="2673225" y="2041975"/>
            <a:ext cx="3797549" cy="2774049"/>
          </a:xfrm>
          <a:prstGeom prst="rect">
            <a:avLst/>
          </a:prstGeom>
          <a:noFill/>
          <a:ln>
            <a:noFill/>
          </a:ln>
        </p:spPr>
      </p:pic>
      <p:sp>
        <p:nvSpPr>
          <p:cNvPr id="130" name="Shape 130"/>
          <p:cNvSpPr txBox="1"/>
          <p:nvPr/>
        </p:nvSpPr>
        <p:spPr>
          <a:xfrm>
            <a:off x="7001550" y="6140300"/>
            <a:ext cx="2073300" cy="542400"/>
          </a:xfrm>
          <a:prstGeom prst="rect">
            <a:avLst/>
          </a:prstGeom>
          <a:noFill/>
          <a:ln>
            <a:noFill/>
          </a:ln>
        </p:spPr>
        <p:txBody>
          <a:bodyPr lIns="91425" tIns="91425" rIns="91425" bIns="91425" anchor="t" anchorCtr="0">
            <a:noAutofit/>
          </a:bodyPr>
          <a:lstStyle/>
          <a:p>
            <a:pPr lvl="0" rtl="0">
              <a:spcBef>
                <a:spcPts val="0"/>
              </a:spcBef>
              <a:buNone/>
            </a:pPr>
            <a:endParaRPr>
              <a:latin typeface="Lato"/>
              <a:ea typeface="Lato"/>
              <a:cs typeface="Lato"/>
              <a:sym typeface="Lato"/>
            </a:endParaRPr>
          </a:p>
        </p:txBody>
      </p:sp>
      <p:sp>
        <p:nvSpPr>
          <p:cNvPr id="131" name="Shape 131"/>
          <p:cNvSpPr txBox="1"/>
          <p:nvPr/>
        </p:nvSpPr>
        <p:spPr>
          <a:xfrm>
            <a:off x="5271675" y="4646775"/>
            <a:ext cx="2739899" cy="833100"/>
          </a:xfrm>
          <a:prstGeom prst="rect">
            <a:avLst/>
          </a:prstGeom>
          <a:noFill/>
          <a:ln>
            <a:noFill/>
          </a:ln>
        </p:spPr>
        <p:txBody>
          <a:bodyPr lIns="91425" tIns="91425" rIns="91425" bIns="91425" anchor="t" anchorCtr="0">
            <a:noAutofit/>
          </a:bodyPr>
          <a:lstStyle/>
          <a:p>
            <a:pPr lvl="0">
              <a:spcBef>
                <a:spcPts val="0"/>
              </a:spcBef>
              <a:buNone/>
            </a:pPr>
            <a:r>
              <a:rPr lang="en-US">
                <a:latin typeface="Lato"/>
                <a:ea typeface="Lato"/>
                <a:cs typeface="Lato"/>
                <a:sym typeface="Lato"/>
              </a:rPr>
              <a:t>Homem and Knoblich, 2012</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0" y="12225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Background II: Prospero </a:t>
            </a:r>
          </a:p>
        </p:txBody>
      </p:sp>
      <p:sp>
        <p:nvSpPr>
          <p:cNvPr id="138" name="Shape 138"/>
          <p:cNvSpPr txBox="1">
            <a:spLocks noGrp="1"/>
          </p:cNvSpPr>
          <p:nvPr>
            <p:ph type="body" idx="1"/>
          </p:nvPr>
        </p:nvSpPr>
        <p:spPr>
          <a:xfrm>
            <a:off x="85350" y="720150"/>
            <a:ext cx="8363699" cy="2689499"/>
          </a:xfrm>
          <a:prstGeom prst="rect">
            <a:avLst/>
          </a:prstGeom>
        </p:spPr>
        <p:txBody>
          <a:bodyPr lIns="91425" tIns="91425" rIns="91425" bIns="91425" anchor="t" anchorCtr="0">
            <a:noAutofit/>
          </a:bodyPr>
          <a:lstStyle/>
          <a:p>
            <a:pPr marL="0" lvl="0" indent="0" rtl="0">
              <a:spcBef>
                <a:spcPts val="0"/>
              </a:spcBef>
              <a:buNone/>
            </a:pPr>
            <a:r>
              <a:rPr lang="en-US" sz="2200">
                <a:latin typeface="Lato"/>
                <a:ea typeface="Lato"/>
                <a:cs typeface="Lato"/>
                <a:sym typeface="Lato"/>
              </a:rPr>
              <a:t>Mutation of </a:t>
            </a:r>
            <a:r>
              <a:rPr lang="en-US" sz="2200" i="1">
                <a:latin typeface="Lato"/>
                <a:ea typeface="Lato"/>
                <a:cs typeface="Lato"/>
                <a:sym typeface="Lato"/>
              </a:rPr>
              <a:t>prospero </a:t>
            </a:r>
            <a:r>
              <a:rPr lang="en-US" sz="2200">
                <a:latin typeface="Lato"/>
                <a:ea typeface="Lato"/>
                <a:cs typeface="Lato"/>
                <a:sym typeface="Lato"/>
              </a:rPr>
              <a:t>→ altered gene expression in specific cell types, altered cell type ratio</a:t>
            </a:r>
            <a:r>
              <a:rPr lang="en-US" sz="2200" baseline="30000">
                <a:latin typeface="Lato"/>
                <a:ea typeface="Lato"/>
                <a:cs typeface="Lato"/>
                <a:sym typeface="Lato"/>
              </a:rPr>
              <a:t>1</a:t>
            </a:r>
          </a:p>
          <a:p>
            <a:pPr marL="0" lvl="0" indent="0" rtl="0">
              <a:spcBef>
                <a:spcPts val="0"/>
              </a:spcBef>
              <a:buNone/>
            </a:pPr>
            <a:endParaRPr sz="2200">
              <a:latin typeface="Lato"/>
              <a:ea typeface="Lato"/>
              <a:cs typeface="Lato"/>
              <a:sym typeface="Lato"/>
            </a:endParaRPr>
          </a:p>
          <a:p>
            <a:pPr marL="0" lvl="0" indent="0" rtl="0">
              <a:spcBef>
                <a:spcPts val="0"/>
              </a:spcBef>
              <a:buNone/>
            </a:pPr>
            <a:r>
              <a:rPr lang="en-US" sz="2200">
                <a:latin typeface="Lato"/>
                <a:ea typeface="Lato"/>
                <a:cs typeface="Lato"/>
                <a:sym typeface="Lato"/>
              </a:rPr>
              <a:t>Prospero regulation of cell fate through several mechanisms:</a:t>
            </a:r>
          </a:p>
          <a:p>
            <a:pPr marL="457200" lvl="0" indent="-368300" rtl="0">
              <a:spcBef>
                <a:spcPts val="0"/>
              </a:spcBef>
              <a:buSzPct val="100000"/>
              <a:buFont typeface="Lato"/>
            </a:pPr>
            <a:r>
              <a:rPr lang="en-US" sz="2200">
                <a:latin typeface="Lato"/>
                <a:ea typeface="Lato"/>
                <a:cs typeface="Lato"/>
                <a:sym typeface="Lato"/>
              </a:rPr>
              <a:t>asymmetric localization of Prospero during division of neural stem cells</a:t>
            </a:r>
            <a:r>
              <a:rPr lang="en-US" sz="2200" baseline="30000">
                <a:latin typeface="Lato"/>
                <a:ea typeface="Lato"/>
                <a:cs typeface="Lato"/>
                <a:sym typeface="Lato"/>
              </a:rPr>
              <a:t>2</a:t>
            </a:r>
          </a:p>
          <a:p>
            <a:pPr marL="457200" lvl="0" indent="-368300" rtl="0">
              <a:spcBef>
                <a:spcPts val="0"/>
              </a:spcBef>
              <a:buSzPct val="100000"/>
              <a:buFont typeface="Lato"/>
            </a:pPr>
            <a:r>
              <a:rPr lang="en-US" sz="2200">
                <a:latin typeface="Lato"/>
                <a:ea typeface="Lato"/>
                <a:cs typeface="Lato"/>
                <a:sym typeface="Lato"/>
              </a:rPr>
              <a:t>regulation of stem cell self-renewal </a:t>
            </a:r>
            <a:r>
              <a:rPr lang="en-US" sz="2200" i="1">
                <a:latin typeface="Lato"/>
                <a:ea typeface="Lato"/>
                <a:cs typeface="Lato"/>
                <a:sym typeface="Lato"/>
              </a:rPr>
              <a:t>vs.</a:t>
            </a:r>
            <a:r>
              <a:rPr lang="en-US" sz="2200">
                <a:latin typeface="Lato"/>
                <a:ea typeface="Lato"/>
                <a:cs typeface="Lato"/>
                <a:sym typeface="Lato"/>
              </a:rPr>
              <a:t> cell proliferation</a:t>
            </a:r>
            <a:r>
              <a:rPr lang="en-US" sz="2200" baseline="30000">
                <a:latin typeface="Lato"/>
                <a:ea typeface="Lato"/>
                <a:cs typeface="Lato"/>
                <a:sym typeface="Lato"/>
              </a:rPr>
              <a:t>3</a:t>
            </a:r>
          </a:p>
          <a:p>
            <a:pPr marL="0" lvl="0" indent="0" rtl="0">
              <a:spcBef>
                <a:spcPts val="0"/>
              </a:spcBef>
              <a:buNone/>
            </a:pPr>
            <a:endParaRPr sz="2200">
              <a:latin typeface="Lato"/>
              <a:ea typeface="Lato"/>
              <a:cs typeface="Lato"/>
              <a:sym typeface="Lato"/>
            </a:endParaRPr>
          </a:p>
        </p:txBody>
      </p:sp>
      <p:sp>
        <p:nvSpPr>
          <p:cNvPr id="139" name="Shape 139"/>
          <p:cNvSpPr txBox="1"/>
          <p:nvPr/>
        </p:nvSpPr>
        <p:spPr>
          <a:xfrm>
            <a:off x="7001550" y="5900700"/>
            <a:ext cx="2073300" cy="782099"/>
          </a:xfrm>
          <a:prstGeom prst="rect">
            <a:avLst/>
          </a:prstGeom>
          <a:noFill/>
          <a:ln>
            <a:noFill/>
          </a:ln>
        </p:spPr>
        <p:txBody>
          <a:bodyPr lIns="91425" tIns="91425" rIns="91425" bIns="91425" anchor="t" anchorCtr="0">
            <a:noAutofit/>
          </a:bodyPr>
          <a:lstStyle/>
          <a:p>
            <a:pPr lvl="0" rtl="0">
              <a:spcBef>
                <a:spcPts val="0"/>
              </a:spcBef>
              <a:buNone/>
            </a:pPr>
            <a:r>
              <a:rPr lang="en-US" baseline="30000">
                <a:latin typeface="Lato"/>
                <a:ea typeface="Lato"/>
                <a:cs typeface="Lato"/>
                <a:sym typeface="Lato"/>
              </a:rPr>
              <a:t>1</a:t>
            </a:r>
            <a:r>
              <a:rPr lang="en-US">
                <a:latin typeface="Lato"/>
                <a:ea typeface="Lato"/>
                <a:cs typeface="Lato"/>
                <a:sym typeface="Lato"/>
              </a:rPr>
              <a:t>Doe et al., 1991</a:t>
            </a:r>
          </a:p>
          <a:p>
            <a:pPr lvl="0" rtl="0">
              <a:spcBef>
                <a:spcPts val="0"/>
              </a:spcBef>
              <a:buNone/>
            </a:pPr>
            <a:r>
              <a:rPr lang="en-US" baseline="30000">
                <a:latin typeface="Lato"/>
                <a:ea typeface="Lato"/>
                <a:cs typeface="Lato"/>
                <a:sym typeface="Lato"/>
              </a:rPr>
              <a:t>2</a:t>
            </a:r>
            <a:r>
              <a:rPr lang="en-US">
                <a:latin typeface="Lato"/>
                <a:ea typeface="Lato"/>
                <a:cs typeface="Lato"/>
                <a:sym typeface="Lato"/>
              </a:rPr>
              <a:t>Spana and Doe, 1995; </a:t>
            </a:r>
            <a:r>
              <a:rPr lang="en-US" baseline="30000">
                <a:latin typeface="Lato"/>
                <a:ea typeface="Lato"/>
                <a:cs typeface="Lato"/>
                <a:sym typeface="Lato"/>
              </a:rPr>
              <a:t>3</a:t>
            </a:r>
            <a:r>
              <a:rPr lang="en-US">
                <a:latin typeface="Lato"/>
                <a:ea typeface="Lato"/>
                <a:cs typeface="Lato"/>
                <a:sym typeface="Lato"/>
              </a:rPr>
              <a:t>Choksi et al., 2006</a:t>
            </a:r>
          </a:p>
        </p:txBody>
      </p:sp>
      <p:pic>
        <p:nvPicPr>
          <p:cNvPr id="140" name="Shape 140"/>
          <p:cNvPicPr preferRelativeResize="0"/>
          <p:nvPr/>
        </p:nvPicPr>
        <p:blipFill rotWithShape="1">
          <a:blip r:embed="rId3">
            <a:alphaModFix/>
          </a:blip>
          <a:srcRect l="-1316" t="7523" r="4511" b="12437"/>
          <a:stretch/>
        </p:blipFill>
        <p:spPr>
          <a:xfrm>
            <a:off x="386975" y="3333450"/>
            <a:ext cx="6580205" cy="327304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a:blip r:embed="rId3">
            <a:alphaModFix/>
          </a:blip>
          <a:stretch>
            <a:fillRect/>
          </a:stretch>
        </p:blipFill>
        <p:spPr>
          <a:xfrm>
            <a:off x="902050" y="2334750"/>
            <a:ext cx="6884785" cy="3872675"/>
          </a:xfrm>
          <a:prstGeom prst="rect">
            <a:avLst/>
          </a:prstGeom>
          <a:noFill/>
          <a:ln>
            <a:noFill/>
          </a:ln>
        </p:spPr>
      </p:pic>
      <p:sp>
        <p:nvSpPr>
          <p:cNvPr id="147" name="Shape 147"/>
          <p:cNvSpPr txBox="1">
            <a:spLocks noGrp="1"/>
          </p:cNvSpPr>
          <p:nvPr>
            <p:ph type="title"/>
          </p:nvPr>
        </p:nvSpPr>
        <p:spPr>
          <a:xfrm>
            <a:off x="-45050" y="12225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Background III: Notch</a:t>
            </a:r>
          </a:p>
        </p:txBody>
      </p:sp>
      <p:sp>
        <p:nvSpPr>
          <p:cNvPr id="148" name="Shape 148"/>
          <p:cNvSpPr txBox="1">
            <a:spLocks noGrp="1"/>
          </p:cNvSpPr>
          <p:nvPr>
            <p:ph type="body" idx="1"/>
          </p:nvPr>
        </p:nvSpPr>
        <p:spPr>
          <a:xfrm>
            <a:off x="291300" y="643950"/>
            <a:ext cx="8707499" cy="1614600"/>
          </a:xfrm>
          <a:prstGeom prst="rect">
            <a:avLst/>
          </a:prstGeom>
        </p:spPr>
        <p:txBody>
          <a:bodyPr lIns="91425" tIns="91425" rIns="91425" bIns="91425" anchor="t" anchorCtr="0">
            <a:noAutofit/>
          </a:bodyPr>
          <a:lstStyle/>
          <a:p>
            <a:pPr marL="0" lvl="0" indent="0" rtl="0">
              <a:spcBef>
                <a:spcPts val="0"/>
              </a:spcBef>
              <a:buNone/>
            </a:pPr>
            <a:r>
              <a:rPr lang="en-US" sz="2200">
                <a:latin typeface="Lato"/>
                <a:ea typeface="Lato"/>
                <a:cs typeface="Lato"/>
                <a:sym typeface="Lato"/>
              </a:rPr>
              <a:t>Mutation of </a:t>
            </a:r>
            <a:r>
              <a:rPr lang="en-US" sz="2200" i="1">
                <a:latin typeface="Lato"/>
                <a:ea typeface="Lato"/>
                <a:cs typeface="Lato"/>
                <a:sym typeface="Lato"/>
              </a:rPr>
              <a:t>notch </a:t>
            </a:r>
            <a:r>
              <a:rPr lang="en-US" sz="2200">
                <a:latin typeface="Lato"/>
                <a:ea typeface="Lato"/>
                <a:cs typeface="Lato"/>
                <a:sym typeface="Lato"/>
              </a:rPr>
              <a:t>→ altered cell type ratio, altered growth &amp; morphology</a:t>
            </a:r>
          </a:p>
          <a:p>
            <a:pPr marL="0" lvl="0" indent="0" rtl="0">
              <a:spcBef>
                <a:spcPts val="0"/>
              </a:spcBef>
              <a:buNone/>
            </a:pPr>
            <a:endParaRPr sz="2200">
              <a:latin typeface="Lato"/>
              <a:ea typeface="Lato"/>
              <a:cs typeface="Lato"/>
              <a:sym typeface="Lato"/>
            </a:endParaRPr>
          </a:p>
          <a:p>
            <a:pPr marL="0" lvl="0" indent="0" rtl="0">
              <a:spcBef>
                <a:spcPts val="0"/>
              </a:spcBef>
              <a:buNone/>
            </a:pPr>
            <a:r>
              <a:rPr lang="en-US" sz="2200">
                <a:latin typeface="Lato"/>
                <a:ea typeface="Lato"/>
                <a:cs typeface="Lato"/>
                <a:sym typeface="Lato"/>
              </a:rPr>
              <a:t>Specific Notch pathway receptor and ligand expression →  cell fate determination</a:t>
            </a:r>
            <a:r>
              <a:rPr lang="en-US" sz="2200" baseline="30000">
                <a:latin typeface="Lato"/>
                <a:ea typeface="Lato"/>
                <a:cs typeface="Lato"/>
                <a:sym typeface="Lato"/>
              </a:rPr>
              <a:t>1,2</a:t>
            </a:r>
          </a:p>
          <a:p>
            <a:pPr marL="0" lvl="0" indent="0" rtl="0">
              <a:spcBef>
                <a:spcPts val="0"/>
              </a:spcBef>
              <a:buNone/>
            </a:pPr>
            <a:endParaRPr sz="2200">
              <a:latin typeface="Lato"/>
              <a:ea typeface="Lato"/>
              <a:cs typeface="Lato"/>
              <a:sym typeface="Lato"/>
            </a:endParaRPr>
          </a:p>
        </p:txBody>
      </p:sp>
      <p:sp>
        <p:nvSpPr>
          <p:cNvPr id="149" name="Shape 149"/>
          <p:cNvSpPr txBox="1"/>
          <p:nvPr/>
        </p:nvSpPr>
        <p:spPr>
          <a:xfrm>
            <a:off x="6031150" y="6140300"/>
            <a:ext cx="3043800" cy="542400"/>
          </a:xfrm>
          <a:prstGeom prst="rect">
            <a:avLst/>
          </a:prstGeom>
          <a:noFill/>
          <a:ln>
            <a:noFill/>
          </a:ln>
        </p:spPr>
        <p:txBody>
          <a:bodyPr lIns="91425" tIns="91425" rIns="91425" bIns="91425" anchor="t" anchorCtr="0">
            <a:noAutofit/>
          </a:bodyPr>
          <a:lstStyle/>
          <a:p>
            <a:pPr lvl="0" rtl="0">
              <a:spcBef>
                <a:spcPts val="0"/>
              </a:spcBef>
              <a:buNone/>
            </a:pPr>
            <a:r>
              <a:rPr lang="en-US" baseline="30000">
                <a:latin typeface="Lato"/>
                <a:ea typeface="Lato"/>
                <a:cs typeface="Lato"/>
                <a:sym typeface="Lato"/>
              </a:rPr>
              <a:t>1</a:t>
            </a:r>
            <a:r>
              <a:rPr lang="en-US">
                <a:latin typeface="Lato"/>
                <a:ea typeface="Lato"/>
                <a:cs typeface="Lato"/>
                <a:sym typeface="Lato"/>
              </a:rPr>
              <a:t>Artavanis-Tsakonas et al.,, 1995;</a:t>
            </a:r>
          </a:p>
          <a:p>
            <a:pPr lvl="0" rtl="0">
              <a:spcBef>
                <a:spcPts val="0"/>
              </a:spcBef>
              <a:buNone/>
            </a:pPr>
            <a:r>
              <a:rPr lang="en-US" baseline="30000">
                <a:latin typeface="Lato"/>
                <a:ea typeface="Lato"/>
                <a:cs typeface="Lato"/>
                <a:sym typeface="Lato"/>
              </a:rPr>
              <a:t>2</a:t>
            </a:r>
            <a:r>
              <a:rPr lang="en-US">
                <a:latin typeface="Lato"/>
                <a:ea typeface="Lato"/>
                <a:cs typeface="Lato"/>
                <a:sym typeface="Lato"/>
              </a:rPr>
              <a:t>Haines and Irvine, 2003</a:t>
            </a:r>
          </a:p>
        </p:txBody>
      </p:sp>
      <p:sp>
        <p:nvSpPr>
          <p:cNvPr id="150" name="Shape 150"/>
          <p:cNvSpPr txBox="1"/>
          <p:nvPr/>
        </p:nvSpPr>
        <p:spPr>
          <a:xfrm>
            <a:off x="1168400" y="6140300"/>
            <a:ext cx="3043800" cy="542400"/>
          </a:xfrm>
          <a:prstGeom prst="rect">
            <a:avLst/>
          </a:prstGeom>
          <a:noFill/>
          <a:ln>
            <a:noFill/>
          </a:ln>
        </p:spPr>
        <p:txBody>
          <a:bodyPr lIns="91425" tIns="91425" rIns="91425" bIns="91425" anchor="t" anchorCtr="0">
            <a:noAutofit/>
          </a:bodyPr>
          <a:lstStyle/>
          <a:p>
            <a:pPr lvl="0" rtl="0">
              <a:spcBef>
                <a:spcPts val="0"/>
              </a:spcBef>
              <a:buNone/>
            </a:pPr>
            <a:r>
              <a:rPr lang="en-US">
                <a:latin typeface="Lato"/>
                <a:ea typeface="Lato"/>
                <a:cs typeface="Lato"/>
                <a:sym typeface="Lato"/>
              </a:rPr>
              <a:t>Haines and Irvine, 2003</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050" y="427050"/>
            <a:ext cx="91440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Background IV: Prospero /  Notch Interaction</a:t>
            </a:r>
          </a:p>
        </p:txBody>
      </p:sp>
      <p:sp>
        <p:nvSpPr>
          <p:cNvPr id="157" name="Shape 157"/>
          <p:cNvSpPr txBox="1">
            <a:spLocks noGrp="1"/>
          </p:cNvSpPr>
          <p:nvPr>
            <p:ph type="body" idx="1"/>
          </p:nvPr>
        </p:nvSpPr>
        <p:spPr>
          <a:xfrm>
            <a:off x="390150" y="1581425"/>
            <a:ext cx="5442300" cy="4245900"/>
          </a:xfrm>
          <a:prstGeom prst="rect">
            <a:avLst/>
          </a:prstGeom>
        </p:spPr>
        <p:txBody>
          <a:bodyPr lIns="91425" tIns="91425" rIns="91425" bIns="91425" anchor="t" anchorCtr="0">
            <a:noAutofit/>
          </a:bodyPr>
          <a:lstStyle/>
          <a:p>
            <a:pPr marL="0" lvl="0" indent="0" rtl="0">
              <a:spcBef>
                <a:spcPts val="0"/>
              </a:spcBef>
              <a:buNone/>
            </a:pPr>
            <a:r>
              <a:rPr lang="en-US" sz="2200">
                <a:latin typeface="Lato"/>
                <a:ea typeface="Lato"/>
                <a:cs typeface="Lato"/>
                <a:sym typeface="Lato"/>
              </a:rPr>
              <a:t>Prospero and Notch act together in cell fate determination in the </a:t>
            </a:r>
            <a:r>
              <a:rPr lang="en-US" sz="2200" i="1">
                <a:latin typeface="Lato"/>
                <a:ea typeface="Lato"/>
                <a:cs typeface="Lato"/>
                <a:sym typeface="Lato"/>
              </a:rPr>
              <a:t>Drosophila </a:t>
            </a:r>
            <a:r>
              <a:rPr lang="en-US" sz="2200">
                <a:latin typeface="Lato"/>
                <a:ea typeface="Lato"/>
                <a:cs typeface="Lato"/>
                <a:sym typeface="Lato"/>
              </a:rPr>
              <a:t>eye (1 photoreceptor neuron : 4 epithelial cells)</a:t>
            </a:r>
            <a:r>
              <a:rPr lang="en-US" sz="2200" baseline="30000">
                <a:latin typeface="Lato"/>
                <a:ea typeface="Lato"/>
                <a:cs typeface="Lato"/>
                <a:sym typeface="Lato"/>
              </a:rPr>
              <a:t>1</a:t>
            </a:r>
          </a:p>
          <a:p>
            <a:pPr marL="0" lvl="0" indent="0" rtl="0">
              <a:spcBef>
                <a:spcPts val="0"/>
              </a:spcBef>
              <a:buNone/>
            </a:pPr>
            <a:endParaRPr sz="2200">
              <a:latin typeface="Lato"/>
              <a:ea typeface="Lato"/>
              <a:cs typeface="Lato"/>
              <a:sym typeface="Lato"/>
            </a:endParaRPr>
          </a:p>
          <a:p>
            <a:pPr marL="0" lvl="0" indent="0" rtl="0">
              <a:spcBef>
                <a:spcPts val="0"/>
              </a:spcBef>
              <a:buNone/>
            </a:pPr>
            <a:r>
              <a:rPr lang="en-US" sz="2200">
                <a:latin typeface="Lato"/>
                <a:ea typeface="Lato"/>
                <a:cs typeface="Lato"/>
                <a:sym typeface="Lato"/>
              </a:rPr>
              <a:t>Prospero is regulated by Notch in cell fate determination in sensory organs</a:t>
            </a:r>
            <a:r>
              <a:rPr lang="en-US" sz="2200" baseline="30000">
                <a:latin typeface="Lato"/>
                <a:ea typeface="Lato"/>
                <a:cs typeface="Lato"/>
                <a:sym typeface="Lato"/>
              </a:rPr>
              <a:t>2</a:t>
            </a:r>
          </a:p>
          <a:p>
            <a:pPr marL="0" lvl="0" indent="0" rtl="0">
              <a:spcBef>
                <a:spcPts val="0"/>
              </a:spcBef>
              <a:buNone/>
            </a:pPr>
            <a:endParaRPr sz="2200">
              <a:latin typeface="Lato"/>
              <a:ea typeface="Lato"/>
              <a:cs typeface="Lato"/>
              <a:sym typeface="Lato"/>
            </a:endParaRPr>
          </a:p>
          <a:p>
            <a:pPr marL="0" lvl="0" indent="0" rtl="0">
              <a:spcBef>
                <a:spcPts val="0"/>
              </a:spcBef>
              <a:buNone/>
            </a:pPr>
            <a:r>
              <a:rPr lang="en-US" sz="2200">
                <a:latin typeface="Lato"/>
                <a:ea typeface="Lato"/>
                <a:cs typeface="Lato"/>
                <a:sym typeface="Lato"/>
              </a:rPr>
              <a:t>Notch signaling, and cell fate determination in general, rely on feedback regulation</a:t>
            </a:r>
            <a:r>
              <a:rPr lang="en-US" sz="2200" baseline="30000">
                <a:latin typeface="Lato"/>
                <a:ea typeface="Lato"/>
                <a:cs typeface="Lato"/>
                <a:sym typeface="Lato"/>
              </a:rPr>
              <a:t>3</a:t>
            </a:r>
            <a:r>
              <a:rPr lang="en-US" sz="2200">
                <a:latin typeface="Lato"/>
                <a:ea typeface="Lato"/>
                <a:cs typeface="Lato"/>
                <a:sym typeface="Lato"/>
              </a:rPr>
              <a:t>…</a:t>
            </a:r>
          </a:p>
          <a:p>
            <a:pPr marL="0" lvl="0" indent="0" rtl="0">
              <a:spcBef>
                <a:spcPts val="0"/>
              </a:spcBef>
              <a:buNone/>
            </a:pPr>
            <a:r>
              <a:rPr lang="en-US" sz="2200">
                <a:latin typeface="Lato"/>
                <a:ea typeface="Lato"/>
                <a:cs typeface="Lato"/>
                <a:sym typeface="Lato"/>
              </a:rPr>
              <a:t>→ Does the Pros transcription factor bind to the </a:t>
            </a:r>
            <a:r>
              <a:rPr lang="en-US" sz="2200" i="1">
                <a:latin typeface="Lato"/>
                <a:ea typeface="Lato"/>
                <a:cs typeface="Lato"/>
                <a:sym typeface="Lato"/>
              </a:rPr>
              <a:t>notch</a:t>
            </a:r>
            <a:r>
              <a:rPr lang="en-US" sz="2200">
                <a:latin typeface="Lato"/>
                <a:ea typeface="Lato"/>
                <a:cs typeface="Lato"/>
                <a:sym typeface="Lato"/>
              </a:rPr>
              <a:t> promoter region as one form of such regulation?</a:t>
            </a:r>
          </a:p>
        </p:txBody>
      </p:sp>
      <p:sp>
        <p:nvSpPr>
          <p:cNvPr id="158" name="Shape 158"/>
          <p:cNvSpPr txBox="1"/>
          <p:nvPr/>
        </p:nvSpPr>
        <p:spPr>
          <a:xfrm>
            <a:off x="6096000" y="5827325"/>
            <a:ext cx="2978999" cy="855300"/>
          </a:xfrm>
          <a:prstGeom prst="rect">
            <a:avLst/>
          </a:prstGeom>
          <a:noFill/>
          <a:ln>
            <a:noFill/>
          </a:ln>
        </p:spPr>
        <p:txBody>
          <a:bodyPr lIns="91425" tIns="91425" rIns="91425" bIns="91425" anchor="t" anchorCtr="0">
            <a:noAutofit/>
          </a:bodyPr>
          <a:lstStyle/>
          <a:p>
            <a:pPr lvl="0" rtl="0">
              <a:spcBef>
                <a:spcPts val="0"/>
              </a:spcBef>
              <a:buNone/>
            </a:pPr>
            <a:r>
              <a:rPr lang="en-US" baseline="30000">
                <a:latin typeface="Lato"/>
                <a:ea typeface="Lato"/>
                <a:cs typeface="Lato"/>
                <a:sym typeface="Lato"/>
              </a:rPr>
              <a:t>1</a:t>
            </a:r>
            <a:r>
              <a:rPr lang="en-US">
                <a:latin typeface="Lato"/>
                <a:ea typeface="Lato"/>
                <a:cs typeface="Lato"/>
                <a:sym typeface="Lato"/>
              </a:rPr>
              <a:t>Charlton-Perkins et al., 2011; </a:t>
            </a:r>
            <a:r>
              <a:rPr lang="en-US" baseline="30000">
                <a:latin typeface="Lato"/>
                <a:ea typeface="Lato"/>
                <a:cs typeface="Lato"/>
                <a:sym typeface="Lato"/>
              </a:rPr>
              <a:t>2</a:t>
            </a:r>
            <a:r>
              <a:rPr lang="en-US">
                <a:latin typeface="Lato"/>
                <a:ea typeface="Lato"/>
                <a:cs typeface="Lato"/>
                <a:sym typeface="Lato"/>
              </a:rPr>
              <a:t>Reddy and Rodrigues, 1999;</a:t>
            </a:r>
          </a:p>
          <a:p>
            <a:pPr lvl="0" rtl="0">
              <a:spcBef>
                <a:spcPts val="0"/>
              </a:spcBef>
              <a:buNone/>
            </a:pPr>
            <a:r>
              <a:rPr lang="en-US" baseline="30000">
                <a:latin typeface="Lato"/>
                <a:ea typeface="Lato"/>
                <a:cs typeface="Lato"/>
                <a:sym typeface="Lato"/>
              </a:rPr>
              <a:t>3</a:t>
            </a:r>
            <a:r>
              <a:rPr lang="en-US">
                <a:latin typeface="Lato"/>
                <a:ea typeface="Lato"/>
                <a:cs typeface="Lato"/>
                <a:sym typeface="Lato"/>
              </a:rPr>
              <a:t>Artavanis-Tsakonas et al., 1999</a:t>
            </a:r>
          </a:p>
        </p:txBody>
      </p:sp>
      <p:pic>
        <p:nvPicPr>
          <p:cNvPr id="159" name="Shape 159"/>
          <p:cNvPicPr preferRelativeResize="0"/>
          <p:nvPr/>
        </p:nvPicPr>
        <p:blipFill>
          <a:blip r:embed="rId3">
            <a:alphaModFix/>
          </a:blip>
          <a:stretch>
            <a:fillRect/>
          </a:stretch>
        </p:blipFill>
        <p:spPr>
          <a:xfrm>
            <a:off x="5919300" y="1400687"/>
            <a:ext cx="2834549" cy="43638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050" y="42705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Outline</a:t>
            </a:r>
          </a:p>
        </p:txBody>
      </p:sp>
      <p:sp>
        <p:nvSpPr>
          <p:cNvPr id="166" name="Shape 166"/>
          <p:cNvSpPr txBox="1">
            <a:spLocks noGrp="1"/>
          </p:cNvSpPr>
          <p:nvPr>
            <p:ph type="body" idx="1"/>
          </p:nvPr>
        </p:nvSpPr>
        <p:spPr>
          <a:xfrm>
            <a:off x="390150" y="1352825"/>
            <a:ext cx="8363699" cy="3503999"/>
          </a:xfrm>
          <a:prstGeom prst="rect">
            <a:avLst/>
          </a:prstGeom>
        </p:spPr>
        <p:txBody>
          <a:bodyPr lIns="91425" tIns="91425" rIns="91425" bIns="91425" anchor="t" anchorCtr="0">
            <a:noAutofit/>
          </a:bodyPr>
          <a:lstStyle/>
          <a:p>
            <a:pPr marL="457200" lvl="0" indent="-419100" rtl="0">
              <a:spcBef>
                <a:spcPts val="0"/>
              </a:spcBef>
              <a:buClr>
                <a:srgbClr val="999999"/>
              </a:buClr>
              <a:buSzPct val="100000"/>
              <a:buFont typeface="Lato"/>
              <a:buAutoNum type="arabicPeriod"/>
            </a:pPr>
            <a:r>
              <a:rPr lang="en-US" sz="3000">
                <a:solidFill>
                  <a:srgbClr val="999999"/>
                </a:solidFill>
                <a:latin typeface="Lato"/>
                <a:ea typeface="Lato"/>
                <a:cs typeface="Lato"/>
                <a:sym typeface="Lato"/>
              </a:rPr>
              <a:t>Background: Prospero and Notch signaling</a:t>
            </a:r>
          </a:p>
          <a:p>
            <a:pPr marL="0" lvl="0" indent="0" rtl="0">
              <a:spcBef>
                <a:spcPts val="0"/>
              </a:spcBef>
              <a:buNone/>
            </a:pPr>
            <a:endParaRPr sz="3000">
              <a:solidFill>
                <a:srgbClr val="999999"/>
              </a:solidFill>
              <a:latin typeface="Lato"/>
              <a:ea typeface="Lato"/>
              <a:cs typeface="Lato"/>
              <a:sym typeface="Lato"/>
            </a:endParaRPr>
          </a:p>
          <a:p>
            <a:pPr marL="457200" lvl="0" indent="-419100" rtl="0">
              <a:spcBef>
                <a:spcPts val="0"/>
              </a:spcBef>
              <a:buClr>
                <a:srgbClr val="000000"/>
              </a:buClr>
              <a:buSzPct val="100000"/>
              <a:buFont typeface="Lato"/>
              <a:buAutoNum type="arabicPeriod"/>
            </a:pPr>
            <a:r>
              <a:rPr lang="en-US" sz="3000">
                <a:solidFill>
                  <a:srgbClr val="000000"/>
                </a:solidFill>
                <a:latin typeface="Lato"/>
                <a:ea typeface="Lato"/>
                <a:cs typeface="Lato"/>
                <a:sym typeface="Lato"/>
              </a:rPr>
              <a:t>Methods: Data and High-Level Coding Steps</a:t>
            </a:r>
          </a:p>
          <a:p>
            <a:pPr marL="0" lvl="0" indent="0" rtl="0">
              <a:spcBef>
                <a:spcPts val="0"/>
              </a:spcBef>
              <a:buNone/>
            </a:pPr>
            <a:endParaRPr sz="3000">
              <a:solidFill>
                <a:srgbClr val="999999"/>
              </a:solidFill>
              <a:latin typeface="Lato"/>
              <a:ea typeface="Lato"/>
              <a:cs typeface="Lato"/>
              <a:sym typeface="Lato"/>
            </a:endParaRPr>
          </a:p>
          <a:p>
            <a:pPr marL="457200" lvl="0" indent="-419100" rtl="0">
              <a:spcBef>
                <a:spcPts val="0"/>
              </a:spcBef>
              <a:buClr>
                <a:srgbClr val="999999"/>
              </a:buClr>
              <a:buSzPct val="100000"/>
              <a:buFont typeface="Lato"/>
              <a:buAutoNum type="arabicPeriod"/>
            </a:pPr>
            <a:r>
              <a:rPr lang="en-US" sz="3000">
                <a:solidFill>
                  <a:srgbClr val="999999"/>
                </a:solidFill>
                <a:latin typeface="Lato"/>
                <a:ea typeface="Lato"/>
                <a:cs typeface="Lato"/>
                <a:sym typeface="Lato"/>
              </a:rPr>
              <a:t>Results</a:t>
            </a:r>
          </a:p>
          <a:p>
            <a:pPr marL="0" lvl="0" indent="0" rtl="0">
              <a:spcBef>
                <a:spcPts val="0"/>
              </a:spcBef>
              <a:buNone/>
            </a:pPr>
            <a:endParaRPr sz="3000">
              <a:solidFill>
                <a:srgbClr val="999999"/>
              </a:solidFill>
              <a:latin typeface="Lato"/>
              <a:ea typeface="Lato"/>
              <a:cs typeface="Lato"/>
              <a:sym typeface="Lato"/>
            </a:endParaRPr>
          </a:p>
          <a:p>
            <a:pPr marL="457200" lvl="0" indent="-419100" rtl="0">
              <a:spcBef>
                <a:spcPts val="0"/>
              </a:spcBef>
              <a:buClr>
                <a:srgbClr val="999999"/>
              </a:buClr>
              <a:buSzPct val="100000"/>
              <a:buFont typeface="Lato"/>
              <a:buAutoNum type="arabicPeriod"/>
            </a:pPr>
            <a:r>
              <a:rPr lang="en-US" sz="3000">
                <a:solidFill>
                  <a:srgbClr val="999999"/>
                </a:solidFill>
                <a:latin typeface="Lato"/>
                <a:ea typeface="Lato"/>
                <a:cs typeface="Lato"/>
                <a:sym typeface="Lato"/>
              </a:rPr>
              <a:t>Implications &amp; Areas for Further Study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050" y="427050"/>
            <a:ext cx="8510400" cy="597900"/>
          </a:xfrm>
          <a:prstGeom prst="rect">
            <a:avLst/>
          </a:prstGeom>
        </p:spPr>
        <p:txBody>
          <a:bodyPr lIns="91425" tIns="91425" rIns="91425" bIns="91425" anchor="b" anchorCtr="0">
            <a:noAutofit/>
          </a:bodyPr>
          <a:lstStyle/>
          <a:p>
            <a:pPr lvl="0" rtl="0">
              <a:spcBef>
                <a:spcPts val="0"/>
              </a:spcBef>
              <a:buNone/>
            </a:pPr>
            <a:r>
              <a:rPr lang="en-US" sz="3400">
                <a:latin typeface="Lato"/>
                <a:ea typeface="Lato"/>
                <a:cs typeface="Lato"/>
                <a:sym typeface="Lato"/>
              </a:rPr>
              <a:t>Methods I: Data</a:t>
            </a:r>
          </a:p>
        </p:txBody>
      </p:sp>
      <p:sp>
        <p:nvSpPr>
          <p:cNvPr id="174" name="Shape 174"/>
          <p:cNvSpPr txBox="1">
            <a:spLocks noGrp="1"/>
          </p:cNvSpPr>
          <p:nvPr>
            <p:ph type="body" idx="1"/>
          </p:nvPr>
        </p:nvSpPr>
        <p:spPr>
          <a:xfrm>
            <a:off x="324750" y="1323022"/>
            <a:ext cx="8657700" cy="1211699"/>
          </a:xfrm>
          <a:prstGeom prst="rect">
            <a:avLst/>
          </a:prstGeom>
        </p:spPr>
        <p:txBody>
          <a:bodyPr lIns="91425" tIns="91425" rIns="91425" bIns="91425" anchor="t" anchorCtr="0">
            <a:noAutofit/>
          </a:bodyPr>
          <a:lstStyle/>
          <a:p>
            <a:pPr marL="0" marR="0" lvl="0" indent="0" algn="l" rtl="0">
              <a:lnSpc>
                <a:spcPct val="100000"/>
              </a:lnSpc>
              <a:spcBef>
                <a:spcPts val="0"/>
              </a:spcBef>
              <a:spcAft>
                <a:spcPts val="0"/>
              </a:spcAft>
              <a:buNone/>
            </a:pPr>
            <a:r>
              <a:rPr lang="en-US" sz="2400" i="1" dirty="0">
                <a:latin typeface="Lato"/>
                <a:ea typeface="Lato"/>
                <a:cs typeface="Lato"/>
                <a:sym typeface="Lato"/>
              </a:rPr>
              <a:t>notch </a:t>
            </a:r>
            <a:r>
              <a:rPr lang="en-US" sz="2400" dirty="0">
                <a:latin typeface="Lato"/>
                <a:ea typeface="Lato"/>
                <a:cs typeface="Lato"/>
                <a:sym typeface="Lato"/>
              </a:rPr>
              <a:t>promoter region: 1000 nucleotides upstream of the promoter,</a:t>
            </a:r>
            <a:r>
              <a:rPr lang="en-US" sz="2400" i="1" dirty="0">
                <a:latin typeface="Lato"/>
                <a:ea typeface="Lato"/>
                <a:cs typeface="Lato"/>
                <a:sym typeface="Lato"/>
              </a:rPr>
              <a:t> </a:t>
            </a:r>
            <a:r>
              <a:rPr lang="en-US" sz="2400" dirty="0">
                <a:latin typeface="Lato"/>
                <a:ea typeface="Lato"/>
                <a:cs typeface="Lato"/>
                <a:sym typeface="Lato"/>
              </a:rPr>
              <a:t>found through the UCSC </a:t>
            </a:r>
            <a:r>
              <a:rPr lang="en-US" sz="2400" i="1" dirty="0">
                <a:latin typeface="Lato"/>
                <a:ea typeface="Lato"/>
                <a:cs typeface="Lato"/>
                <a:sym typeface="Lato"/>
              </a:rPr>
              <a:t>Drosophila </a:t>
            </a:r>
            <a:r>
              <a:rPr lang="en-US" sz="2400" dirty="0">
                <a:latin typeface="Lato"/>
                <a:ea typeface="Lato"/>
                <a:cs typeface="Lato"/>
                <a:sym typeface="Lato"/>
              </a:rPr>
              <a:t>genome browser</a:t>
            </a:r>
          </a:p>
          <a:p>
            <a:pPr marL="0" marR="0" lvl="0" indent="0" algn="l" rtl="0">
              <a:lnSpc>
                <a:spcPct val="100000"/>
              </a:lnSpc>
              <a:spcBef>
                <a:spcPts val="0"/>
              </a:spcBef>
              <a:spcAft>
                <a:spcPts val="0"/>
              </a:spcAft>
              <a:buNone/>
            </a:pPr>
            <a:endParaRPr sz="2400" dirty="0">
              <a:latin typeface="Lato"/>
              <a:ea typeface="Lato"/>
              <a:cs typeface="Lato"/>
              <a:sym typeface="Lato"/>
            </a:endParaRPr>
          </a:p>
        </p:txBody>
      </p:sp>
      <p:pic>
        <p:nvPicPr>
          <p:cNvPr id="175" name="Shape 175"/>
          <p:cNvPicPr preferRelativeResize="0"/>
          <p:nvPr/>
        </p:nvPicPr>
        <p:blipFill>
          <a:blip r:embed="rId3">
            <a:alphaModFix/>
          </a:blip>
          <a:stretch>
            <a:fillRect/>
          </a:stretch>
        </p:blipFill>
        <p:spPr>
          <a:xfrm>
            <a:off x="516750" y="2648550"/>
            <a:ext cx="8008500" cy="30977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3468</Words>
  <Application>Microsoft Macintosh PowerPoint</Application>
  <PresentationFormat>On-screen Show (4:3)</PresentationFormat>
  <Paragraphs>183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Evaluating the interaction of cell fate determinants:  Does the Prospero transcription factor regulate notch?</vt:lpstr>
      <vt:lpstr>Outline</vt:lpstr>
      <vt:lpstr>Outline</vt:lpstr>
      <vt:lpstr>Background I: Cell fate</vt:lpstr>
      <vt:lpstr>Background II: Prospero </vt:lpstr>
      <vt:lpstr>Background III: Notch</vt:lpstr>
      <vt:lpstr>Background IV: Prospero /  Notch Interaction</vt:lpstr>
      <vt:lpstr>Outline</vt:lpstr>
      <vt:lpstr>Methods I: Data</vt:lpstr>
      <vt:lpstr>Methods I: Data</vt:lpstr>
      <vt:lpstr>Methods I: Data</vt:lpstr>
      <vt:lpstr>Methods II: High-level steps</vt:lpstr>
      <vt:lpstr>Methods II: Trickiest Problem</vt:lpstr>
      <vt:lpstr>Methods II: Trickiest Problem Pseudocode</vt:lpstr>
      <vt:lpstr>Methods II: Trickiest Problem</vt:lpstr>
      <vt:lpstr>Methods II: Trickiest Problem</vt:lpstr>
      <vt:lpstr>PowerPoint Presentation</vt:lpstr>
      <vt:lpstr>PowerPoint Presentation</vt:lpstr>
      <vt:lpstr>PowerPoint Presentation</vt:lpstr>
      <vt:lpstr>Outline</vt:lpstr>
      <vt:lpstr>Results: Pros binding sites in notch promoter region</vt:lpstr>
      <vt:lpstr>Outline</vt:lpstr>
      <vt:lpstr>Implications</vt:lpstr>
      <vt:lpstr>Areas for Further Study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Evaluating the interaction of cell fate determinants:  Does the Prospero transcription factor regulate notch?</dc:title>
  <cp:lastModifiedBy>Reed College</cp:lastModifiedBy>
  <cp:revision>3</cp:revision>
  <dcterms:modified xsi:type="dcterms:W3CDTF">2015-12-15T23:07:09Z</dcterms:modified>
</cp:coreProperties>
</file>