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5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CD716CA-6AA0-6140-B3E0-05ED8E392505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671CA62-0460-5D41-B56A-3DEE076DBE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0-www.jstor.org.catalog.multcolib.org/stable/2333338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745" y="697839"/>
            <a:ext cx="8482622" cy="268387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  <a:t>Alternative splicing:</a:t>
            </a:r>
            <a:b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  <a:t>Sequence  Alignment </a:t>
            </a:r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  <a:t>with </a:t>
            </a:r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  <a:t>Affine </a:t>
            </a:r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Garamond Pro"/>
                <a:cs typeface="Adobe Garamond Pro"/>
              </a:rPr>
              <a:t>Gap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dobe Garamond Pro"/>
              <a:cs typeface="Adobe Garamon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4885" y="3656277"/>
            <a:ext cx="1890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dobe Garamond Pro"/>
                <a:cs typeface="Adobe Garamond Pro"/>
              </a:rPr>
              <a:t>Erin Howell</a:t>
            </a:r>
            <a:endParaRPr lang="en-US" sz="2800" b="1" dirty="0">
              <a:latin typeface="Adobe Garamond Pro"/>
              <a:cs typeface="Adobe Garamond Pro"/>
            </a:endParaRPr>
          </a:p>
        </p:txBody>
      </p:sp>
    </p:spTree>
    <p:extLst>
      <p:ext uri="{BB962C8B-B14F-4D97-AF65-F5344CB8AC3E}">
        <p14:creationId xmlns:p14="http://schemas.microsoft.com/office/powerpoint/2010/main" val="383596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92745" y="488489"/>
            <a:ext cx="8482622" cy="45219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Adobe Garamond Pro"/>
                <a:cs typeface="Adobe Garamond Pro"/>
              </a:rPr>
              <a:t>Alternative Splicing:</a:t>
            </a:r>
          </a:p>
          <a:p>
            <a:endParaRPr lang="en-US" sz="1000" dirty="0" smtClean="0">
              <a:latin typeface="Adobe Garamond Pro"/>
              <a:cs typeface="Adobe Garamond Pro"/>
            </a:endParaRP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Identifying alternative splicing sites with an alignment</a:t>
            </a:r>
          </a:p>
          <a:p>
            <a:pPr marL="1485900" lvl="2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Look for patterns in gene splicing</a:t>
            </a:r>
          </a:p>
          <a:p>
            <a:pPr marL="1485900" lvl="2" indent="-571500">
              <a:buFont typeface="Arial"/>
              <a:buChar char="•"/>
            </a:pPr>
            <a:endParaRPr lang="en-US" sz="2800" dirty="0" smtClean="0">
              <a:latin typeface="Adobe Garamond Pro"/>
              <a:cs typeface="Adobe Garamond Pro"/>
            </a:endParaRP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Use affine gap to identify splice sites</a:t>
            </a:r>
          </a:p>
          <a:p>
            <a:pPr marL="1028700" lvl="1" indent="-571500">
              <a:buFont typeface="Arial"/>
              <a:buChar char="•"/>
            </a:pPr>
            <a:endParaRPr lang="en-US" sz="2800" dirty="0" smtClean="0">
              <a:latin typeface="Adobe Garamond Pro"/>
              <a:cs typeface="Adobe Garamond Pro"/>
            </a:endParaRP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Data</a:t>
            </a:r>
          </a:p>
          <a:p>
            <a:pPr marL="1485900" lvl="2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ATF3 </a:t>
            </a:r>
          </a:p>
          <a:p>
            <a:pPr marL="1485900" lvl="2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PCDH15</a:t>
            </a:r>
          </a:p>
        </p:txBody>
      </p:sp>
    </p:spTree>
    <p:extLst>
      <p:ext uri="{BB962C8B-B14F-4D97-AF65-F5344CB8AC3E}">
        <p14:creationId xmlns:p14="http://schemas.microsoft.com/office/powerpoint/2010/main" val="3378233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50980" y="3664641"/>
            <a:ext cx="2131004" cy="2125279"/>
            <a:chOff x="5338797" y="2074973"/>
            <a:chExt cx="3802077" cy="3856540"/>
          </a:xfrm>
        </p:grpSpPr>
        <p:sp>
          <p:nvSpPr>
            <p:cNvPr id="3" name="Oval 2"/>
            <p:cNvSpPr/>
            <p:nvPr/>
          </p:nvSpPr>
          <p:spPr>
            <a:xfrm>
              <a:off x="5341618" y="2083738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6196330" y="2076369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7051043" y="2076369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341618" y="2931081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6196330" y="2930618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7051043" y="2948978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341618" y="3805974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6196330" y="3805511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7051043" y="3823871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7899115" y="2074973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8753828" y="2074973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899115" y="2929222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8753828" y="2947582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7899115" y="3804115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8753828" y="3822475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5338797" y="4651678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193509" y="4651215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7048222" y="4669575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5338797" y="5526571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6193509" y="5526108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048222" y="5544468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7896294" y="4649819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8751007" y="4668179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7896294" y="5524712"/>
              <a:ext cx="387045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8751007" y="5543072"/>
              <a:ext cx="387046" cy="3870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28" name="Straight Arrow Connector 27"/>
            <p:cNvCxnSpPr>
              <a:stCxn id="8" idx="5"/>
              <a:endCxn id="16" idx="1"/>
            </p:cNvCxnSpPr>
            <p:nvPr/>
          </p:nvCxnSpPr>
          <p:spPr>
            <a:xfrm>
              <a:off x="7381407" y="3279342"/>
              <a:ext cx="574389" cy="581454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3" idx="5"/>
              <a:endCxn id="7" idx="1"/>
            </p:cNvCxnSpPr>
            <p:nvPr/>
          </p:nvCxnSpPr>
          <p:spPr>
            <a:xfrm>
              <a:off x="5671982" y="2414102"/>
              <a:ext cx="581029" cy="573197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4" idx="5"/>
            </p:cNvCxnSpPr>
            <p:nvPr/>
          </p:nvCxnSpPr>
          <p:spPr>
            <a:xfrm>
              <a:off x="6526694" y="2406733"/>
              <a:ext cx="558529" cy="551898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5" idx="5"/>
              <a:endCxn id="14" idx="1"/>
            </p:cNvCxnSpPr>
            <p:nvPr/>
          </p:nvCxnSpPr>
          <p:spPr>
            <a:xfrm>
              <a:off x="7381407" y="2406733"/>
              <a:ext cx="574389" cy="57917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2" idx="5"/>
            </p:cNvCxnSpPr>
            <p:nvPr/>
          </p:nvCxnSpPr>
          <p:spPr>
            <a:xfrm>
              <a:off x="8229479" y="2405337"/>
              <a:ext cx="558529" cy="59021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endCxn id="10" idx="1"/>
            </p:cNvCxnSpPr>
            <p:nvPr/>
          </p:nvCxnSpPr>
          <p:spPr>
            <a:xfrm>
              <a:off x="5671982" y="3288995"/>
              <a:ext cx="581029" cy="573197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7" idx="5"/>
              <a:endCxn id="11" idx="1"/>
            </p:cNvCxnSpPr>
            <p:nvPr/>
          </p:nvCxnSpPr>
          <p:spPr>
            <a:xfrm>
              <a:off x="6526694" y="3260982"/>
              <a:ext cx="581031" cy="61957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14" idx="5"/>
            </p:cNvCxnSpPr>
            <p:nvPr/>
          </p:nvCxnSpPr>
          <p:spPr>
            <a:xfrm>
              <a:off x="8229479" y="3259586"/>
              <a:ext cx="574389" cy="60121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9" idx="5"/>
              <a:endCxn id="19" idx="1"/>
            </p:cNvCxnSpPr>
            <p:nvPr/>
          </p:nvCxnSpPr>
          <p:spPr>
            <a:xfrm>
              <a:off x="5671982" y="4136338"/>
              <a:ext cx="578208" cy="571558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endCxn id="22" idx="1"/>
            </p:cNvCxnSpPr>
            <p:nvPr/>
          </p:nvCxnSpPr>
          <p:spPr>
            <a:xfrm>
              <a:off x="5669161" y="5009592"/>
              <a:ext cx="581029" cy="573197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10" idx="5"/>
            </p:cNvCxnSpPr>
            <p:nvPr/>
          </p:nvCxnSpPr>
          <p:spPr>
            <a:xfrm>
              <a:off x="6526694" y="4135875"/>
              <a:ext cx="581031" cy="572021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9" idx="5"/>
              <a:endCxn id="23" idx="1"/>
            </p:cNvCxnSpPr>
            <p:nvPr/>
          </p:nvCxnSpPr>
          <p:spPr>
            <a:xfrm>
              <a:off x="6523873" y="4981579"/>
              <a:ext cx="581031" cy="61957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24" idx="1"/>
            </p:cNvCxnSpPr>
            <p:nvPr/>
          </p:nvCxnSpPr>
          <p:spPr>
            <a:xfrm>
              <a:off x="7381407" y="4154235"/>
              <a:ext cx="571568" cy="552265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6" idx="5"/>
            </p:cNvCxnSpPr>
            <p:nvPr/>
          </p:nvCxnSpPr>
          <p:spPr>
            <a:xfrm>
              <a:off x="8229479" y="4134479"/>
              <a:ext cx="574389" cy="573417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20" idx="5"/>
              <a:endCxn id="26" idx="1"/>
            </p:cNvCxnSpPr>
            <p:nvPr/>
          </p:nvCxnSpPr>
          <p:spPr>
            <a:xfrm>
              <a:off x="7378586" y="4999939"/>
              <a:ext cx="574389" cy="581454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24" idx="5"/>
              <a:endCxn id="27" idx="1"/>
            </p:cNvCxnSpPr>
            <p:nvPr/>
          </p:nvCxnSpPr>
          <p:spPr>
            <a:xfrm>
              <a:off x="8226658" y="4980183"/>
              <a:ext cx="581031" cy="61957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950605" y="3670240"/>
            <a:ext cx="2127842" cy="2147268"/>
            <a:chOff x="1253412" y="2039659"/>
            <a:chExt cx="2751020" cy="2768369"/>
          </a:xfrm>
        </p:grpSpPr>
        <p:sp>
          <p:nvSpPr>
            <p:cNvPr id="44" name="Oval 43"/>
            <p:cNvSpPr/>
            <p:nvPr/>
          </p:nvSpPr>
          <p:spPr>
            <a:xfrm>
              <a:off x="1255453" y="204595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1873886" y="204066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2492320" y="204066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1255453" y="2654205"/>
              <a:ext cx="280049" cy="277835"/>
            </a:xfrm>
            <a:prstGeom prst="ellipse">
              <a:avLst/>
            </a:prstGeom>
            <a:solidFill>
              <a:srgbClr val="D9D9D9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1873886" y="2653873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2492320" y="2667053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50" name="Straight Arrow Connector 49"/>
            <p:cNvCxnSpPr>
              <a:stCxn id="46" idx="4"/>
            </p:cNvCxnSpPr>
            <p:nvPr/>
          </p:nvCxnSpPr>
          <p:spPr>
            <a:xfrm>
              <a:off x="2632345" y="2318497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5" idx="4"/>
              <a:endCxn id="48" idx="0"/>
            </p:cNvCxnSpPr>
            <p:nvPr/>
          </p:nvCxnSpPr>
          <p:spPr>
            <a:xfrm>
              <a:off x="2013911" y="2318497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4" idx="4"/>
              <a:endCxn id="47" idx="0"/>
            </p:cNvCxnSpPr>
            <p:nvPr/>
          </p:nvCxnSpPr>
          <p:spPr>
            <a:xfrm>
              <a:off x="1395478" y="2323787"/>
              <a:ext cx="0" cy="33041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1255453" y="2673982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1255453" y="3282236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1873886" y="3281904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2492320" y="3295084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>
              <a:off x="2632345" y="2946528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endCxn id="55" idx="0"/>
            </p:cNvCxnSpPr>
            <p:nvPr/>
          </p:nvCxnSpPr>
          <p:spPr>
            <a:xfrm>
              <a:off x="2013911" y="2946528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3" idx="4"/>
              <a:endCxn id="54" idx="0"/>
            </p:cNvCxnSpPr>
            <p:nvPr/>
          </p:nvCxnSpPr>
          <p:spPr>
            <a:xfrm>
              <a:off x="1395478" y="2951818"/>
              <a:ext cx="0" cy="33041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/>
            <p:cNvSpPr/>
            <p:nvPr/>
          </p:nvSpPr>
          <p:spPr>
            <a:xfrm>
              <a:off x="3105948" y="203965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3724382" y="203965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3105948" y="265287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4382" y="2666050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64" name="Straight Arrow Connector 63"/>
            <p:cNvCxnSpPr>
              <a:stCxn id="61" idx="4"/>
            </p:cNvCxnSpPr>
            <p:nvPr/>
          </p:nvCxnSpPr>
          <p:spPr>
            <a:xfrm>
              <a:off x="3864407" y="2317495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0" idx="4"/>
              <a:endCxn id="62" idx="0"/>
            </p:cNvCxnSpPr>
            <p:nvPr/>
          </p:nvCxnSpPr>
          <p:spPr>
            <a:xfrm>
              <a:off x="3245973" y="2317495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3105948" y="3280902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3724382" y="3294081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>
              <a:off x="3864407" y="2945526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endCxn id="66" idx="0"/>
            </p:cNvCxnSpPr>
            <p:nvPr/>
          </p:nvCxnSpPr>
          <p:spPr>
            <a:xfrm>
              <a:off x="3245973" y="2945526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1253412" y="3889314"/>
              <a:ext cx="280049" cy="277835"/>
            </a:xfrm>
            <a:prstGeom prst="ellipse">
              <a:avLst/>
            </a:prstGeom>
            <a:solidFill>
              <a:srgbClr val="D9D9D9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1871845" y="3888982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2490279" y="3902162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>
              <a:off x="2630304" y="3553606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endCxn id="71" idx="0"/>
            </p:cNvCxnSpPr>
            <p:nvPr/>
          </p:nvCxnSpPr>
          <p:spPr>
            <a:xfrm>
              <a:off x="2011870" y="3553606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endCxn id="70" idx="0"/>
            </p:cNvCxnSpPr>
            <p:nvPr/>
          </p:nvCxnSpPr>
          <p:spPr>
            <a:xfrm>
              <a:off x="1393437" y="3558896"/>
              <a:ext cx="0" cy="33041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1253412" y="390909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1253412" y="4517345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1871845" y="4517013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2490279" y="4530193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>
              <a:off x="2630304" y="4181637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endCxn id="78" idx="0"/>
            </p:cNvCxnSpPr>
            <p:nvPr/>
          </p:nvCxnSpPr>
          <p:spPr>
            <a:xfrm>
              <a:off x="2011870" y="4181637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76" idx="4"/>
              <a:endCxn id="77" idx="0"/>
            </p:cNvCxnSpPr>
            <p:nvPr/>
          </p:nvCxnSpPr>
          <p:spPr>
            <a:xfrm>
              <a:off x="1393437" y="4186927"/>
              <a:ext cx="0" cy="33041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/>
            <p:cNvSpPr/>
            <p:nvPr/>
          </p:nvSpPr>
          <p:spPr>
            <a:xfrm>
              <a:off x="3103907" y="3887980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3722341" y="3901159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85" name="Straight Arrow Connector 84"/>
            <p:cNvCxnSpPr/>
            <p:nvPr/>
          </p:nvCxnSpPr>
          <p:spPr>
            <a:xfrm>
              <a:off x="3862366" y="3552604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endCxn id="83" idx="0"/>
            </p:cNvCxnSpPr>
            <p:nvPr/>
          </p:nvCxnSpPr>
          <p:spPr>
            <a:xfrm>
              <a:off x="3243932" y="3552604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3103907" y="451601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3722341" y="4529190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89" name="Straight Arrow Connector 88"/>
            <p:cNvCxnSpPr/>
            <p:nvPr/>
          </p:nvCxnSpPr>
          <p:spPr>
            <a:xfrm>
              <a:off x="3862366" y="4180635"/>
              <a:ext cx="0" cy="335709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endCxn id="87" idx="0"/>
            </p:cNvCxnSpPr>
            <p:nvPr/>
          </p:nvCxnSpPr>
          <p:spPr>
            <a:xfrm>
              <a:off x="3243932" y="4180635"/>
              <a:ext cx="0" cy="335376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6133598" y="3655518"/>
            <a:ext cx="2132586" cy="2123514"/>
            <a:chOff x="1485220" y="2432007"/>
            <a:chExt cx="2751020" cy="2768369"/>
          </a:xfrm>
        </p:grpSpPr>
        <p:sp>
          <p:nvSpPr>
            <p:cNvPr id="93" name="Oval 92"/>
            <p:cNvSpPr/>
            <p:nvPr/>
          </p:nvSpPr>
          <p:spPr>
            <a:xfrm>
              <a:off x="1487261" y="243829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94" name="Oval 93"/>
            <p:cNvSpPr/>
            <p:nvPr/>
          </p:nvSpPr>
          <p:spPr>
            <a:xfrm>
              <a:off x="2105694" y="243300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2724128" y="243300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96" name="Oval 95"/>
            <p:cNvSpPr/>
            <p:nvPr/>
          </p:nvSpPr>
          <p:spPr>
            <a:xfrm>
              <a:off x="1487261" y="3046553"/>
              <a:ext cx="280049" cy="277835"/>
            </a:xfrm>
            <a:prstGeom prst="ellipse">
              <a:avLst/>
            </a:prstGeom>
            <a:solidFill>
              <a:srgbClr val="D9D9D9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2105694" y="304622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2724128" y="3059401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99" name="Straight Arrow Connector 98"/>
            <p:cNvCxnSpPr>
              <a:stCxn id="93" idx="6"/>
              <a:endCxn id="94" idx="2"/>
            </p:cNvCxnSpPr>
            <p:nvPr/>
          </p:nvCxnSpPr>
          <p:spPr>
            <a:xfrm flipV="1">
              <a:off x="1767310" y="2571927"/>
              <a:ext cx="338384" cy="529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stCxn id="94" idx="6"/>
              <a:endCxn id="95" idx="2"/>
            </p:cNvCxnSpPr>
            <p:nvPr/>
          </p:nvCxnSpPr>
          <p:spPr>
            <a:xfrm>
              <a:off x="2385744" y="2571927"/>
              <a:ext cx="338384" cy="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96" idx="6"/>
              <a:endCxn id="97" idx="2"/>
            </p:cNvCxnSpPr>
            <p:nvPr/>
          </p:nvCxnSpPr>
          <p:spPr>
            <a:xfrm flipV="1">
              <a:off x="1767310" y="3185139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>
              <a:stCxn id="97" idx="6"/>
            </p:cNvCxnSpPr>
            <p:nvPr/>
          </p:nvCxnSpPr>
          <p:spPr>
            <a:xfrm>
              <a:off x="2385744" y="3185139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1487261" y="3066330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1487261" y="3674584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05" name="Oval 104"/>
            <p:cNvSpPr/>
            <p:nvPr/>
          </p:nvSpPr>
          <p:spPr>
            <a:xfrm>
              <a:off x="2105694" y="3674252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2724128" y="3687432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107" name="Straight Arrow Connector 106"/>
            <p:cNvCxnSpPr>
              <a:stCxn id="104" idx="6"/>
              <a:endCxn id="105" idx="2"/>
            </p:cNvCxnSpPr>
            <p:nvPr/>
          </p:nvCxnSpPr>
          <p:spPr>
            <a:xfrm flipV="1">
              <a:off x="1767310" y="3813170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stCxn id="105" idx="6"/>
            </p:cNvCxnSpPr>
            <p:nvPr/>
          </p:nvCxnSpPr>
          <p:spPr>
            <a:xfrm>
              <a:off x="2385744" y="3813170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/>
            <p:cNvSpPr/>
            <p:nvPr/>
          </p:nvSpPr>
          <p:spPr>
            <a:xfrm>
              <a:off x="3337756" y="2432007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3956190" y="2432007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3337756" y="304521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12" name="Oval 111"/>
            <p:cNvSpPr/>
            <p:nvPr/>
          </p:nvSpPr>
          <p:spPr>
            <a:xfrm>
              <a:off x="3956190" y="3058398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113" name="Straight Arrow Connector 112"/>
            <p:cNvCxnSpPr>
              <a:endCxn id="109" idx="2"/>
            </p:cNvCxnSpPr>
            <p:nvPr/>
          </p:nvCxnSpPr>
          <p:spPr>
            <a:xfrm flipV="1">
              <a:off x="2999373" y="2570925"/>
              <a:ext cx="338384" cy="529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>
              <a:stCxn id="109" idx="6"/>
              <a:endCxn id="110" idx="2"/>
            </p:cNvCxnSpPr>
            <p:nvPr/>
          </p:nvCxnSpPr>
          <p:spPr>
            <a:xfrm>
              <a:off x="3617806" y="2570925"/>
              <a:ext cx="338384" cy="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>
              <a:endCxn id="111" idx="2"/>
            </p:cNvCxnSpPr>
            <p:nvPr/>
          </p:nvCxnSpPr>
          <p:spPr>
            <a:xfrm flipV="1">
              <a:off x="2999373" y="3184137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111" idx="6"/>
            </p:cNvCxnSpPr>
            <p:nvPr/>
          </p:nvCxnSpPr>
          <p:spPr>
            <a:xfrm>
              <a:off x="3617806" y="3184137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Oval 116"/>
            <p:cNvSpPr/>
            <p:nvPr/>
          </p:nvSpPr>
          <p:spPr>
            <a:xfrm>
              <a:off x="3337756" y="3673250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18" name="Oval 117"/>
            <p:cNvSpPr/>
            <p:nvPr/>
          </p:nvSpPr>
          <p:spPr>
            <a:xfrm>
              <a:off x="3956190" y="3686429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119" name="Straight Arrow Connector 118"/>
            <p:cNvCxnSpPr>
              <a:endCxn id="117" idx="2"/>
            </p:cNvCxnSpPr>
            <p:nvPr/>
          </p:nvCxnSpPr>
          <p:spPr>
            <a:xfrm flipV="1">
              <a:off x="2999373" y="3812168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17" idx="6"/>
            </p:cNvCxnSpPr>
            <p:nvPr/>
          </p:nvCxnSpPr>
          <p:spPr>
            <a:xfrm>
              <a:off x="3617806" y="3812168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1485220" y="4281662"/>
              <a:ext cx="280049" cy="277835"/>
            </a:xfrm>
            <a:prstGeom prst="ellipse">
              <a:avLst/>
            </a:prstGeom>
            <a:solidFill>
              <a:srgbClr val="D9D9D9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22" name="Oval 121"/>
            <p:cNvSpPr/>
            <p:nvPr/>
          </p:nvSpPr>
          <p:spPr>
            <a:xfrm>
              <a:off x="2103653" y="4281330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2722087" y="4294510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124" name="Straight Arrow Connector 123"/>
            <p:cNvCxnSpPr>
              <a:stCxn id="121" idx="6"/>
              <a:endCxn id="122" idx="2"/>
            </p:cNvCxnSpPr>
            <p:nvPr/>
          </p:nvCxnSpPr>
          <p:spPr>
            <a:xfrm flipV="1">
              <a:off x="1765269" y="4420248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stCxn id="122" idx="6"/>
            </p:cNvCxnSpPr>
            <p:nvPr/>
          </p:nvCxnSpPr>
          <p:spPr>
            <a:xfrm>
              <a:off x="2383703" y="4420248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Oval 125"/>
            <p:cNvSpPr/>
            <p:nvPr/>
          </p:nvSpPr>
          <p:spPr>
            <a:xfrm>
              <a:off x="1485220" y="430143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sp>
          <p:nvSpPr>
            <p:cNvPr id="127" name="Oval 126"/>
            <p:cNvSpPr/>
            <p:nvPr/>
          </p:nvSpPr>
          <p:spPr>
            <a:xfrm>
              <a:off x="1485220" y="4909693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2103653" y="4909361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2722087" y="4922541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130" name="Straight Arrow Connector 129"/>
            <p:cNvCxnSpPr>
              <a:stCxn id="127" idx="6"/>
              <a:endCxn id="128" idx="2"/>
            </p:cNvCxnSpPr>
            <p:nvPr/>
          </p:nvCxnSpPr>
          <p:spPr>
            <a:xfrm flipV="1">
              <a:off x="1765269" y="5048279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>
              <a:stCxn id="128" idx="6"/>
            </p:cNvCxnSpPr>
            <p:nvPr/>
          </p:nvCxnSpPr>
          <p:spPr>
            <a:xfrm>
              <a:off x="2383703" y="5048279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Oval 131"/>
            <p:cNvSpPr/>
            <p:nvPr/>
          </p:nvSpPr>
          <p:spPr>
            <a:xfrm>
              <a:off x="3335715" y="4280328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33" name="Oval 132"/>
            <p:cNvSpPr/>
            <p:nvPr/>
          </p:nvSpPr>
          <p:spPr>
            <a:xfrm>
              <a:off x="3954149" y="4293507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134" name="Straight Arrow Connector 133"/>
            <p:cNvCxnSpPr>
              <a:endCxn id="132" idx="2"/>
            </p:cNvCxnSpPr>
            <p:nvPr/>
          </p:nvCxnSpPr>
          <p:spPr>
            <a:xfrm flipV="1">
              <a:off x="2997331" y="4419246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32" idx="6"/>
            </p:cNvCxnSpPr>
            <p:nvPr/>
          </p:nvCxnSpPr>
          <p:spPr>
            <a:xfrm>
              <a:off x="3615765" y="4419246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3335715" y="4908359"/>
              <a:ext cx="280049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Helvetica"/>
                <a:cs typeface="Helvetica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3954149" y="4921538"/>
              <a:ext cx="280050" cy="27783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138" name="Straight Arrow Connector 137"/>
            <p:cNvCxnSpPr>
              <a:endCxn id="136" idx="2"/>
            </p:cNvCxnSpPr>
            <p:nvPr/>
          </p:nvCxnSpPr>
          <p:spPr>
            <a:xfrm flipV="1">
              <a:off x="2997331" y="5047277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136" idx="6"/>
            </p:cNvCxnSpPr>
            <p:nvPr/>
          </p:nvCxnSpPr>
          <p:spPr>
            <a:xfrm>
              <a:off x="3615765" y="5047277"/>
              <a:ext cx="338384" cy="333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Title 1"/>
          <p:cNvSpPr txBox="1">
            <a:spLocks/>
          </p:cNvSpPr>
          <p:nvPr/>
        </p:nvSpPr>
        <p:spPr>
          <a:xfrm>
            <a:off x="392745" y="488490"/>
            <a:ext cx="8482622" cy="26838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Adobe Garamond Pro"/>
                <a:cs typeface="Adobe Garamond Pro"/>
              </a:rPr>
              <a:t>Layout and associated problems:</a:t>
            </a:r>
          </a:p>
          <a:p>
            <a:endParaRPr lang="en-US" sz="1000" dirty="0" smtClean="0">
              <a:latin typeface="Adobe Garamond Pro"/>
              <a:cs typeface="Adobe Garamond Pro"/>
            </a:endParaRP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Filling pattern</a:t>
            </a: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Backtracking design</a:t>
            </a: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Weighting</a:t>
            </a: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Prioritization</a:t>
            </a:r>
            <a:endParaRPr lang="en-US" sz="2800" dirty="0">
              <a:latin typeface="Adobe Garamond Pro"/>
              <a:cs typeface="Adobe Garamond Pro"/>
            </a:endParaRPr>
          </a:p>
        </p:txBody>
      </p:sp>
    </p:spTree>
    <p:extLst>
      <p:ext uri="{BB962C8B-B14F-4D97-AF65-F5344CB8AC3E}">
        <p14:creationId xmlns:p14="http://schemas.microsoft.com/office/powerpoint/2010/main" val="1860795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92745" y="488490"/>
            <a:ext cx="8482622" cy="26838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Adobe Garamond Pro"/>
                <a:cs typeface="Adobe Garamond Pro"/>
              </a:rPr>
              <a:t>Discussion:</a:t>
            </a: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Alternative alignment varies a lot</a:t>
            </a:r>
          </a:p>
          <a:p>
            <a:pPr marL="1485900" lvl="2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What constitutes a meaningful result?</a:t>
            </a:r>
          </a:p>
          <a:p>
            <a:pPr marL="1028700" lvl="1" indent="-571500">
              <a:buFont typeface="Arial"/>
              <a:buChar char="•"/>
            </a:pPr>
            <a:endParaRPr lang="en-US" sz="2000" dirty="0" smtClean="0">
              <a:latin typeface="Adobe Garamond Pro"/>
              <a:cs typeface="Adobe Garamond Pro"/>
            </a:endParaRP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Weighting and organization have a HUGE impact on alignment</a:t>
            </a:r>
          </a:p>
          <a:p>
            <a:pPr marL="1028700" lvl="1" indent="-571500">
              <a:buFont typeface="Arial"/>
              <a:buChar char="•"/>
            </a:pPr>
            <a:endParaRPr lang="en-US" sz="2000" dirty="0">
              <a:latin typeface="Adobe Garamond Pro"/>
              <a:cs typeface="Adobe Garamond Pro"/>
            </a:endParaRPr>
          </a:p>
          <a:p>
            <a:pPr marL="1028700" lvl="1" indent="-571500">
              <a:buFont typeface="Arial"/>
              <a:buChar char="•"/>
            </a:pPr>
            <a:r>
              <a:rPr lang="en-US" sz="2800" dirty="0" smtClean="0">
                <a:latin typeface="Adobe Garamond Pro"/>
                <a:cs typeface="Adobe Garamond Pro"/>
              </a:rPr>
              <a:t>Future: splicing between species?</a:t>
            </a:r>
          </a:p>
          <a:p>
            <a:pPr marL="1028700" lvl="1" indent="-571500">
              <a:buFont typeface="Arial"/>
              <a:buChar char="•"/>
            </a:pPr>
            <a:endParaRPr lang="en-US" sz="2800" dirty="0" smtClean="0">
              <a:latin typeface="Adobe Garamond Pro"/>
              <a:cs typeface="Adobe Garamond Pro"/>
            </a:endParaRPr>
          </a:p>
          <a:p>
            <a:pPr marL="1028700" lvl="1" indent="-571500">
              <a:buFont typeface="Arial"/>
              <a:buChar char="•"/>
            </a:pPr>
            <a:endParaRPr lang="en-US" sz="2800" dirty="0">
              <a:latin typeface="Adobe Garamond Pro"/>
              <a:cs typeface="Adobe Garamond Pro"/>
            </a:endParaRPr>
          </a:p>
        </p:txBody>
      </p:sp>
      <p:pic>
        <p:nvPicPr>
          <p:cNvPr id="4" name="Picture 3" descr="Screen Shot 2015-12-17 at 4.50.3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45" y="4424291"/>
            <a:ext cx="4356899" cy="207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728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92745" y="697838"/>
            <a:ext cx="8482622" cy="56245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Adobe Garamond Pro"/>
                <a:cs typeface="Adobe Garamond Pro"/>
              </a:rPr>
              <a:t>Sources: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Adobe Garamond Pro"/>
                <a:cs typeface="Adobe Garamond Pro"/>
              </a:rPr>
              <a:t>UCSC Genome Browser search for</a:t>
            </a:r>
          </a:p>
          <a:p>
            <a:pPr marL="1200150" lvl="2" indent="-285750">
              <a:buFont typeface="Arial"/>
              <a:buChar char="•"/>
            </a:pPr>
            <a:r>
              <a:rPr lang="en-US" sz="2800" dirty="0">
                <a:solidFill>
                  <a:srgbClr val="FFFFFF"/>
                </a:solidFill>
                <a:latin typeface="Adobe Garamond Pro"/>
                <a:cs typeface="Adobe Garamond Pro"/>
              </a:rPr>
              <a:t>ATF3 (Homo sapiens activating transcription factor 3 (ATF3</a:t>
            </a:r>
            <a:r>
              <a:rPr lang="en-US" sz="2800" dirty="0" smtClean="0">
                <a:solidFill>
                  <a:srgbClr val="FFFFFF"/>
                </a:solidFill>
                <a:latin typeface="Adobe Garamond Pro"/>
                <a:cs typeface="Adobe Garamond Pro"/>
              </a:rPr>
              <a:t>)</a:t>
            </a:r>
          </a:p>
          <a:p>
            <a:pPr marL="1200150" lvl="2" indent="-285750">
              <a:buFont typeface="Arial"/>
              <a:buChar char="•"/>
            </a:pPr>
            <a:r>
              <a:rPr lang="en-US" sz="2800" dirty="0">
                <a:solidFill>
                  <a:srgbClr val="FFFFFF"/>
                </a:solidFill>
                <a:latin typeface="Adobe Garamond Pro"/>
                <a:cs typeface="Adobe Garamond Pro"/>
              </a:rPr>
              <a:t>PCDH15 (Homo sapiens </a:t>
            </a:r>
            <a:r>
              <a:rPr lang="en-US" sz="2800" dirty="0" err="1">
                <a:solidFill>
                  <a:srgbClr val="FFFFFF"/>
                </a:solidFill>
                <a:latin typeface="Adobe Garamond Pro"/>
                <a:cs typeface="Adobe Garamond Pro"/>
              </a:rPr>
              <a:t>protocadherin</a:t>
            </a:r>
            <a:r>
              <a:rPr lang="en-US" sz="2800" dirty="0">
                <a:solidFill>
                  <a:srgbClr val="FFFFFF"/>
                </a:solidFill>
                <a:latin typeface="Adobe Garamond Pro"/>
                <a:cs typeface="Adobe Garamond Pro"/>
              </a:rPr>
              <a:t>-related 15 (</a:t>
            </a:r>
            <a:r>
              <a:rPr lang="en-US" sz="2800" dirty="0" smtClean="0">
                <a:solidFill>
                  <a:srgbClr val="FFFFFF"/>
                </a:solidFill>
                <a:latin typeface="Adobe Garamond Pro"/>
                <a:cs typeface="Adobe Garamond Pro"/>
              </a:rPr>
              <a:t>PCDH15)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 err="1">
                <a:solidFill>
                  <a:srgbClr val="FFFFFF"/>
                </a:solidFill>
                <a:latin typeface="Adobe Garamond Pro"/>
                <a:cs typeface="Adobe Garamond Pro"/>
              </a:rPr>
              <a:t>Downes</a:t>
            </a:r>
            <a:r>
              <a:rPr lang="en-US" sz="2000" dirty="0">
                <a:solidFill>
                  <a:srgbClr val="FFFFFF"/>
                </a:solidFill>
                <a:latin typeface="Adobe Garamond Pro"/>
                <a:cs typeface="Adobe Garamond Pro"/>
              </a:rPr>
              <a:t>, S. (2004). Alternative splicing, the gene concept, and evolution. History &amp; Philosophy of the Life Sciences, 26(1), 91-104. Retrieved December 15, 2015, from </a:t>
            </a:r>
            <a:r>
              <a:rPr lang="en-US" sz="2000" dirty="0">
                <a:solidFill>
                  <a:srgbClr val="FFFFFF"/>
                </a:solidFill>
                <a:latin typeface="Adobe Garamond Pro"/>
                <a:cs typeface="Adobe Garamond Pro"/>
                <a:hlinkClick r:id="rId2"/>
              </a:rPr>
              <a:t>http://0-www.jstor.org.catalog.multcolib.org/stable/</a:t>
            </a:r>
            <a:r>
              <a:rPr lang="en-US" sz="2000" dirty="0" smtClean="0">
                <a:solidFill>
                  <a:srgbClr val="FFFFFF"/>
                </a:solidFill>
                <a:latin typeface="Adobe Garamond Pro"/>
                <a:cs typeface="Adobe Garamond Pro"/>
                <a:hlinkClick r:id="rId2"/>
              </a:rPr>
              <a:t>23333382</a:t>
            </a:r>
            <a:endParaRPr lang="en-US" sz="2000" dirty="0" smtClean="0">
              <a:solidFill>
                <a:srgbClr val="FFFFFF"/>
              </a:solidFill>
              <a:latin typeface="Adobe Garamond Pro"/>
              <a:cs typeface="Adobe Garamond Pro"/>
            </a:endParaRPr>
          </a:p>
          <a:p>
            <a:pPr marL="742950" lvl="1" indent="-285750">
              <a:buFont typeface="Arial"/>
              <a:buChar char="•"/>
            </a:pPr>
            <a:endParaRPr lang="en-US" sz="2800" dirty="0">
              <a:solidFill>
                <a:srgbClr val="FFFFFF"/>
              </a:solidFill>
              <a:latin typeface="Adobe Garamond Pro"/>
              <a:cs typeface="Adobe Garamond Pro"/>
            </a:endParaRPr>
          </a:p>
          <a:p>
            <a:pPr marL="742950" lvl="1" indent="-285750">
              <a:buFont typeface="Arial"/>
              <a:buChar char="•"/>
            </a:pPr>
            <a:endParaRPr lang="en-US" sz="2800" dirty="0" smtClean="0">
              <a:solidFill>
                <a:srgbClr val="FFFFFF"/>
              </a:solidFill>
              <a:latin typeface="Adobe Garamond Pro"/>
              <a:cs typeface="Adobe Garamond Pro"/>
            </a:endParaRPr>
          </a:p>
          <a:p>
            <a:pPr marL="914400" lvl="1" indent="-457200">
              <a:buFont typeface="Arial"/>
              <a:buChar char="•"/>
            </a:pPr>
            <a:endParaRPr lang="en-US" sz="1000" dirty="0">
              <a:solidFill>
                <a:srgbClr val="FFFFFF"/>
              </a:solidFill>
              <a:latin typeface="Adobe Garamond Pro"/>
              <a:cs typeface="Adobe Garamond Pro"/>
            </a:endParaRPr>
          </a:p>
        </p:txBody>
      </p:sp>
    </p:spTree>
    <p:extLst>
      <p:ext uri="{BB962C8B-B14F-4D97-AF65-F5344CB8AC3E}">
        <p14:creationId xmlns:p14="http://schemas.microsoft.com/office/powerpoint/2010/main" val="1355829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2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800C04"/>
      </a:accent1>
      <a:accent2>
        <a:srgbClr val="970525"/>
      </a:accent2>
      <a:accent3>
        <a:srgbClr val="483C45"/>
      </a:accent3>
      <a:accent4>
        <a:srgbClr val="BE0204"/>
      </a:accent4>
      <a:accent5>
        <a:srgbClr val="640F10"/>
      </a:accent5>
      <a:accent6>
        <a:srgbClr val="540702"/>
      </a:accent6>
      <a:hlink>
        <a:srgbClr val="B01F17"/>
      </a:hlink>
      <a:folHlink>
        <a:srgbClr val="85777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605</TotalTime>
  <Words>149</Words>
  <Application>Microsoft Macintosh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  Alternative splicing: Sequence  Alignment with Affine Gap</vt:lpstr>
      <vt:lpstr>PowerPoint Presentation</vt:lpstr>
      <vt:lpstr>PowerPoint Presentation</vt:lpstr>
      <vt:lpstr>PowerPoint Presentation</vt:lpstr>
      <vt:lpstr>PowerPoint Presentation</vt:lpstr>
    </vt:vector>
  </TitlesOfParts>
  <Company>Oregon Episcopal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De Leone</dc:creator>
  <cp:lastModifiedBy>Jennifer De Leone</cp:lastModifiedBy>
  <cp:revision>17</cp:revision>
  <dcterms:created xsi:type="dcterms:W3CDTF">2015-12-09T17:41:35Z</dcterms:created>
  <dcterms:modified xsi:type="dcterms:W3CDTF">2015-12-17T16:33:26Z</dcterms:modified>
</cp:coreProperties>
</file>