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7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Pinx1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Sequence and Structural Comparisons of PinX1 Across Species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463543"/>
            <a:ext cx="1624363" cy="3944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Ajit Elhance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51039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58097"/>
            <a:ext cx="9601200" cy="4409303"/>
          </a:xfrm>
        </p:spPr>
        <p:txBody>
          <a:bodyPr>
            <a:normAutofit/>
          </a:bodyPr>
          <a:lstStyle/>
          <a:p>
            <a:r>
              <a:rPr lang="en-US" dirty="0" smtClean="0"/>
              <a:t>DNA sequence alignments:</a:t>
            </a:r>
          </a:p>
          <a:p>
            <a:pPr lvl="1"/>
            <a:r>
              <a:rPr lang="en-US" dirty="0" smtClean="0"/>
              <a:t>DNA sequences do not appear to be very well conserved, especially in the c-terminal region. </a:t>
            </a:r>
          </a:p>
          <a:p>
            <a:r>
              <a:rPr lang="en-US" dirty="0" smtClean="0"/>
              <a:t>Amino acid alignments:</a:t>
            </a:r>
          </a:p>
          <a:p>
            <a:pPr lvl="1"/>
            <a:r>
              <a:rPr lang="en-US" dirty="0" smtClean="0"/>
              <a:t>All PinX1 </a:t>
            </a:r>
            <a:r>
              <a:rPr lang="en-US" dirty="0" err="1" smtClean="0"/>
              <a:t>orthologs</a:t>
            </a:r>
            <a:r>
              <a:rPr lang="en-US" dirty="0" smtClean="0"/>
              <a:t> share amino acid sequence similarity in the N-terminal region</a:t>
            </a:r>
          </a:p>
          <a:p>
            <a:pPr lvl="1"/>
            <a:r>
              <a:rPr lang="en-US" dirty="0" smtClean="0"/>
              <a:t>C-terminal regions are less well conserved</a:t>
            </a:r>
          </a:p>
          <a:p>
            <a:r>
              <a:rPr lang="en-US" dirty="0" smtClean="0"/>
              <a:t>PSIPRED “alignment”</a:t>
            </a:r>
          </a:p>
          <a:p>
            <a:pPr lvl="1"/>
            <a:r>
              <a:rPr lang="en-US" dirty="0" smtClean="0"/>
              <a:t>PinX1 predictions </a:t>
            </a:r>
            <a:r>
              <a:rPr lang="en-US" dirty="0" smtClean="0"/>
              <a:t>look more similar, </a:t>
            </a:r>
            <a:r>
              <a:rPr lang="en-US" dirty="0" smtClean="0"/>
              <a:t>with helices in similar regions. The C-terminus is better conserved in PSIPRED predictions.</a:t>
            </a:r>
          </a:p>
        </p:txBody>
      </p:sp>
    </p:spTree>
    <p:extLst>
      <p:ext uri="{BB962C8B-B14F-4D97-AF65-F5344CB8AC3E}">
        <p14:creationId xmlns:p14="http://schemas.microsoft.com/office/powerpoint/2010/main" val="169946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Condon, </a:t>
            </a:r>
            <a:r>
              <a:rPr lang="en-US" dirty="0"/>
              <a:t>Richard (</a:t>
            </a:r>
            <a:r>
              <a:rPr lang="en-US" dirty="0" smtClean="0"/>
              <a:t>2013). </a:t>
            </a:r>
            <a:r>
              <a:rPr lang="en-US" dirty="0"/>
              <a:t>PinX1 inhibition of telomerase and PCR</a:t>
            </a:r>
            <a:r>
              <a:rPr lang="en-US" dirty="0" smtClean="0"/>
              <a:t>. </a:t>
            </a:r>
            <a:r>
              <a:rPr lang="en-US" dirty="0"/>
              <a:t>Reed College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Cylinder, </a:t>
            </a:r>
            <a:r>
              <a:rPr lang="en-US" dirty="0"/>
              <a:t>Richard (</a:t>
            </a:r>
            <a:r>
              <a:rPr lang="en-US" dirty="0" smtClean="0"/>
              <a:t>2012). </a:t>
            </a:r>
            <a:r>
              <a:rPr lang="en-US" dirty="0"/>
              <a:t>Inhibition of Telomerase by </a:t>
            </a:r>
            <a:r>
              <a:rPr lang="en-US" i="1" dirty="0" err="1"/>
              <a:t>Xenopus</a:t>
            </a:r>
            <a:r>
              <a:rPr lang="en-US" i="1" dirty="0"/>
              <a:t> </a:t>
            </a:r>
            <a:r>
              <a:rPr lang="en-US" i="1" dirty="0" err="1"/>
              <a:t>laevis</a:t>
            </a:r>
            <a:r>
              <a:rPr lang="en-US" i="1" dirty="0"/>
              <a:t> </a:t>
            </a:r>
            <a:r>
              <a:rPr lang="en-US" dirty="0"/>
              <a:t>Partial xPinX1 Proteins</a:t>
            </a:r>
            <a:r>
              <a:rPr lang="en-US" dirty="0" smtClean="0"/>
              <a:t>. </a:t>
            </a:r>
            <a:r>
              <a:rPr lang="en-US" dirty="0"/>
              <a:t>Reed College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Posert</a:t>
            </a:r>
            <a:r>
              <a:rPr lang="en-US" dirty="0" smtClean="0"/>
              <a:t>, Richard (2014). </a:t>
            </a:r>
            <a:r>
              <a:rPr lang="en-US" dirty="0"/>
              <a:t>Structural Characteristics of the PinX1 Telomerase Inhibitory </a:t>
            </a:r>
            <a:r>
              <a:rPr lang="en-US" dirty="0" smtClean="0"/>
              <a:t>Domain. Reed College.</a:t>
            </a:r>
          </a:p>
          <a:p>
            <a:r>
              <a:rPr lang="en-US" dirty="0" smtClean="0"/>
              <a:t>Zhou</a:t>
            </a:r>
            <a:r>
              <a:rPr lang="en-US" dirty="0"/>
              <a:t>, X.Z., and Lu, K.P. (2001). The Pin2/TRF1-interacting protein PinX1 is a potent telomerase inhibitor. Cell </a:t>
            </a:r>
            <a:r>
              <a:rPr lang="en-US" i="1" dirty="0"/>
              <a:t>107</a:t>
            </a:r>
            <a:r>
              <a:rPr lang="en-US" dirty="0"/>
              <a:t>, 347–359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97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Telomeres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Telomeres </a:t>
            </a:r>
            <a:r>
              <a:rPr lang="en-US" dirty="0"/>
              <a:t>are long strings of short tandem repeats (TTAGGG in mammals) found at the ends of </a:t>
            </a:r>
            <a:r>
              <a:rPr lang="en-US" dirty="0" smtClean="0"/>
              <a:t>chromosomes</a:t>
            </a:r>
          </a:p>
          <a:p>
            <a:r>
              <a:rPr lang="en-US" dirty="0" smtClean="0"/>
              <a:t>Telomeres protect the ends of DNA from regular degradation that results from the “end replication problem”</a:t>
            </a:r>
          </a:p>
          <a:p>
            <a:r>
              <a:rPr lang="en-US" dirty="0" smtClean="0"/>
              <a:t>Telomerase extends telomeres</a:t>
            </a:r>
          </a:p>
          <a:p>
            <a:r>
              <a:rPr lang="en-US" dirty="0" smtClean="0"/>
              <a:t>Many cancers upregulate telomerase, enabling immortalization of cells</a:t>
            </a:r>
          </a:p>
          <a:p>
            <a:r>
              <a:rPr lang="en-US" dirty="0" smtClean="0"/>
              <a:t>Proper maintenance and regulation of telomere length is thus vital for proper cell function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tretch:Users:shampay:Google Drive:Biology:Thesis:Images:telomeres.jpeg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533" b="55917"/>
          <a:stretch/>
        </p:blipFill>
        <p:spPr bwMode="auto">
          <a:xfrm>
            <a:off x="5163098" y="571500"/>
            <a:ext cx="5809702" cy="11156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lc="http://schemas.openxmlformats.org/drawingml/2006/lockedCanvas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</p:pic>
    </p:spTree>
    <p:extLst>
      <p:ext uri="{BB962C8B-B14F-4D97-AF65-F5344CB8AC3E}">
        <p14:creationId xmlns:p14="http://schemas.microsoft.com/office/powerpoint/2010/main" val="345982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Pin2/TERF1-interacting protein</a:t>
            </a:r>
            <a:br>
              <a:rPr lang="en-US" dirty="0" smtClean="0"/>
            </a:br>
            <a:r>
              <a:rPr lang="en-US" dirty="0" smtClean="0"/>
              <a:t>(PinX1)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Telomerase Inhibitor (Zhou &amp; Lu, 2001)</a:t>
            </a:r>
          </a:p>
          <a:p>
            <a:r>
              <a:rPr lang="en-US" dirty="0" smtClean="0"/>
              <a:t>Potential tumor suppressor</a:t>
            </a:r>
          </a:p>
          <a:p>
            <a:r>
              <a:rPr lang="en-US" dirty="0" smtClean="0"/>
              <a:t>PinX1 contains a Glycine-rich domain at the N-terminal and a telomerase inhibitory domain at the C-terminal</a:t>
            </a:r>
          </a:p>
          <a:p>
            <a:r>
              <a:rPr lang="en-US" dirty="0" smtClean="0"/>
              <a:t>Experiments with truncated versions of PinX1 found that only the C-terminus was involved in telomerase inhibition</a:t>
            </a:r>
          </a:p>
          <a:p>
            <a:r>
              <a:rPr lang="en-US" dirty="0" smtClean="0"/>
              <a:t>PinX1 </a:t>
            </a:r>
            <a:r>
              <a:rPr lang="en-US" dirty="0" err="1" smtClean="0"/>
              <a:t>orthologs</a:t>
            </a:r>
            <a:r>
              <a:rPr lang="en-US" dirty="0" smtClean="0"/>
              <a:t> exist in many species such as mice and frogs</a:t>
            </a:r>
            <a:endParaRPr lang="en-US" dirty="0"/>
          </a:p>
        </p:txBody>
      </p:sp>
      <p:pic>
        <p:nvPicPr>
          <p:cNvPr id="4" name="Picture 3" descr="Stretch:Users:shampay:Desktop:PinX1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7" t="19614" r="14973" b="69852"/>
          <a:stretch/>
        </p:blipFill>
        <p:spPr bwMode="auto">
          <a:xfrm>
            <a:off x="7478085" y="2171700"/>
            <a:ext cx="3494715" cy="8677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335417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1108"/>
          </a:xfrm>
        </p:spPr>
        <p:txBody>
          <a:bodyPr/>
          <a:lstStyle/>
          <a:p>
            <a:r>
              <a:rPr lang="en-US" dirty="0" smtClean="0"/>
              <a:t>The Question: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82811"/>
            <a:ext cx="9601200" cy="4384589"/>
          </a:xfrm>
        </p:spPr>
        <p:txBody>
          <a:bodyPr/>
          <a:lstStyle/>
          <a:p>
            <a:r>
              <a:rPr lang="en-US" dirty="0" smtClean="0"/>
              <a:t>In-vitro cross-species inhibition effect (Condon, 2013)</a:t>
            </a:r>
          </a:p>
          <a:p>
            <a:r>
              <a:rPr lang="en-US" dirty="0" smtClean="0"/>
              <a:t>TRAP assay inhibition (Zhou &amp; Lu, 2001, Cylinder 2012)</a:t>
            </a:r>
          </a:p>
          <a:p>
            <a:r>
              <a:rPr lang="en-US" dirty="0" smtClean="0"/>
              <a:t>In-vivo experiments (Shampay, unpublished results)</a:t>
            </a:r>
          </a:p>
          <a:p>
            <a:r>
              <a:rPr lang="en-US" dirty="0" smtClean="0"/>
              <a:t>Structural predictions via circular dichroism (</a:t>
            </a:r>
            <a:r>
              <a:rPr lang="en-US" dirty="0" err="1" smtClean="0"/>
              <a:t>Posert</a:t>
            </a:r>
            <a:r>
              <a:rPr lang="en-US" dirty="0" smtClean="0"/>
              <a:t>, 2014)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b="1" dirty="0" smtClean="0"/>
              <a:t>Does sequence alignment and analysis reveal any insight into the potential cross-species inhibition effect of PinX1 on telomerase?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33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1622"/>
            <a:ext cx="9601200" cy="4563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DNA sequence alignments:</a:t>
            </a:r>
          </a:p>
          <a:p>
            <a:pPr lvl="1"/>
            <a:r>
              <a:rPr lang="en-US" dirty="0"/>
              <a:t>Python: Global DNA sequence </a:t>
            </a:r>
            <a:r>
              <a:rPr lang="en-US" dirty="0" smtClean="0"/>
              <a:t>alignment</a:t>
            </a:r>
          </a:p>
          <a:p>
            <a:pPr lvl="2"/>
            <a:r>
              <a:rPr lang="en-US" dirty="0" smtClean="0"/>
              <a:t>hPinX1 vs. mPinX1</a:t>
            </a:r>
          </a:p>
          <a:p>
            <a:pPr lvl="2"/>
            <a:r>
              <a:rPr lang="en-US" dirty="0" smtClean="0"/>
              <a:t>hPinX1 vs. </a:t>
            </a:r>
            <a:r>
              <a:rPr lang="en-US" dirty="0" smtClean="0"/>
              <a:t>xPinX1</a:t>
            </a:r>
          </a:p>
          <a:p>
            <a:pPr lvl="2"/>
            <a:r>
              <a:rPr lang="en-US" dirty="0" smtClean="0"/>
              <a:t>mPiNX1 vs xPinX1</a:t>
            </a:r>
            <a:endParaRPr lang="en-US" dirty="0" smtClean="0"/>
          </a:p>
          <a:p>
            <a:r>
              <a:rPr lang="en-US" dirty="0" smtClean="0"/>
              <a:t>Amino acid sequence alignments:</a:t>
            </a:r>
          </a:p>
          <a:p>
            <a:pPr lvl="1"/>
            <a:r>
              <a:rPr lang="en-US" dirty="0" smtClean="0"/>
              <a:t>Python: Global AA sequence alignment</a:t>
            </a:r>
          </a:p>
          <a:p>
            <a:pPr lvl="2"/>
            <a:r>
              <a:rPr lang="en-US" dirty="0" smtClean="0"/>
              <a:t>hPinX1 vs. mPinX1</a:t>
            </a:r>
          </a:p>
          <a:p>
            <a:pPr lvl="2"/>
            <a:r>
              <a:rPr lang="en-US" dirty="0" smtClean="0"/>
              <a:t>hPinX1 vs. xPinX1</a:t>
            </a:r>
          </a:p>
          <a:p>
            <a:pPr lvl="2"/>
            <a:r>
              <a:rPr lang="en-US" dirty="0" smtClean="0"/>
              <a:t>mPinX1 vs. xPiNX1</a:t>
            </a:r>
          </a:p>
          <a:p>
            <a:r>
              <a:rPr lang="en-US" dirty="0" smtClean="0"/>
              <a:t>PSIPRED secondary structure comparisons:</a:t>
            </a:r>
          </a:p>
          <a:p>
            <a:pPr lvl="1"/>
            <a:r>
              <a:rPr lang="en-US" dirty="0" smtClean="0"/>
              <a:t>Comparing amino acid sequence alignments to PSIPRED</a:t>
            </a:r>
          </a:p>
          <a:p>
            <a:pPr lvl="1"/>
            <a:r>
              <a:rPr lang="en-US" dirty="0" smtClean="0"/>
              <a:t>Alignment of PSIPRED outputs</a:t>
            </a:r>
          </a:p>
        </p:txBody>
      </p:sp>
    </p:spTree>
    <p:extLst>
      <p:ext uri="{BB962C8B-B14F-4D97-AF65-F5344CB8AC3E}">
        <p14:creationId xmlns:p14="http://schemas.microsoft.com/office/powerpoint/2010/main" val="308981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2802924"/>
            <a:ext cx="9601200" cy="1485900"/>
          </a:xfrm>
        </p:spPr>
        <p:txBody>
          <a:bodyPr/>
          <a:lstStyle/>
          <a:p>
            <a:pPr algn="ctr"/>
            <a:r>
              <a:rPr lang="en-US" dirty="0"/>
              <a:t>DNA Alignments</a:t>
            </a:r>
          </a:p>
        </p:txBody>
      </p:sp>
    </p:spTree>
    <p:extLst>
      <p:ext uri="{BB962C8B-B14F-4D97-AF65-F5344CB8AC3E}">
        <p14:creationId xmlns:p14="http://schemas.microsoft.com/office/powerpoint/2010/main" val="768586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15" y="0"/>
            <a:ext cx="3507093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41" y="0"/>
            <a:ext cx="3496236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610" y="0"/>
            <a:ext cx="3510390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33992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970" y="1155628"/>
            <a:ext cx="3765899" cy="2676779"/>
          </a:xfr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82" y="3064087"/>
            <a:ext cx="3802788" cy="270967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869" y="3054748"/>
            <a:ext cx="3765899" cy="272835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1600" y="412678"/>
            <a:ext cx="9601200" cy="1485900"/>
          </a:xfrm>
        </p:spPr>
        <p:txBody>
          <a:bodyPr/>
          <a:lstStyle/>
          <a:p>
            <a:pPr algn="ctr"/>
            <a:r>
              <a:rPr lang="en-US" dirty="0" smtClean="0"/>
              <a:t>AMINO ACID ALIGNMENTS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77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PSIPRED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71" y="1966551"/>
            <a:ext cx="3745241" cy="24412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2"/>
          <a:stretch/>
        </p:blipFill>
        <p:spPr>
          <a:xfrm>
            <a:off x="4456712" y="1966553"/>
            <a:ext cx="3749040" cy="24349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3"/>
          <a:stretch/>
        </p:blipFill>
        <p:spPr>
          <a:xfrm>
            <a:off x="8201953" y="1966551"/>
            <a:ext cx="3724572" cy="24414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3290232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194</TotalTime>
  <Words>413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Pinx1</vt:lpstr>
      <vt:lpstr>Telomeres</vt:lpstr>
      <vt:lpstr>Pin2/TERF1-interacting protein (PinX1)</vt:lpstr>
      <vt:lpstr>The Question:</vt:lpstr>
      <vt:lpstr>The Approach</vt:lpstr>
      <vt:lpstr>DNA Alignments</vt:lpstr>
      <vt:lpstr>PowerPoint Presentation</vt:lpstr>
      <vt:lpstr>AMINO ACID ALIGNMENTS</vt:lpstr>
      <vt:lpstr>PSIPRED</vt:lpstr>
      <vt:lpstr>Conclusions</vt:lpstr>
      <vt:lpstr>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Pinx1</dc:title>
  <dc:creator>Ajit Elhance</dc:creator>
  <cp:lastModifiedBy>Ajit Elhance</cp:lastModifiedBy>
  <cp:revision>15</cp:revision>
  <dcterms:created xsi:type="dcterms:W3CDTF">2015-12-14T08:37:39Z</dcterms:created>
  <dcterms:modified xsi:type="dcterms:W3CDTF">2015-12-16T00:51:16Z</dcterms:modified>
</cp:coreProperties>
</file>