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</p:sldIdLst>
  <p:sldSz cx="10058400" cy="155448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-2840" y="-136"/>
      </p:cViewPr>
      <p:guideLst>
        <p:guide orient="horz" pos="4896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4829175"/>
            <a:ext cx="8550275" cy="333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8809038"/>
            <a:ext cx="7042150" cy="3971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86CF68-06B6-1743-936B-47F201864F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54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39B59-4568-0147-B748-C9B4BE021D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8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7563" y="1381125"/>
            <a:ext cx="2136775" cy="12436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063" y="1381125"/>
            <a:ext cx="6261100" cy="12436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6D1AD7-DB79-D045-B547-5226AD4B30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6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391515-7F93-1A4A-B8EF-4CBCB351EF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1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9988550"/>
            <a:ext cx="8548687" cy="3087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6588125"/>
            <a:ext cx="8548687" cy="34004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E0D34-4AF5-7644-AA9B-DEC1D2EF88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6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063" y="4491038"/>
            <a:ext cx="4198937" cy="932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4491038"/>
            <a:ext cx="4198938" cy="932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DAA56D-8E3E-7E4F-A184-4A3BB6768A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6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622300"/>
            <a:ext cx="9051925" cy="259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3479800"/>
            <a:ext cx="4443412" cy="1449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4929188"/>
            <a:ext cx="4443412" cy="8956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3479800"/>
            <a:ext cx="4445000" cy="1449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4929188"/>
            <a:ext cx="4445000" cy="89566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7B169-87D6-FF4B-9F96-2C29629AF9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7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8174C3-3EFC-ED4B-8DFC-2FD93B9BEE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78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BD92A2-B18E-B54F-B35D-9ABC3BC78A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0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619125"/>
            <a:ext cx="3308350" cy="26336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619125"/>
            <a:ext cx="5622925" cy="132667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3252788"/>
            <a:ext cx="3308350" cy="10633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9A80C1-1E3A-F541-B9E0-27A412A97D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14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10880725"/>
            <a:ext cx="6035675" cy="1285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1389063"/>
            <a:ext cx="6035675" cy="93265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12166600"/>
            <a:ext cx="6035675" cy="18240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6BD610-2799-FF40-B6D5-986DCAE9BA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5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063" y="1381125"/>
            <a:ext cx="85502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46304" tIns="73152" rIns="146304" bIns="731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063" y="4491038"/>
            <a:ext cx="8550275" cy="932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4063" y="14163675"/>
            <a:ext cx="20955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>
            <a:lvl1pPr>
              <a:defRPr sz="22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6938" y="14163675"/>
            <a:ext cx="3184525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>
            <a:lvl1pPr algn="ctr">
              <a:defRPr sz="22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8838" y="14163675"/>
            <a:ext cx="2095500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6304" tIns="73152" rIns="146304" bIns="73152" numCol="1" anchor="t" anchorCtr="0" compatLnSpc="1">
            <a:prstTxWarp prst="textNoShape">
              <a:avLst/>
            </a:prstTxWarp>
          </a:bodyPr>
          <a:lstStyle>
            <a:lvl1pPr algn="r">
              <a:defRPr sz="2200"/>
            </a:lvl1pPr>
          </a:lstStyle>
          <a:p>
            <a:fld id="{FD585093-EA9B-4E40-9D80-F9BDD955E9E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636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4636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14636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14636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14636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1463675" rtl="0" fontAlgn="base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1463675" rtl="0" fontAlgn="base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1463675" rtl="0" fontAlgn="base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1463675" rtl="0" fontAlgn="base">
        <a:spcBef>
          <a:spcPct val="0"/>
        </a:spcBef>
        <a:spcAft>
          <a:spcPct val="0"/>
        </a:spcAft>
        <a:defRPr sz="7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549275" indent="-549275" algn="l" defTabSz="1463675" rtl="0" eaLnBrk="0" fontAlgn="base" hangingPunct="0">
        <a:spcBef>
          <a:spcPct val="20000"/>
        </a:spcBef>
        <a:spcAft>
          <a:spcPct val="0"/>
        </a:spcAft>
        <a:buChar char="•"/>
        <a:defRPr sz="5100">
          <a:solidFill>
            <a:schemeClr val="tx1"/>
          </a:solidFill>
          <a:latin typeface="+mn-lt"/>
          <a:ea typeface="+mn-ea"/>
          <a:cs typeface="+mn-cs"/>
        </a:defRPr>
      </a:lvl1pPr>
      <a:lvl2pPr marL="1189038" indent="-457200" algn="l" defTabSz="1463675" rtl="0" eaLnBrk="0" fontAlgn="base" hangingPunct="0">
        <a:spcBef>
          <a:spcPct val="20000"/>
        </a:spcBef>
        <a:spcAft>
          <a:spcPct val="0"/>
        </a:spcAft>
        <a:buChar char="–"/>
        <a:defRPr sz="4500">
          <a:solidFill>
            <a:schemeClr val="tx1"/>
          </a:solidFill>
          <a:latin typeface="+mn-lt"/>
          <a:ea typeface="+mn-ea"/>
        </a:defRPr>
      </a:lvl2pPr>
      <a:lvl3pPr marL="1828800" indent="-365125" algn="l" defTabSz="1463675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</a:defRPr>
      </a:lvl3pPr>
      <a:lvl4pPr marL="2560638" indent="-366713" algn="l" defTabSz="1463675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ea typeface="+mn-ea"/>
        </a:defRPr>
      </a:lvl4pPr>
      <a:lvl5pPr marL="3292475" indent="-366713" algn="l" defTabSz="1463675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ea typeface="+mn-ea"/>
        </a:defRPr>
      </a:lvl5pPr>
      <a:lvl6pPr marL="3749675" indent="-366713" algn="l" defTabSz="1463675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ea typeface="+mn-ea"/>
        </a:defRPr>
      </a:lvl6pPr>
      <a:lvl7pPr marL="4206875" indent="-366713" algn="l" defTabSz="1463675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ea typeface="+mn-ea"/>
        </a:defRPr>
      </a:lvl7pPr>
      <a:lvl8pPr marL="4664075" indent="-366713" algn="l" defTabSz="1463675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ea typeface="+mn-ea"/>
        </a:defRPr>
      </a:lvl8pPr>
      <a:lvl9pPr marL="5121275" indent="-366713" algn="l" defTabSz="1463675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esame_Street" TargetMode="External"/><Relationship Id="rId4" Type="http://schemas.openxmlformats.org/officeDocument/2006/relationships/hyperlink" Target="http://www.jwatcher.ucla.edu/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en.wikipedia.org/wiki/Mupp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228600"/>
            <a:ext cx="100584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000" b="1">
                <a:solidFill>
                  <a:srgbClr val="FF8000"/>
                </a:solidFill>
              </a:rPr>
              <a:t>The Recent Change in Visibility of </a:t>
            </a:r>
          </a:p>
          <a:p>
            <a:r>
              <a:rPr lang="en-US" sz="4000" b="1">
                <a:solidFill>
                  <a:srgbClr val="FF8000"/>
                </a:solidFill>
              </a:rPr>
              <a:t>Imaginary Animal Friends.</a:t>
            </a:r>
          </a:p>
          <a:p>
            <a:r>
              <a:rPr lang="en-US" b="1">
                <a:solidFill>
                  <a:srgbClr val="FF8000"/>
                </a:solidFill>
              </a:rPr>
              <a:t>Author #1 Author #2 				      Reed College Bio342</a:t>
            </a:r>
            <a:endParaRPr lang="en-US" sz="4000" b="1">
              <a:solidFill>
                <a:srgbClr val="FF8000"/>
              </a:solidFill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09600" y="2819400"/>
            <a:ext cx="8943975" cy="1187450"/>
          </a:xfrm>
          <a:prstGeom prst="rect">
            <a:avLst/>
          </a:prstGeom>
          <a:solidFill>
            <a:srgbClr val="FF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When, Where and Why imaginary animals choose to make</a:t>
            </a:r>
          </a:p>
          <a:p>
            <a:r>
              <a:rPr lang="en-US"/>
              <a:t> themselves visible to adults continues to baffle animal behavior </a:t>
            </a:r>
          </a:p>
          <a:p>
            <a:r>
              <a:rPr lang="en-US"/>
              <a:t>researchers.  We explore this the adaptive value of this behavior.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2438400" y="4892675"/>
            <a:ext cx="4587875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ja-JP" altLang="en-US" sz="3200" b="1">
                <a:solidFill>
                  <a:srgbClr val="FFFF00"/>
                </a:solidFill>
              </a:rPr>
              <a:t>“</a:t>
            </a:r>
            <a:r>
              <a:rPr lang="en-US" sz="3200" b="1">
                <a:solidFill>
                  <a:srgbClr val="FFFF00"/>
                </a:solidFill>
              </a:rPr>
              <a:t>Snuffleupagus is</a:t>
            </a:r>
            <a:r>
              <a:rPr lang="en-US" sz="3200" b="1"/>
              <a:t> </a:t>
            </a:r>
          </a:p>
          <a:p>
            <a:r>
              <a:rPr lang="en-US" sz="3200" b="1">
                <a:solidFill>
                  <a:srgbClr val="FFFF00"/>
                </a:solidFill>
              </a:rPr>
              <a:t>good organism </a:t>
            </a:r>
          </a:p>
          <a:p>
            <a:r>
              <a:rPr lang="en-US" sz="3200" b="1">
                <a:solidFill>
                  <a:srgbClr val="FFFF00"/>
                </a:solidFill>
              </a:rPr>
              <a:t>with which to </a:t>
            </a:r>
          </a:p>
          <a:p>
            <a:r>
              <a:rPr lang="en-US" sz="3200" b="1">
                <a:solidFill>
                  <a:srgbClr val="FFFF00"/>
                </a:solidFill>
              </a:rPr>
              <a:t>address this question</a:t>
            </a:r>
            <a:r>
              <a:rPr lang="ja-JP" altLang="en-US" sz="3200" b="1">
                <a:solidFill>
                  <a:srgbClr val="FFFF00"/>
                </a:solidFill>
              </a:rPr>
              <a:t>”</a:t>
            </a:r>
            <a:endParaRPr lang="en-US" sz="3200" b="1">
              <a:solidFill>
                <a:srgbClr val="FFFF00"/>
              </a:solidFill>
            </a:endParaRPr>
          </a:p>
        </p:txBody>
      </p:sp>
      <p:pic>
        <p:nvPicPr>
          <p:cNvPr id="1331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900238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152400" y="10264775"/>
            <a:ext cx="9601200" cy="49752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FF8000"/>
                </a:solidFill>
              </a:rPr>
              <a:t>Aloysius Snuffleupagus </a:t>
            </a:r>
          </a:p>
          <a:p>
            <a:r>
              <a:rPr lang="en-US" sz="3200">
                <a:solidFill>
                  <a:srgbClr val="FF8000"/>
                </a:solidFill>
              </a:rPr>
              <a:t>	is a Muppet characters</a:t>
            </a:r>
            <a:r>
              <a:rPr lang="en-US" sz="1400">
                <a:solidFill>
                  <a:srgbClr val="FF8000"/>
                </a:solidFill>
              </a:rPr>
              <a:t>(1)</a:t>
            </a:r>
            <a:r>
              <a:rPr lang="en-US" sz="3200">
                <a:solidFill>
                  <a:srgbClr val="FF8000"/>
                </a:solidFill>
              </a:rPr>
              <a:t> </a:t>
            </a:r>
          </a:p>
          <a:p>
            <a:r>
              <a:rPr lang="en-US" sz="3200">
                <a:solidFill>
                  <a:srgbClr val="FF8000"/>
                </a:solidFill>
              </a:rPr>
              <a:t>	has appeared on Sesame Street </a:t>
            </a:r>
            <a:r>
              <a:rPr lang="en-US" sz="1400">
                <a:solidFill>
                  <a:srgbClr val="FF8000"/>
                </a:solidFill>
              </a:rPr>
              <a:t>(2).</a:t>
            </a:r>
            <a:r>
              <a:rPr lang="en-US" sz="3200">
                <a:solidFill>
                  <a:srgbClr val="FF8000"/>
                </a:solidFill>
              </a:rPr>
              <a:t> </a:t>
            </a:r>
          </a:p>
          <a:p>
            <a:r>
              <a:rPr lang="en-US" sz="3200">
                <a:solidFill>
                  <a:srgbClr val="FF8000"/>
                </a:solidFill>
              </a:rPr>
              <a:t>	resembles a wooly mammoth </a:t>
            </a:r>
          </a:p>
          <a:p>
            <a:r>
              <a:rPr lang="en-US" sz="3200">
                <a:solidFill>
                  <a:srgbClr val="FF8000"/>
                </a:solidFill>
              </a:rPr>
              <a:t> 	is a friend of Big Bird.</a:t>
            </a:r>
          </a:p>
          <a:p>
            <a:endParaRPr lang="en-US" sz="3200">
              <a:solidFill>
                <a:srgbClr val="FF8000"/>
              </a:solidFill>
            </a:endParaRPr>
          </a:p>
          <a:p>
            <a:r>
              <a:rPr lang="en-US" sz="3200">
                <a:solidFill>
                  <a:srgbClr val="FF8000"/>
                </a:solidFill>
              </a:rPr>
              <a:t>For many years, Big Bird was the only character who saw him</a:t>
            </a:r>
          </a:p>
          <a:p>
            <a:endParaRPr lang="en-US" sz="3200">
              <a:solidFill>
                <a:srgbClr val="FF8000"/>
              </a:solidFill>
            </a:endParaRPr>
          </a:p>
          <a:p>
            <a:r>
              <a:rPr lang="en-US" sz="3200">
                <a:solidFill>
                  <a:srgbClr val="FF8000"/>
                </a:solidFill>
              </a:rPr>
              <a:t>WHY HAS THIS NOW CHANGED?</a:t>
            </a:r>
          </a:p>
        </p:txBody>
      </p:sp>
      <p:pic>
        <p:nvPicPr>
          <p:cNvPr id="1331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7391400"/>
            <a:ext cx="2514600" cy="2438400"/>
          </a:xfrm>
          <a:prstGeom prst="rect">
            <a:avLst/>
          </a:prstGeom>
          <a:noFill/>
          <a:ln w="762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257800"/>
            <a:ext cx="2298700" cy="4495800"/>
          </a:xfrm>
          <a:prstGeom prst="rect">
            <a:avLst/>
          </a:prstGeom>
          <a:noFill/>
          <a:ln w="762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9"/>
          <p:cNvSpPr txBox="1">
            <a:spLocks noChangeArrowheads="1"/>
          </p:cNvSpPr>
          <p:nvPr/>
        </p:nvSpPr>
        <p:spPr bwMode="auto">
          <a:xfrm>
            <a:off x="136525" y="228600"/>
            <a:ext cx="7577138" cy="6413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b="1" u="sng">
                <a:solidFill>
                  <a:srgbClr val="FF8000"/>
                </a:solidFill>
              </a:rPr>
              <a:t>Experimental Design and Results:</a:t>
            </a:r>
          </a:p>
        </p:txBody>
      </p:sp>
      <p:sp>
        <p:nvSpPr>
          <p:cNvPr id="14339" name="Text Box 10"/>
          <p:cNvSpPr txBox="1">
            <a:spLocks noChangeArrowheads="1"/>
          </p:cNvSpPr>
          <p:nvPr/>
        </p:nvSpPr>
        <p:spPr bwMode="auto">
          <a:xfrm>
            <a:off x="838200" y="1047750"/>
            <a:ext cx="8304213" cy="10668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>
                <a:solidFill>
                  <a:srgbClr val="FF8000"/>
                </a:solidFill>
              </a:rPr>
              <a:t>In the early years of Snuffy's entrances were </a:t>
            </a:r>
          </a:p>
          <a:p>
            <a:r>
              <a:rPr lang="en-US" sz="3200">
                <a:solidFill>
                  <a:srgbClr val="FF8000"/>
                </a:solidFill>
              </a:rPr>
              <a:t>scored by a low-range brass musical cue</a:t>
            </a:r>
          </a:p>
        </p:txBody>
      </p:sp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508000" y="2540000"/>
            <a:ext cx="9093200" cy="822325"/>
          </a:xfrm>
          <a:prstGeom prst="rect">
            <a:avLst/>
          </a:prstGeom>
          <a:solidFill>
            <a:srgbClr val="FF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b="1"/>
              <a:t>Hypothesis:  Over Time Adults Learned to Hear the low-range</a:t>
            </a:r>
          </a:p>
          <a:p>
            <a:r>
              <a:rPr lang="en-US" b="1"/>
              <a:t> brass music and knew to look for Snuffy</a:t>
            </a:r>
          </a:p>
        </p:txBody>
      </p:sp>
      <p:sp>
        <p:nvSpPr>
          <p:cNvPr id="14341" name="Text Box 12"/>
          <p:cNvSpPr txBox="1">
            <a:spLocks noChangeArrowheads="1"/>
          </p:cNvSpPr>
          <p:nvPr/>
        </p:nvSpPr>
        <p:spPr bwMode="auto">
          <a:xfrm>
            <a:off x="3505200" y="11430000"/>
            <a:ext cx="81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b="1"/>
              <a:t>year</a:t>
            </a:r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 rot="-5400000">
            <a:off x="-820738" y="9042401"/>
            <a:ext cx="377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b="1"/>
              <a:t>% of snuffy appearances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609600" y="3683000"/>
            <a:ext cx="8385175" cy="1552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3023 hours of Sesame Street episodes were observed</a:t>
            </a:r>
          </a:p>
          <a:p>
            <a:r>
              <a:rPr lang="en-US"/>
              <a:t>Using Jwatcher </a:t>
            </a:r>
            <a:r>
              <a:rPr lang="en-US" sz="1400"/>
              <a:t>(3)</a:t>
            </a:r>
            <a:r>
              <a:rPr lang="en-US"/>
              <a:t> software event recorder.  Adult reactions</a:t>
            </a:r>
          </a:p>
          <a:p>
            <a:r>
              <a:rPr lang="en-US"/>
              <a:t>And background music were recorded with each appearance</a:t>
            </a:r>
          </a:p>
          <a:p>
            <a:r>
              <a:rPr lang="en-US"/>
              <a:t>Of Snuffleupagus</a:t>
            </a:r>
          </a:p>
        </p:txBody>
      </p:sp>
      <p:pic>
        <p:nvPicPr>
          <p:cNvPr id="14344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7315200"/>
            <a:ext cx="5626100" cy="409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Rectangle 16"/>
          <p:cNvSpPr>
            <a:spLocks noChangeArrowheads="1"/>
          </p:cNvSpPr>
          <p:nvPr/>
        </p:nvSpPr>
        <p:spPr bwMode="auto">
          <a:xfrm>
            <a:off x="7239000" y="10287000"/>
            <a:ext cx="304800" cy="228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7"/>
          <p:cNvSpPr>
            <a:spLocks noChangeArrowheads="1"/>
          </p:cNvSpPr>
          <p:nvPr/>
        </p:nvSpPr>
        <p:spPr bwMode="auto">
          <a:xfrm>
            <a:off x="7239000" y="10668000"/>
            <a:ext cx="304800" cy="228600"/>
          </a:xfrm>
          <a:prstGeom prst="rect">
            <a:avLst/>
          </a:prstGeom>
          <a:solidFill>
            <a:srgbClr val="FF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8"/>
          <p:cNvSpPr txBox="1">
            <a:spLocks noChangeArrowheads="1"/>
          </p:cNvSpPr>
          <p:nvPr/>
        </p:nvSpPr>
        <p:spPr bwMode="auto">
          <a:xfrm>
            <a:off x="7604125" y="10182225"/>
            <a:ext cx="204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Brass music</a:t>
            </a:r>
          </a:p>
          <a:p>
            <a:r>
              <a:rPr lang="en-US"/>
              <a:t>Adult reaction</a:t>
            </a:r>
          </a:p>
        </p:txBody>
      </p:sp>
      <p:sp>
        <p:nvSpPr>
          <p:cNvPr id="14348" name="Text Box 19"/>
          <p:cNvSpPr txBox="1">
            <a:spLocks noChangeArrowheads="1"/>
          </p:cNvSpPr>
          <p:nvPr/>
        </p:nvSpPr>
        <p:spPr bwMode="auto">
          <a:xfrm>
            <a:off x="381000" y="12344400"/>
            <a:ext cx="9296400" cy="1552575"/>
          </a:xfrm>
          <a:prstGeom prst="rect">
            <a:avLst/>
          </a:prstGeom>
          <a:solidFill>
            <a:srgbClr val="FF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b="1"/>
              <a:t>Figure 1: the Percent of appearances by Snuffleupagus that were preceded by brass music (blue bars)</a:t>
            </a:r>
          </a:p>
          <a:p>
            <a:r>
              <a:rPr lang="en-US" b="1"/>
              <a:t>And the percent of appearances that elicited an adult</a:t>
            </a:r>
            <a:r>
              <a:rPr lang="ja-JP" altLang="en-US" b="1"/>
              <a:t>’</a:t>
            </a:r>
            <a:r>
              <a:rPr lang="en-US" b="1"/>
              <a:t>s reaction (orange bars).  </a:t>
            </a:r>
          </a:p>
        </p:txBody>
      </p:sp>
      <p:pic>
        <p:nvPicPr>
          <p:cNvPr id="14349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359400"/>
            <a:ext cx="2501900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0" name="Text Box 21"/>
          <p:cNvSpPr txBox="1">
            <a:spLocks noChangeArrowheads="1"/>
          </p:cNvSpPr>
          <p:nvPr/>
        </p:nvSpPr>
        <p:spPr bwMode="auto">
          <a:xfrm>
            <a:off x="7239000" y="5359400"/>
            <a:ext cx="21669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http://www.jwatcher.ucla.edu/</a:t>
            </a:r>
          </a:p>
        </p:txBody>
      </p:sp>
      <p:sp>
        <p:nvSpPr>
          <p:cNvPr id="14351" name="Text Box 22"/>
          <p:cNvSpPr txBox="1">
            <a:spLocks noChangeArrowheads="1"/>
          </p:cNvSpPr>
          <p:nvPr/>
        </p:nvSpPr>
        <p:spPr bwMode="auto">
          <a:xfrm>
            <a:off x="609600" y="5867400"/>
            <a:ext cx="6172200" cy="1554163"/>
          </a:xfrm>
          <a:prstGeom prst="rect">
            <a:avLst/>
          </a:prstGeom>
          <a:solidFill>
            <a:srgbClr val="FF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b="1"/>
              <a:t>The observed decline in music pre dated the reaction by adult</a:t>
            </a:r>
            <a:r>
              <a:rPr lang="ja-JP" altLang="en-US" sz="3200" b="1"/>
              <a:t>’</a:t>
            </a:r>
            <a:r>
              <a:rPr lang="en-US" sz="3200" b="1"/>
              <a:t>s by over a decade.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419100"/>
            <a:ext cx="5849938" cy="6413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b="1" u="sng">
                <a:solidFill>
                  <a:srgbClr val="FFFF00"/>
                </a:solidFill>
              </a:rPr>
              <a:t>More Results Reveal…….: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76200" y="2033588"/>
            <a:ext cx="9769475" cy="119110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In order to print your poster you must first adjust the page setup and save it as a .pdf file. </a:t>
            </a:r>
          </a:p>
          <a:p>
            <a:r>
              <a:rPr lang="en-US"/>
              <a:t>Select </a:t>
            </a:r>
            <a:r>
              <a:rPr lang="ja-JP" altLang="en-US"/>
              <a:t>“</a:t>
            </a:r>
            <a:r>
              <a:rPr lang="en-US"/>
              <a:t>page setup</a:t>
            </a:r>
            <a:r>
              <a:rPr lang="ja-JP" altLang="en-US"/>
              <a:t>”</a:t>
            </a:r>
            <a:r>
              <a:rPr lang="en-US"/>
              <a:t> from the file menu</a:t>
            </a:r>
          </a:p>
          <a:p>
            <a:r>
              <a:rPr lang="en-US"/>
              <a:t>	select the </a:t>
            </a:r>
            <a:r>
              <a:rPr lang="ja-JP" altLang="en-US"/>
              <a:t>“</a:t>
            </a:r>
            <a:r>
              <a:rPr lang="en-US"/>
              <a:t>options</a:t>
            </a:r>
            <a:r>
              <a:rPr lang="ja-JP" altLang="en-US"/>
              <a:t>”</a:t>
            </a:r>
            <a:r>
              <a:rPr lang="en-US"/>
              <a:t> button and a new window will open</a:t>
            </a:r>
          </a:p>
          <a:p>
            <a:r>
              <a:rPr lang="en-US"/>
              <a:t>	from the </a:t>
            </a:r>
            <a:r>
              <a:rPr lang="ja-JP" altLang="en-US"/>
              <a:t>“</a:t>
            </a:r>
            <a:r>
              <a:rPr lang="en-US"/>
              <a:t>paper size</a:t>
            </a:r>
            <a:r>
              <a:rPr lang="ja-JP" altLang="en-US"/>
              <a:t>”</a:t>
            </a:r>
            <a:r>
              <a:rPr lang="en-US"/>
              <a:t> menu select the last item </a:t>
            </a:r>
            <a:r>
              <a:rPr lang="ja-JP" altLang="en-US"/>
              <a:t>“</a:t>
            </a:r>
            <a:r>
              <a:rPr lang="en-US"/>
              <a:t>manage custom sizes</a:t>
            </a:r>
            <a:r>
              <a:rPr lang="ja-JP" altLang="en-US"/>
              <a:t>”</a:t>
            </a:r>
            <a:endParaRPr lang="en-US"/>
          </a:p>
          <a:p>
            <a:r>
              <a:rPr lang="en-US"/>
              <a:t>	A new window opens</a:t>
            </a:r>
          </a:p>
          <a:p>
            <a:r>
              <a:rPr lang="en-US"/>
              <a:t>		click on the </a:t>
            </a:r>
            <a:r>
              <a:rPr lang="ja-JP" altLang="en-US"/>
              <a:t>“</a:t>
            </a:r>
            <a:r>
              <a:rPr lang="en-US"/>
              <a:t>+</a:t>
            </a:r>
            <a:r>
              <a:rPr lang="ja-JP" altLang="en-US"/>
              <a:t>”</a:t>
            </a:r>
            <a:r>
              <a:rPr lang="en-US"/>
              <a:t> button to start a new custom size.</a:t>
            </a:r>
          </a:p>
          <a:p>
            <a:r>
              <a:rPr lang="en-US"/>
              <a:t>		double click on </a:t>
            </a:r>
            <a:r>
              <a:rPr lang="ja-JP" altLang="en-US"/>
              <a:t>“</a:t>
            </a:r>
            <a:r>
              <a:rPr lang="en-US"/>
              <a:t>untitled</a:t>
            </a:r>
            <a:r>
              <a:rPr lang="ja-JP" altLang="en-US"/>
              <a:t>”</a:t>
            </a:r>
            <a:r>
              <a:rPr lang="en-US"/>
              <a:t> and name it </a:t>
            </a:r>
            <a:r>
              <a:rPr lang="ja-JP" altLang="en-US"/>
              <a:t>“</a:t>
            </a:r>
            <a:r>
              <a:rPr lang="en-US"/>
              <a:t>horizontal</a:t>
            </a:r>
            <a:r>
              <a:rPr lang="ja-JP" altLang="en-US"/>
              <a:t>”</a:t>
            </a:r>
            <a:endParaRPr lang="en-US"/>
          </a:p>
          <a:p>
            <a:r>
              <a:rPr lang="en-US"/>
              <a:t>		manually enter 11 for the width and 17 for the height</a:t>
            </a:r>
          </a:p>
          <a:p>
            <a:r>
              <a:rPr lang="en-US"/>
              <a:t>		adjust the margins to 0.5 inches</a:t>
            </a:r>
          </a:p>
          <a:p>
            <a:r>
              <a:rPr lang="en-US"/>
              <a:t>		click ok</a:t>
            </a:r>
          </a:p>
          <a:p>
            <a:r>
              <a:rPr lang="en-US"/>
              <a:t>	Now be sure to select your new format from the </a:t>
            </a:r>
            <a:r>
              <a:rPr lang="ja-JP" altLang="en-US"/>
              <a:t>“</a:t>
            </a:r>
            <a:r>
              <a:rPr lang="en-US"/>
              <a:t>paper size</a:t>
            </a:r>
            <a:r>
              <a:rPr lang="ja-JP" altLang="en-US"/>
              <a:t>”</a:t>
            </a:r>
            <a:r>
              <a:rPr lang="en-US"/>
              <a:t> window</a:t>
            </a:r>
          </a:p>
          <a:p>
            <a:r>
              <a:rPr lang="en-US"/>
              <a:t>	Be sure that the dude rotated to his right is selected for orientation of printing.</a:t>
            </a:r>
          </a:p>
          <a:p>
            <a:r>
              <a:rPr lang="en-US"/>
              <a:t>	click ok</a:t>
            </a:r>
          </a:p>
          <a:p>
            <a:r>
              <a:rPr lang="en-US"/>
              <a:t>	click ok</a:t>
            </a:r>
          </a:p>
          <a:p>
            <a:r>
              <a:rPr lang="en-US"/>
              <a:t>Select </a:t>
            </a:r>
            <a:r>
              <a:rPr lang="ja-JP" altLang="en-US"/>
              <a:t>“</a:t>
            </a:r>
            <a:r>
              <a:rPr lang="en-US"/>
              <a:t>print</a:t>
            </a:r>
            <a:r>
              <a:rPr lang="ja-JP" altLang="en-US"/>
              <a:t>”</a:t>
            </a:r>
            <a:r>
              <a:rPr lang="en-US"/>
              <a:t> from the file menu</a:t>
            </a:r>
          </a:p>
          <a:p>
            <a:r>
              <a:rPr lang="en-US"/>
              <a:t>Check that your entire image is visible in the preview – use scale to fit </a:t>
            </a:r>
          </a:p>
          <a:p>
            <a:r>
              <a:rPr lang="en-US"/>
              <a:t>Select </a:t>
            </a:r>
            <a:r>
              <a:rPr lang="ja-JP" altLang="en-US"/>
              <a:t>“</a:t>
            </a:r>
            <a:r>
              <a:rPr lang="en-US"/>
              <a:t>PDF</a:t>
            </a:r>
            <a:r>
              <a:rPr lang="ja-JP" altLang="en-US"/>
              <a:t>”</a:t>
            </a:r>
            <a:r>
              <a:rPr lang="en-US"/>
              <a:t> in the lower left corner of the window.</a:t>
            </a:r>
          </a:p>
          <a:p>
            <a:r>
              <a:rPr lang="en-US"/>
              <a:t>	choose </a:t>
            </a:r>
            <a:r>
              <a:rPr lang="ja-JP" altLang="en-US"/>
              <a:t>“</a:t>
            </a:r>
            <a:r>
              <a:rPr lang="en-US"/>
              <a:t>print as .pdf</a:t>
            </a:r>
            <a:r>
              <a:rPr lang="ja-JP" altLang="en-US"/>
              <a:t>”</a:t>
            </a:r>
            <a:r>
              <a:rPr lang="en-US"/>
              <a:t> from the pull down menu</a:t>
            </a:r>
          </a:p>
          <a:p>
            <a:r>
              <a:rPr lang="en-US"/>
              <a:t>	give your file a name. </a:t>
            </a:r>
          </a:p>
          <a:p>
            <a:r>
              <a:rPr lang="en-US"/>
              <a:t>	save this on a disk or USB </a:t>
            </a:r>
          </a:p>
          <a:p>
            <a:r>
              <a:rPr lang="en-US"/>
              <a:t>Open your .pdf in preview to check that it looks right</a:t>
            </a:r>
          </a:p>
          <a:p>
            <a:r>
              <a:rPr lang="en-US"/>
              <a:t>Take your .pdf file to the printing center (Elliot Basement)</a:t>
            </a:r>
          </a:p>
          <a:p>
            <a:r>
              <a:rPr lang="en-US"/>
              <a:t>THE DEADLINE FOR GUARENTEED PRINTING IS MONDAY AT 5:00 pm after this you will have to use </a:t>
            </a:r>
          </a:p>
          <a:p>
            <a:r>
              <a:rPr lang="en-US"/>
              <a:t>        you own resources for printing.  Black and white is acceptable just be sure that your images and graphs</a:t>
            </a:r>
          </a:p>
          <a:p>
            <a:r>
              <a:rPr lang="en-US"/>
              <a:t>	are clearly readable in black and white.</a:t>
            </a:r>
          </a:p>
          <a:p>
            <a:r>
              <a:rPr lang="en-US"/>
              <a:t>Also POST YOUR .pdf POSTER ON THE COURSES SERVER FOR GRADING !!!!!</a:t>
            </a:r>
          </a:p>
        </p:txBody>
      </p:sp>
      <p:pic>
        <p:nvPicPr>
          <p:cNvPr id="1536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713" y="7848600"/>
            <a:ext cx="2973387" cy="736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5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3" y="9144000"/>
            <a:ext cx="1238250" cy="213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76200" y="11125200"/>
            <a:ext cx="9677400" cy="4114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en-US" b="1" u="sng">
                <a:solidFill>
                  <a:srgbClr val="FFFF00"/>
                </a:solidFill>
              </a:rPr>
              <a:t>References:</a:t>
            </a:r>
            <a:endParaRPr lang="en-US">
              <a:solidFill>
                <a:srgbClr val="FFFF00"/>
              </a:solidFill>
            </a:endParaRPr>
          </a:p>
          <a:p>
            <a:r>
              <a:rPr lang="en-US" sz="1600">
                <a:solidFill>
                  <a:schemeClr val="bg1"/>
                </a:solidFill>
              </a:rPr>
              <a:t>(1) </a:t>
            </a:r>
            <a:r>
              <a:rPr lang="en-US" sz="1600">
                <a:solidFill>
                  <a:schemeClr val="bg1"/>
                </a:solidFill>
                <a:hlinkClick r:id="rId2"/>
              </a:rPr>
              <a:t>http://en.wikipedia.org/wiki/Muppet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  <a:p>
            <a:r>
              <a:rPr lang="en-US" sz="1600">
                <a:solidFill>
                  <a:schemeClr val="bg1"/>
                </a:solidFill>
              </a:rPr>
              <a:t>(2) </a:t>
            </a:r>
            <a:r>
              <a:rPr lang="en-US" sz="1600">
                <a:solidFill>
                  <a:schemeClr val="bg1"/>
                </a:solidFill>
                <a:hlinkClick r:id="rId3"/>
              </a:rPr>
              <a:t>http://en.wikipedia.org/wiki/Sesame_Street</a:t>
            </a:r>
            <a:endParaRPr lang="en-US" sz="1600">
              <a:solidFill>
                <a:schemeClr val="bg1"/>
              </a:solidFill>
            </a:endParaRPr>
          </a:p>
          <a:p>
            <a:r>
              <a:rPr lang="en-US" sz="1600">
                <a:solidFill>
                  <a:schemeClr val="bg1"/>
                </a:solidFill>
              </a:rPr>
              <a:t>(3) </a:t>
            </a:r>
            <a:r>
              <a:rPr lang="en-US" sz="1600">
                <a:hlinkClick r:id="rId4"/>
              </a:rPr>
              <a:t>http://www.jwatcher.ucla.edu/</a:t>
            </a:r>
            <a:endParaRPr lang="en-US"/>
          </a:p>
          <a:p>
            <a:r>
              <a:rPr lang="en-US" sz="1600">
                <a:solidFill>
                  <a:schemeClr val="bg1"/>
                </a:solidFill>
              </a:rPr>
              <a:t>Ewald LA  (2005) Sesame Street and the reform of children's television.</a:t>
            </a:r>
          </a:p>
          <a:p>
            <a:r>
              <a:rPr lang="en-US" sz="1600">
                <a:solidFill>
                  <a:schemeClr val="bg1"/>
                </a:solidFill>
              </a:rPr>
              <a:t>Library Journal 130 (20): 133-135.</a:t>
            </a:r>
          </a:p>
          <a:p>
            <a:r>
              <a:rPr lang="en-US" sz="1600">
                <a:solidFill>
                  <a:schemeClr val="bg1"/>
                </a:solidFill>
              </a:rPr>
              <a:t>Austin EW (2004) "G" is for growing: Thirty years of research on children and sesame street.</a:t>
            </a:r>
          </a:p>
          <a:p>
            <a:r>
              <a:rPr lang="en-US" sz="1600">
                <a:solidFill>
                  <a:schemeClr val="bg1"/>
                </a:solidFill>
              </a:rPr>
              <a:t>Journalism &amp; Mass Comm. Quart. 81 (4): 940-94.</a:t>
            </a:r>
          </a:p>
          <a:p>
            <a:r>
              <a:rPr lang="en-US" sz="1600">
                <a:solidFill>
                  <a:schemeClr val="bg1"/>
                </a:solidFill>
              </a:rPr>
              <a:t>Cited figures</a:t>
            </a:r>
            <a:endParaRPr lang="en-US" sz="1600">
              <a:solidFill>
                <a:srgbClr val="FFFF00"/>
              </a:solidFill>
            </a:endParaRPr>
          </a:p>
          <a:p>
            <a:r>
              <a:rPr lang="en-US" sz="1600">
                <a:solidFill>
                  <a:schemeClr val="bg1"/>
                </a:solidFill>
              </a:rPr>
              <a:t>Any images used</a:t>
            </a:r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r>
              <a:rPr lang="en-US" b="1" u="sng">
                <a:solidFill>
                  <a:srgbClr val="FFFF00"/>
                </a:solidFill>
              </a:rPr>
              <a:t>Acknowledgements:</a:t>
            </a:r>
          </a:p>
          <a:p>
            <a:r>
              <a:rPr lang="en-US" sz="1800">
                <a:solidFill>
                  <a:srgbClr val="FFFF00"/>
                </a:solidFill>
              </a:rPr>
              <a:t>Don</a:t>
            </a:r>
            <a:r>
              <a:rPr lang="ja-JP" altLang="en-US" sz="1800">
                <a:solidFill>
                  <a:srgbClr val="FFFF00"/>
                </a:solidFill>
              </a:rPr>
              <a:t>’</a:t>
            </a:r>
            <a:r>
              <a:rPr lang="en-US" sz="1800">
                <a:solidFill>
                  <a:srgbClr val="FFFF00"/>
                </a:solidFill>
              </a:rPr>
              <a:t>t forget your TA, Stockroom</a:t>
            </a:r>
          </a:p>
          <a:p>
            <a:r>
              <a:rPr lang="en-US" sz="1800">
                <a:solidFill>
                  <a:srgbClr val="FFFF00"/>
                </a:solidFill>
              </a:rPr>
              <a:t>other scientist who answered questions</a:t>
            </a:r>
          </a:p>
          <a:p>
            <a:r>
              <a:rPr lang="en-US" sz="1800">
                <a:solidFill>
                  <a:srgbClr val="FFFF00"/>
                </a:solidFill>
              </a:rPr>
              <a:t>Other students who gave you feedback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53988" y="1103313"/>
            <a:ext cx="9713912" cy="2559050"/>
          </a:xfrm>
          <a:prstGeom prst="rect">
            <a:avLst/>
          </a:prstGeom>
          <a:solidFill>
            <a:srgbClr val="FF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5400"/>
              <a:t>It is just not the same anymore.</a:t>
            </a:r>
          </a:p>
          <a:p>
            <a:r>
              <a:rPr lang="en-US" sz="5400"/>
              <a:t>Our data does not support the </a:t>
            </a:r>
          </a:p>
          <a:p>
            <a:r>
              <a:rPr lang="en-US" sz="5400"/>
              <a:t>adult learning hypothesis.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0" y="5029200"/>
            <a:ext cx="10058400" cy="5203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Select your own background color (ctrl click or right click on background) </a:t>
            </a:r>
          </a:p>
          <a:p>
            <a:r>
              <a:rPr lang="en-US"/>
              <a:t>and color scheme, Choose a font that you like. (purposely chose ugly ones so that you would pick your own)</a:t>
            </a:r>
          </a:p>
          <a:p>
            <a:endParaRPr lang="en-US"/>
          </a:p>
          <a:p>
            <a:r>
              <a:rPr lang="en-US"/>
              <a:t>Be sure that the text is large enough to be read from a distance.  </a:t>
            </a:r>
          </a:p>
          <a:p>
            <a:r>
              <a:rPr lang="en-US"/>
              <a:t>The poster should prompt discussion.  </a:t>
            </a:r>
          </a:p>
          <a:p>
            <a:endParaRPr lang="en-US"/>
          </a:p>
          <a:p>
            <a:r>
              <a:rPr lang="en-US"/>
              <a:t>It need not include 100% of the details necessary to reproduce your </a:t>
            </a:r>
          </a:p>
          <a:p>
            <a:r>
              <a:rPr lang="en-US"/>
              <a:t>experiments.  </a:t>
            </a:r>
          </a:p>
          <a:p>
            <a:endParaRPr lang="en-US"/>
          </a:p>
          <a:p>
            <a:r>
              <a:rPr lang="en-US"/>
              <a:t>It should tell us why you did the experiment, </a:t>
            </a:r>
          </a:p>
          <a:p>
            <a:r>
              <a:rPr lang="en-US"/>
              <a:t>what the experiment was, </a:t>
            </a:r>
          </a:p>
          <a:p>
            <a:r>
              <a:rPr lang="en-US"/>
              <a:t>what results you obtained, </a:t>
            </a:r>
          </a:p>
          <a:p>
            <a:r>
              <a:rPr lang="en-US"/>
              <a:t>how you interpret those results in the context of what is known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483</Words>
  <Application>Microsoft Macintosh PowerPoint</Application>
  <PresentationFormat>Custom</PresentationFormat>
  <Paragraphs>94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ＭＳ Ｐゴシック</vt:lpstr>
      <vt:lpstr>Calibri</vt:lpstr>
      <vt:lpstr>Blank Presentation</vt:lpstr>
      <vt:lpstr>PowerPoint Presentation</vt:lpstr>
      <vt:lpstr>PowerPoint Presentation</vt:lpstr>
      <vt:lpstr>PowerPoint Presentation</vt:lpstr>
      <vt:lpstr>PowerPoint Presentation</vt:lpstr>
    </vt:vector>
  </TitlesOfParts>
  <Company>Reed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College</dc:creator>
  <cp:lastModifiedBy>Suzy Renn</cp:lastModifiedBy>
  <cp:revision>5</cp:revision>
  <dcterms:created xsi:type="dcterms:W3CDTF">2006-11-26T05:08:53Z</dcterms:created>
  <dcterms:modified xsi:type="dcterms:W3CDTF">2018-10-31T22:52:20Z</dcterms:modified>
</cp:coreProperties>
</file>