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32918400" cy="21945600"/>
  <p:notesSz cx="6858000" cy="9144000"/>
  <p:defaultTextStyle>
    <a:defPPr>
      <a:defRPr lang="en-US"/>
    </a:defPPr>
    <a:lvl1pPr marL="0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1pPr>
    <a:lvl2pPr marL="1567510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2pPr>
    <a:lvl3pPr marL="3135020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3pPr>
    <a:lvl4pPr marL="4702531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4pPr>
    <a:lvl5pPr marL="6270041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5pPr>
    <a:lvl6pPr marL="7837551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6pPr>
    <a:lvl7pPr marL="9405061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7pPr>
    <a:lvl8pPr marL="10972571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8pPr>
    <a:lvl9pPr marL="12540082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56" userDrawn="1">
          <p15:clr>
            <a:srgbClr val="A4A3A4"/>
          </p15:clr>
        </p15:guide>
        <p15:guide id="2" pos="204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4"/>
    <p:restoredTop sz="94607"/>
  </p:normalViewPr>
  <p:slideViewPr>
    <p:cSldViewPr snapToGrid="0" snapToObjects="1">
      <p:cViewPr>
        <p:scale>
          <a:sx n="50" d="100"/>
          <a:sy n="50" d="100"/>
        </p:scale>
        <p:origin x="144" y="-1568"/>
      </p:cViewPr>
      <p:guideLst>
        <p:guide orient="horz" pos="13656"/>
        <p:guide pos="204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6817362"/>
            <a:ext cx="27980640" cy="470408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0" y="12435840"/>
            <a:ext cx="23042880" cy="56083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675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135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702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270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837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405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F0ED5-BD0F-6144-9B80-3954720080B1}" type="datetimeFigureOut">
              <a:rPr lang="en-US" smtClean="0"/>
              <a:t>7/25/22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AFACF-618F-6B46-8A08-E5E2F3A4C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587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F0ED5-BD0F-6144-9B80-3954720080B1}" type="datetimeFigureOut">
              <a:rPr lang="en-US" smtClean="0"/>
              <a:t>7/25/22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AFACF-618F-6B46-8A08-E5E2F3A4C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009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919310" y="2814321"/>
            <a:ext cx="26660477" cy="5991860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26459" y="2814321"/>
            <a:ext cx="79444213" cy="5991860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F0ED5-BD0F-6144-9B80-3954720080B1}" type="datetimeFigureOut">
              <a:rPr lang="en-US" smtClean="0"/>
              <a:t>7/25/22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AFACF-618F-6B46-8A08-E5E2F3A4C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53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F0ED5-BD0F-6144-9B80-3954720080B1}" type="datetimeFigureOut">
              <a:rPr lang="en-US" smtClean="0"/>
              <a:t>7/25/22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AFACF-618F-6B46-8A08-E5E2F3A4C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120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7" y="14102082"/>
            <a:ext cx="27980640" cy="4358640"/>
          </a:xfrm>
        </p:spPr>
        <p:txBody>
          <a:bodyPr anchor="t"/>
          <a:lstStyle>
            <a:lvl1pPr algn="l">
              <a:defRPr sz="137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7" y="9301483"/>
            <a:ext cx="27980640" cy="4800598"/>
          </a:xfrm>
        </p:spPr>
        <p:txBody>
          <a:bodyPr anchor="b"/>
          <a:lstStyle>
            <a:lvl1pPr marL="0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1pPr>
            <a:lvl2pPr marL="1567510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2pPr>
            <a:lvl3pPr marL="3135020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3pPr>
            <a:lvl4pPr marL="470253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4pPr>
            <a:lvl5pPr marL="627004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5pPr>
            <a:lvl6pPr marL="783755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6pPr>
            <a:lvl7pPr marL="940506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F0ED5-BD0F-6144-9B80-3954720080B1}" type="datetimeFigureOut">
              <a:rPr lang="en-US" smtClean="0"/>
              <a:t>7/25/22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AFACF-618F-6B46-8A08-E5E2F3A4C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317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26457" y="16388081"/>
            <a:ext cx="53052343" cy="46344842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527442" y="16388081"/>
            <a:ext cx="53052347" cy="46344842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F0ED5-BD0F-6144-9B80-3954720080B1}" type="datetimeFigureOut">
              <a:rPr lang="en-US" smtClean="0"/>
              <a:t>7/25/22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AFACF-618F-6B46-8A08-E5E2F3A4C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480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878842"/>
            <a:ext cx="29626560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4912362"/>
            <a:ext cx="14544677" cy="2047238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920" y="6959600"/>
            <a:ext cx="14544677" cy="12644122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092" y="4912362"/>
            <a:ext cx="14550390" cy="2047238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092" y="6959600"/>
            <a:ext cx="14550390" cy="12644122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F0ED5-BD0F-6144-9B80-3954720080B1}" type="datetimeFigureOut">
              <a:rPr lang="en-US" smtClean="0"/>
              <a:t>7/25/22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AFACF-618F-6B46-8A08-E5E2F3A4C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986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F0ED5-BD0F-6144-9B80-3954720080B1}" type="datetimeFigureOut">
              <a:rPr lang="en-US" smtClean="0"/>
              <a:t>7/25/22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AFACF-618F-6B46-8A08-E5E2F3A4C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81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F0ED5-BD0F-6144-9B80-3954720080B1}" type="datetimeFigureOut">
              <a:rPr lang="en-US" smtClean="0"/>
              <a:t>7/25/22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AFACF-618F-6B46-8A08-E5E2F3A4C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097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2" y="873760"/>
            <a:ext cx="10829927" cy="3718560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180" y="873761"/>
            <a:ext cx="18402300" cy="18729962"/>
          </a:xfrm>
        </p:spPr>
        <p:txBody>
          <a:bodyPr/>
          <a:lstStyle>
            <a:lvl1pPr>
              <a:defRPr sz="11000"/>
            </a:lvl1pPr>
            <a:lvl2pPr>
              <a:defRPr sz="9600"/>
            </a:lvl2pPr>
            <a:lvl3pPr>
              <a:defRPr sz="82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2" y="4592321"/>
            <a:ext cx="10829927" cy="15011402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F0ED5-BD0F-6144-9B80-3954720080B1}" type="datetimeFigureOut">
              <a:rPr lang="en-US" smtClean="0"/>
              <a:t>7/25/22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AFACF-618F-6B46-8A08-E5E2F3A4C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195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2237" y="15361920"/>
            <a:ext cx="19751040" cy="1813562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2237" y="1960880"/>
            <a:ext cx="19751040" cy="13167360"/>
          </a:xfrm>
        </p:spPr>
        <p:txBody>
          <a:bodyPr/>
          <a:lstStyle>
            <a:lvl1pPr marL="0" indent="0">
              <a:buNone/>
              <a:defRPr sz="11000"/>
            </a:lvl1pPr>
            <a:lvl2pPr marL="1567510" indent="0">
              <a:buNone/>
              <a:defRPr sz="9600"/>
            </a:lvl2pPr>
            <a:lvl3pPr marL="3135020" indent="0">
              <a:buNone/>
              <a:defRPr sz="8200"/>
            </a:lvl3pPr>
            <a:lvl4pPr marL="4702531" indent="0">
              <a:buNone/>
              <a:defRPr sz="6900"/>
            </a:lvl4pPr>
            <a:lvl5pPr marL="6270041" indent="0">
              <a:buNone/>
              <a:defRPr sz="6900"/>
            </a:lvl5pPr>
            <a:lvl6pPr marL="7837551" indent="0">
              <a:buNone/>
              <a:defRPr sz="6900"/>
            </a:lvl6pPr>
            <a:lvl7pPr marL="9405061" indent="0">
              <a:buNone/>
              <a:defRPr sz="6900"/>
            </a:lvl7pPr>
            <a:lvl8pPr marL="10972571" indent="0">
              <a:buNone/>
              <a:defRPr sz="6900"/>
            </a:lvl8pPr>
            <a:lvl9pPr marL="12540082" indent="0">
              <a:buNone/>
              <a:defRPr sz="6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2237" y="17175482"/>
            <a:ext cx="19751040" cy="2575558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F0ED5-BD0F-6144-9B80-3954720080B1}" type="datetimeFigureOut">
              <a:rPr lang="en-US" smtClean="0"/>
              <a:t>7/25/22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AFACF-618F-6B46-8A08-E5E2F3A4C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486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45920" y="878842"/>
            <a:ext cx="29626560" cy="3657600"/>
          </a:xfrm>
          <a:prstGeom prst="rect">
            <a:avLst/>
          </a:prstGeom>
        </p:spPr>
        <p:txBody>
          <a:bodyPr vert="horz" lIns="313502" tIns="156751" rIns="313502" bIns="15675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5120641"/>
            <a:ext cx="29626560" cy="14483082"/>
          </a:xfrm>
          <a:prstGeom prst="rect">
            <a:avLst/>
          </a:prstGeom>
        </p:spPr>
        <p:txBody>
          <a:bodyPr vert="horz" lIns="313502" tIns="156751" rIns="313502" bIns="15675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45920" y="20340322"/>
            <a:ext cx="76809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l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6F0ED5-BD0F-6144-9B80-3954720080B1}" type="datetimeFigureOut">
              <a:rPr lang="en-US" smtClean="0"/>
              <a:t>7/25/22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47120" y="20340322"/>
            <a:ext cx="104241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ct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91520" y="20340322"/>
            <a:ext cx="76809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AFACF-618F-6B46-8A08-E5E2F3A4C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545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567510" rtl="0" eaLnBrk="1" latinLnBrk="0" hangingPunct="1">
        <a:spcBef>
          <a:spcPct val="0"/>
        </a:spcBef>
        <a:buNone/>
        <a:defRPr sz="1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75633" indent="-1175633" algn="l" defTabSz="1567510" rtl="0" eaLnBrk="1" latinLnBrk="0" hangingPunct="1">
        <a:spcBef>
          <a:spcPct val="20000"/>
        </a:spcBef>
        <a:buFont typeface="Arial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1pPr>
      <a:lvl2pPr marL="2547204" indent="-979694" algn="l" defTabSz="1567510" rtl="0" eaLnBrk="1" latinLnBrk="0" hangingPunct="1">
        <a:spcBef>
          <a:spcPct val="20000"/>
        </a:spcBef>
        <a:buFont typeface="Arial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2pPr>
      <a:lvl3pPr marL="3918776" indent="-783755" algn="l" defTabSz="1567510" rtl="0" eaLnBrk="1" latinLnBrk="0" hangingPunct="1">
        <a:spcBef>
          <a:spcPct val="20000"/>
        </a:spcBef>
        <a:buFont typeface="Arial"/>
        <a:buChar char="•"/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286" indent="-783755" algn="l" defTabSz="1567510" rtl="0" eaLnBrk="1" latinLnBrk="0" hangingPunct="1">
        <a:spcBef>
          <a:spcPct val="20000"/>
        </a:spcBef>
        <a:buFont typeface="Arial"/>
        <a:buChar char="–"/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7053796" indent="-783755" algn="l" defTabSz="1567510" rtl="0" eaLnBrk="1" latinLnBrk="0" hangingPunct="1">
        <a:spcBef>
          <a:spcPct val="20000"/>
        </a:spcBef>
        <a:buFont typeface="Arial"/>
        <a:buChar char="»"/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621306" indent="-783755" algn="l" defTabSz="1567510" rtl="0" eaLnBrk="1" latinLnBrk="0" hangingPunct="1">
        <a:spcBef>
          <a:spcPct val="20000"/>
        </a:spcBef>
        <a:buFont typeface="Arial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188816" indent="-783755" algn="l" defTabSz="1567510" rtl="0" eaLnBrk="1" latinLnBrk="0" hangingPunct="1">
        <a:spcBef>
          <a:spcPct val="20000"/>
        </a:spcBef>
        <a:buFont typeface="Arial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1756327" indent="-783755" algn="l" defTabSz="1567510" rtl="0" eaLnBrk="1" latinLnBrk="0" hangingPunct="1">
        <a:spcBef>
          <a:spcPct val="20000"/>
        </a:spcBef>
        <a:buFont typeface="Arial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323837" indent="-783755" algn="l" defTabSz="1567510" rtl="0" eaLnBrk="1" latinLnBrk="0" hangingPunct="1">
        <a:spcBef>
          <a:spcPct val="20000"/>
        </a:spcBef>
        <a:buFont typeface="Arial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1pPr>
      <a:lvl2pPr marL="1567510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2pPr>
      <a:lvl3pPr marL="3135020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3pPr>
      <a:lvl4pPr marL="470253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4pPr>
      <a:lvl5pPr marL="627004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5pPr>
      <a:lvl6pPr marL="783755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6pPr>
      <a:lvl7pPr marL="940506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57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0082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608501B8-604A-BE69-BB9A-83FB3BEF24BE}"/>
              </a:ext>
            </a:extLst>
          </p:cNvPr>
          <p:cNvGrpSpPr/>
          <p:nvPr/>
        </p:nvGrpSpPr>
        <p:grpSpPr>
          <a:xfrm>
            <a:off x="386863" y="410307"/>
            <a:ext cx="33682354" cy="21124985"/>
            <a:chOff x="101600" y="101601"/>
            <a:chExt cx="34213800" cy="21691599"/>
          </a:xfrm>
        </p:grpSpPr>
        <p:sp>
          <p:nvSpPr>
            <p:cNvPr id="4" name="Rectangle 165"/>
            <p:cNvSpPr>
              <a:spLocks noChangeArrowheads="1"/>
            </p:cNvSpPr>
            <p:nvPr/>
          </p:nvSpPr>
          <p:spPr bwMode="auto">
            <a:xfrm>
              <a:off x="24790400" y="11707813"/>
              <a:ext cx="7950200" cy="10058400"/>
            </a:xfrm>
            <a:prstGeom prst="rect">
              <a:avLst/>
            </a:prstGeom>
            <a:solidFill>
              <a:srgbClr val="F2DCDB"/>
            </a:solidFill>
            <a:ln w="1270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" name="Rectangle 165"/>
            <p:cNvSpPr>
              <a:spLocks noChangeArrowheads="1"/>
            </p:cNvSpPr>
            <p:nvPr/>
          </p:nvSpPr>
          <p:spPr bwMode="auto">
            <a:xfrm>
              <a:off x="101600" y="13506450"/>
              <a:ext cx="11496675" cy="826135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alibri" charset="0"/>
              </a:endParaRPr>
            </a:p>
          </p:txBody>
        </p:sp>
        <p:sp>
          <p:nvSpPr>
            <p:cNvPr id="6" name="Rectangle 165"/>
            <p:cNvSpPr>
              <a:spLocks noChangeArrowheads="1"/>
            </p:cNvSpPr>
            <p:nvPr/>
          </p:nvSpPr>
          <p:spPr bwMode="auto">
            <a:xfrm>
              <a:off x="11836400" y="2768600"/>
              <a:ext cx="20904200" cy="8763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alibri" charset="0"/>
              </a:endParaRPr>
            </a:p>
          </p:txBody>
        </p:sp>
        <p:sp>
          <p:nvSpPr>
            <p:cNvPr id="7" name="Rectangle 165"/>
            <p:cNvSpPr>
              <a:spLocks noChangeArrowheads="1"/>
            </p:cNvSpPr>
            <p:nvPr/>
          </p:nvSpPr>
          <p:spPr bwMode="auto">
            <a:xfrm>
              <a:off x="11836400" y="11734800"/>
              <a:ext cx="12725400" cy="10058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alibri" charset="0"/>
              </a:endParaRPr>
            </a:p>
          </p:txBody>
        </p:sp>
        <p:sp>
          <p:nvSpPr>
            <p:cNvPr id="9" name="Rectangle 165"/>
            <p:cNvSpPr>
              <a:spLocks noChangeArrowheads="1"/>
            </p:cNvSpPr>
            <p:nvPr/>
          </p:nvSpPr>
          <p:spPr bwMode="auto">
            <a:xfrm>
              <a:off x="101600" y="2768600"/>
              <a:ext cx="11496675" cy="104902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alibri" charset="0"/>
              </a:endParaRPr>
            </a:p>
          </p:txBody>
        </p:sp>
        <p:sp>
          <p:nvSpPr>
            <p:cNvPr id="10" name="Rectangle 487"/>
            <p:cNvSpPr>
              <a:spLocks noChangeArrowheads="1"/>
            </p:cNvSpPr>
            <p:nvPr/>
          </p:nvSpPr>
          <p:spPr bwMode="auto">
            <a:xfrm>
              <a:off x="381000" y="9347200"/>
              <a:ext cx="10963275" cy="3657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alibri" charset="0"/>
              </a:endParaRPr>
            </a:p>
          </p:txBody>
        </p:sp>
        <p:sp>
          <p:nvSpPr>
            <p:cNvPr id="11" name="Text Box 4"/>
            <p:cNvSpPr txBox="1">
              <a:spLocks noChangeArrowheads="1"/>
            </p:cNvSpPr>
            <p:nvPr/>
          </p:nvSpPr>
          <p:spPr bwMode="auto">
            <a:xfrm>
              <a:off x="101600" y="101601"/>
              <a:ext cx="32639000" cy="2463934"/>
            </a:xfrm>
            <a:prstGeom prst="rect">
              <a:avLst/>
            </a:prstGeom>
            <a:solidFill>
              <a:schemeClr val="accent2"/>
            </a:solidFill>
            <a:ln w="5715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marL="409575" algn="r" fontAlgn="auto">
                <a:lnSpc>
                  <a:spcPct val="40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bg1"/>
                </a:solidFill>
                <a:latin typeface="Book Antiqua" charset="0"/>
                <a:ea typeface="+mn-ea"/>
                <a:cs typeface="+mn-cs"/>
              </a:endParaRPr>
            </a:p>
          </p:txBody>
        </p:sp>
        <p:sp>
          <p:nvSpPr>
            <p:cNvPr id="12" name="Text Box 196"/>
            <p:cNvSpPr txBox="1">
              <a:spLocks noChangeArrowheads="1"/>
            </p:cNvSpPr>
            <p:nvPr/>
          </p:nvSpPr>
          <p:spPr bwMode="auto">
            <a:xfrm>
              <a:off x="177800" y="3022600"/>
              <a:ext cx="8763000" cy="862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82880" tIns="91440" rIns="182880" bIns="91440">
              <a:spAutoFit/>
            </a:bodyPr>
            <a:lstStyle>
              <a:lvl1pPr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4400" b="1"/>
                <a:t>Interesting Topic You Address</a:t>
              </a:r>
              <a:endParaRPr lang="en-US" sz="4800" b="1"/>
            </a:p>
          </p:txBody>
        </p:sp>
        <p:sp>
          <p:nvSpPr>
            <p:cNvPr id="13" name="Text Box 238"/>
            <p:cNvSpPr txBox="1">
              <a:spLocks noChangeArrowheads="1"/>
            </p:cNvSpPr>
            <p:nvPr/>
          </p:nvSpPr>
          <p:spPr bwMode="auto">
            <a:xfrm>
              <a:off x="11912600" y="2921000"/>
              <a:ext cx="19151600" cy="862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182880" tIns="91440" rIns="182880" bIns="91440">
              <a:spAutoFit/>
            </a:bodyPr>
            <a:lstStyle>
              <a:lvl1pPr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4400" b="1" dirty="0">
                  <a:solidFill>
                    <a:srgbClr val="000000"/>
                  </a:solidFill>
                </a:rPr>
                <a:t>Demonstration of Blah Blah Blah (make every word informative)</a:t>
              </a:r>
            </a:p>
          </p:txBody>
        </p:sp>
        <p:sp>
          <p:nvSpPr>
            <p:cNvPr id="14" name="Text Box 426"/>
            <p:cNvSpPr txBox="1">
              <a:spLocks noChangeArrowheads="1"/>
            </p:cNvSpPr>
            <p:nvPr/>
          </p:nvSpPr>
          <p:spPr bwMode="auto">
            <a:xfrm>
              <a:off x="24790400" y="20723225"/>
              <a:ext cx="8305800" cy="959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457200" indent="-4572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sz="2400" dirty="0">
                  <a:cs typeface="Arial" charset="0"/>
                </a:rPr>
                <a:t>1. It is not necessary (but ok) to list background literature</a:t>
              </a:r>
            </a:p>
            <a:p>
              <a:pPr eaLnBrk="1" hangingPunct="1">
                <a:spcAft>
                  <a:spcPts val="1000"/>
                </a:spcAft>
              </a:pPr>
              <a:r>
                <a:rPr lang="en-US" sz="2400" dirty="0">
                  <a:cs typeface="Arial" charset="0"/>
                </a:rPr>
                <a:t>2. Do list any cited literature.</a:t>
              </a:r>
            </a:p>
          </p:txBody>
        </p:sp>
        <p:sp>
          <p:nvSpPr>
            <p:cNvPr id="15" name="Text Box 430"/>
            <p:cNvSpPr txBox="1">
              <a:spLocks noChangeArrowheads="1"/>
            </p:cNvSpPr>
            <p:nvPr/>
          </p:nvSpPr>
          <p:spPr bwMode="auto">
            <a:xfrm>
              <a:off x="24815800" y="19861213"/>
              <a:ext cx="5638800" cy="862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82880" tIns="91440" rIns="182880" bIns="91440">
              <a:spAutoFit/>
            </a:bodyPr>
            <a:lstStyle>
              <a:lvl1pPr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4400" b="1"/>
                <a:t>Literature Cited</a:t>
              </a:r>
              <a:endParaRPr lang="en-US" sz="4800" b="1"/>
            </a:p>
          </p:txBody>
        </p:sp>
        <p:sp>
          <p:nvSpPr>
            <p:cNvPr id="16" name="Text Box 431"/>
            <p:cNvSpPr txBox="1">
              <a:spLocks noChangeArrowheads="1"/>
            </p:cNvSpPr>
            <p:nvPr/>
          </p:nvSpPr>
          <p:spPr bwMode="auto">
            <a:xfrm>
              <a:off x="11988800" y="11723449"/>
              <a:ext cx="10668000" cy="862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82880" tIns="91440" rIns="182880" bIns="91440">
              <a:spAutoFit/>
            </a:bodyPr>
            <a:lstStyle>
              <a:lvl1pPr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4400" b="1">
                  <a:solidFill>
                    <a:srgbClr val="000000"/>
                  </a:solidFill>
                </a:rPr>
                <a:t>Discovery of Blah Blah Blah</a:t>
              </a:r>
              <a:endParaRPr lang="en-US" sz="4800" b="1">
                <a:solidFill>
                  <a:srgbClr val="000000"/>
                </a:solidFill>
                <a:latin typeface="Bank Gothic" charset="0"/>
              </a:endParaRPr>
            </a:p>
          </p:txBody>
        </p:sp>
        <p:sp>
          <p:nvSpPr>
            <p:cNvPr id="17" name="Text Box 432"/>
            <p:cNvSpPr txBox="1">
              <a:spLocks noChangeArrowheads="1"/>
            </p:cNvSpPr>
            <p:nvPr/>
          </p:nvSpPr>
          <p:spPr bwMode="auto">
            <a:xfrm>
              <a:off x="24815800" y="11723688"/>
              <a:ext cx="9499600" cy="8617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182880" tIns="91440" rIns="182880" bIns="91440">
              <a:spAutoFit/>
            </a:bodyPr>
            <a:lstStyle>
              <a:lvl1pPr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4400" b="1" dirty="0"/>
                <a:t>Conclusion / Working Model</a:t>
              </a:r>
              <a:endParaRPr lang="en-US" sz="4800" b="1" dirty="0"/>
            </a:p>
          </p:txBody>
        </p:sp>
        <p:sp>
          <p:nvSpPr>
            <p:cNvPr id="18" name="Text Box 442"/>
            <p:cNvSpPr txBox="1">
              <a:spLocks noChangeArrowheads="1"/>
            </p:cNvSpPr>
            <p:nvPr/>
          </p:nvSpPr>
          <p:spPr bwMode="auto">
            <a:xfrm>
              <a:off x="177800" y="13506450"/>
              <a:ext cx="11734800" cy="862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82880" tIns="91440" rIns="182880" bIns="91440">
              <a:spAutoFit/>
            </a:bodyPr>
            <a:lstStyle>
              <a:lvl1pPr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4400" b="1" dirty="0"/>
                <a:t>Experimental or Approach Taken</a:t>
              </a:r>
              <a:endParaRPr lang="en-US" sz="4800" b="1" dirty="0">
                <a:latin typeface="Bank Gothic" charset="0"/>
              </a:endParaRPr>
            </a:p>
          </p:txBody>
        </p:sp>
        <p:sp>
          <p:nvSpPr>
            <p:cNvPr id="19" name="Text Box 443"/>
            <p:cNvSpPr txBox="1">
              <a:spLocks noChangeArrowheads="1"/>
            </p:cNvSpPr>
            <p:nvPr/>
          </p:nvSpPr>
          <p:spPr bwMode="auto">
            <a:xfrm>
              <a:off x="24942800" y="12507912"/>
              <a:ext cx="7647670" cy="5786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sz="3200" dirty="0">
                  <a:cs typeface="Arial" charset="0"/>
                </a:rPr>
                <a:t>Here add images that present any new hypotheses that were generated by your work or the next experiment to be done</a:t>
              </a:r>
            </a:p>
            <a:p>
              <a:pPr eaLnBrk="1" hangingPunct="1">
                <a:spcAft>
                  <a:spcPts val="1000"/>
                </a:spcAft>
              </a:pPr>
              <a:endParaRPr lang="en-US" sz="3200" dirty="0">
                <a:cs typeface="Arial" charset="0"/>
              </a:endParaRPr>
            </a:p>
            <a:p>
              <a:pPr eaLnBrk="1" hangingPunct="1">
                <a:spcAft>
                  <a:spcPts val="1000"/>
                </a:spcAft>
              </a:pPr>
              <a:r>
                <a:rPr lang="en-US" sz="3200" dirty="0">
                  <a:cs typeface="Arial" charset="0"/>
                </a:rPr>
                <a:t>Use bullet points</a:t>
              </a:r>
            </a:p>
            <a:p>
              <a:pPr eaLnBrk="1" hangingPunct="1">
                <a:spcAft>
                  <a:spcPts val="1000"/>
                </a:spcAft>
              </a:pPr>
              <a:r>
                <a:rPr lang="en-US" sz="3200" dirty="0">
                  <a:cs typeface="Arial" charset="0"/>
                </a:rPr>
                <a:t>Use images</a:t>
              </a:r>
            </a:p>
            <a:p>
              <a:pPr eaLnBrk="1" hangingPunct="1">
                <a:spcAft>
                  <a:spcPts val="1000"/>
                </a:spcAft>
              </a:pPr>
              <a:r>
                <a:rPr lang="en-US" sz="3200" dirty="0">
                  <a:cs typeface="Arial" charset="0"/>
                </a:rPr>
                <a:t>Pose questions that your work raises.</a:t>
              </a:r>
            </a:p>
            <a:p>
              <a:pPr eaLnBrk="1" hangingPunct="1">
                <a:spcAft>
                  <a:spcPts val="1000"/>
                </a:spcAft>
              </a:pPr>
              <a:endParaRPr lang="en-US" sz="3200" dirty="0">
                <a:cs typeface="Arial" charset="0"/>
              </a:endParaRPr>
            </a:p>
            <a:p>
              <a:pPr eaLnBrk="1" hangingPunct="1">
                <a:spcAft>
                  <a:spcPts val="1000"/>
                </a:spcAft>
              </a:pPr>
              <a:r>
                <a:rPr lang="en-US" sz="3200" dirty="0">
                  <a:cs typeface="Arial" charset="0"/>
                </a:rPr>
                <a:t>This is a chance to engage your audience in a conversation.</a:t>
              </a:r>
              <a:endParaRPr lang="en-US" dirty="0">
                <a:cs typeface="Arial" charset="0"/>
              </a:endParaRPr>
            </a:p>
          </p:txBody>
        </p:sp>
        <p:sp>
          <p:nvSpPr>
            <p:cNvPr id="20" name="Text Box 452"/>
            <p:cNvSpPr txBox="1">
              <a:spLocks noChangeArrowheads="1"/>
            </p:cNvSpPr>
            <p:nvPr/>
          </p:nvSpPr>
          <p:spPr bwMode="auto">
            <a:xfrm>
              <a:off x="381000" y="9531350"/>
              <a:ext cx="10963275" cy="3508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182880" tIns="91440" rIns="182880" bIns="91440">
              <a:spAutoFit/>
            </a:bodyPr>
            <a:lstStyle>
              <a:lvl1pPr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sz="5400" b="1" i="1" dirty="0">
                  <a:solidFill>
                    <a:srgbClr val="000000"/>
                  </a:solidFill>
                  <a:cs typeface="Arial" charset="0"/>
                </a:rPr>
                <a:t>Hypothesis or Driving Question: Tell your audience what you set out to discover or learn in a nutshell.</a:t>
              </a:r>
            </a:p>
          </p:txBody>
        </p:sp>
        <p:sp>
          <p:nvSpPr>
            <p:cNvPr id="21" name="Text Box 482"/>
            <p:cNvSpPr txBox="1">
              <a:spLocks noChangeArrowheads="1"/>
            </p:cNvSpPr>
            <p:nvPr/>
          </p:nvSpPr>
          <p:spPr bwMode="auto">
            <a:xfrm>
              <a:off x="16487775" y="12525375"/>
              <a:ext cx="7772400" cy="4777347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sz="3200" b="1" dirty="0">
                  <a:cs typeface="Arial" charset="0"/>
                </a:rPr>
                <a:t>This is a 24x36 Poster Template</a:t>
              </a:r>
            </a:p>
            <a:p>
              <a:pPr eaLnBrk="1" hangingPunct="1">
                <a:spcAft>
                  <a:spcPts val="1000"/>
                </a:spcAft>
              </a:pPr>
              <a:r>
                <a:rPr lang="en-US" sz="3200" b="1" dirty="0">
                  <a:cs typeface="Arial" charset="0"/>
                </a:rPr>
                <a:t>If you provide a .pdf file of your poster by NO LATER THAN noon on Wed, 8/17 the college will print the poster for you. Otherwise you will be responsible for printing it on your own (~$90 at </a:t>
              </a:r>
              <a:r>
                <a:rPr lang="en-US" sz="3200" b="1" dirty="0" err="1">
                  <a:cs typeface="Arial" charset="0"/>
                </a:rPr>
                <a:t>Kinkos</a:t>
              </a:r>
              <a:r>
                <a:rPr lang="en-US" sz="3200" b="1" dirty="0">
                  <a:cs typeface="Arial" charset="0"/>
                </a:rPr>
                <a:t> for color) or using the 4 panel template to print at the Reed print shop.</a:t>
              </a:r>
            </a:p>
          </p:txBody>
        </p:sp>
        <p:sp>
          <p:nvSpPr>
            <p:cNvPr id="23" name="TextBox 21"/>
            <p:cNvSpPr txBox="1">
              <a:spLocks noChangeArrowheads="1"/>
            </p:cNvSpPr>
            <p:nvPr/>
          </p:nvSpPr>
          <p:spPr bwMode="auto">
            <a:xfrm>
              <a:off x="2590800" y="159746"/>
              <a:ext cx="27635200" cy="21595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409575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>
                <a:spcAft>
                  <a:spcPts val="1000"/>
                </a:spcAft>
              </a:pPr>
              <a:r>
                <a:rPr lang="en-US" sz="5400" b="1" dirty="0">
                  <a:solidFill>
                    <a:schemeClr val="bg1"/>
                  </a:solidFill>
                  <a:cs typeface="Arial" charset="0"/>
                </a:rPr>
                <a:t>Fun but informative Title (move boxes/text, &amp; change colors to suit your needs)</a:t>
              </a:r>
              <a:endParaRPr lang="en-US" sz="5400" b="1" dirty="0">
                <a:solidFill>
                  <a:schemeClr val="bg1"/>
                </a:solidFill>
              </a:endParaRPr>
            </a:p>
            <a:p>
              <a:pPr algn="ctr" eaLnBrk="1" hangingPunct="1">
                <a:lnSpc>
                  <a:spcPct val="40000"/>
                </a:lnSpc>
                <a:spcBef>
                  <a:spcPct val="50000"/>
                </a:spcBef>
              </a:pPr>
              <a:r>
                <a:rPr lang="en-US" sz="4000" b="1" dirty="0">
                  <a:solidFill>
                    <a:schemeClr val="bg1"/>
                  </a:solidFill>
                </a:rPr>
                <a:t>Your Name, Your Lab (Pick colors &amp; fonts that work well for you and your topic)</a:t>
              </a:r>
            </a:p>
            <a:p>
              <a:pPr algn="ctr" eaLnBrk="1" hangingPunct="1">
                <a:lnSpc>
                  <a:spcPct val="40000"/>
                </a:lnSpc>
                <a:spcBef>
                  <a:spcPct val="50000"/>
                </a:spcBef>
              </a:pPr>
              <a:r>
                <a:rPr lang="en-US" sz="4000" b="1" dirty="0">
                  <a:solidFill>
                    <a:schemeClr val="bg1"/>
                  </a:solidFill>
                </a:rPr>
                <a:t>Reed College XXL Department (Don’t forget to align all objects)</a:t>
              </a:r>
              <a:endParaRPr lang="en-US" dirty="0">
                <a:latin typeface="Calibri" charset="0"/>
              </a:endParaRPr>
            </a:p>
          </p:txBody>
        </p:sp>
        <p:pic>
          <p:nvPicPr>
            <p:cNvPr id="24" name="Picture 91" descr="griffin_circle_modified-1.pdf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426025" y="263794"/>
              <a:ext cx="2164445" cy="21747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5" name="Rectangle 95"/>
            <p:cNvSpPr>
              <a:spLocks noChangeArrowheads="1"/>
            </p:cNvSpPr>
            <p:nvPr/>
          </p:nvSpPr>
          <p:spPr bwMode="auto">
            <a:xfrm>
              <a:off x="482600" y="14446250"/>
              <a:ext cx="3962400" cy="203676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en-US" sz="4800">
                  <a:latin typeface="Calibri" charset="0"/>
                </a:rPr>
                <a:t>Image</a:t>
              </a:r>
            </a:p>
          </p:txBody>
        </p:sp>
        <p:sp>
          <p:nvSpPr>
            <p:cNvPr id="26" name="TextBox 96"/>
            <p:cNvSpPr txBox="1">
              <a:spLocks noChangeArrowheads="1"/>
            </p:cNvSpPr>
            <p:nvPr/>
          </p:nvSpPr>
          <p:spPr bwMode="auto">
            <a:xfrm>
              <a:off x="4432300" y="3909218"/>
              <a:ext cx="7620000" cy="52629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4200" dirty="0">
                  <a:latin typeface="Calibri" charset="0"/>
                </a:rPr>
                <a:t>Use Images </a:t>
              </a:r>
            </a:p>
            <a:p>
              <a:pPr eaLnBrk="1" hangingPunct="1"/>
              <a:r>
                <a:rPr lang="en-US" sz="4200" dirty="0">
                  <a:latin typeface="Calibri" charset="0"/>
                </a:rPr>
                <a:t>Use bullet points</a:t>
              </a:r>
            </a:p>
            <a:p>
              <a:pPr eaLnBrk="1" hangingPunct="1"/>
              <a:r>
                <a:rPr lang="en-US" sz="4200" dirty="0">
                  <a:latin typeface="Calibri" charset="0"/>
                </a:rPr>
                <a:t>-Tell your audience about the current state of the field (a little bit of </a:t>
              </a:r>
              <a:r>
                <a:rPr lang="en-US" sz="4200" b="1" dirty="0">
                  <a:latin typeface="Calibri" charset="0"/>
                </a:rPr>
                <a:t>background</a:t>
              </a:r>
              <a:r>
                <a:rPr lang="en-US" sz="4200" dirty="0">
                  <a:latin typeface="Calibri" charset="0"/>
                </a:rPr>
                <a:t> provides context)</a:t>
              </a:r>
            </a:p>
            <a:p>
              <a:pPr eaLnBrk="1" hangingPunct="1"/>
              <a:r>
                <a:rPr lang="en-US" sz="4200" dirty="0">
                  <a:latin typeface="Calibri" charset="0"/>
                </a:rPr>
                <a:t>-Emphasize the importance of your research</a:t>
              </a:r>
            </a:p>
          </p:txBody>
        </p:sp>
        <p:sp>
          <p:nvSpPr>
            <p:cNvPr id="27" name="TextBox 97"/>
            <p:cNvSpPr txBox="1">
              <a:spLocks noChangeArrowheads="1"/>
            </p:cNvSpPr>
            <p:nvPr/>
          </p:nvSpPr>
          <p:spPr bwMode="auto">
            <a:xfrm>
              <a:off x="4746625" y="14266863"/>
              <a:ext cx="6705600" cy="2308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3600" dirty="0">
                  <a:latin typeface="Calibri" charset="0"/>
                </a:rPr>
                <a:t>Images, bullet points, or flow charts are easy to follow and give you something to point to while you explain how you did the work. </a:t>
              </a:r>
            </a:p>
          </p:txBody>
        </p:sp>
        <p:sp>
          <p:nvSpPr>
            <p:cNvPr id="28" name="Rectangle 98"/>
            <p:cNvSpPr>
              <a:spLocks noChangeArrowheads="1"/>
            </p:cNvSpPr>
            <p:nvPr/>
          </p:nvSpPr>
          <p:spPr bwMode="auto">
            <a:xfrm>
              <a:off x="328613" y="4445000"/>
              <a:ext cx="3962400" cy="28956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en-US" sz="4800" dirty="0">
                  <a:latin typeface="Calibri" charset="0"/>
                </a:rPr>
                <a:t>Image</a:t>
              </a:r>
            </a:p>
          </p:txBody>
        </p:sp>
        <p:sp>
          <p:nvSpPr>
            <p:cNvPr id="29" name="Rectangle 99"/>
            <p:cNvSpPr>
              <a:spLocks noChangeArrowheads="1"/>
            </p:cNvSpPr>
            <p:nvPr/>
          </p:nvSpPr>
          <p:spPr bwMode="auto">
            <a:xfrm>
              <a:off x="12139613" y="4176713"/>
              <a:ext cx="4268787" cy="3163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en-US" sz="4800">
                  <a:latin typeface="Calibri" charset="0"/>
                </a:rPr>
                <a:t>Image</a:t>
              </a:r>
            </a:p>
            <a:p>
              <a:endParaRPr lang="en-US" sz="4800">
                <a:latin typeface="Calibri" charset="0"/>
              </a:endParaRPr>
            </a:p>
            <a:p>
              <a:r>
                <a:rPr lang="en-US" sz="4800">
                  <a:latin typeface="Calibri" charset="0"/>
                </a:rPr>
                <a:t>Insert .jpg </a:t>
              </a:r>
            </a:p>
          </p:txBody>
        </p:sp>
        <p:sp>
          <p:nvSpPr>
            <p:cNvPr id="30" name="TextBox 100"/>
            <p:cNvSpPr txBox="1">
              <a:spLocks noChangeArrowheads="1"/>
            </p:cNvSpPr>
            <p:nvPr/>
          </p:nvSpPr>
          <p:spPr bwMode="auto">
            <a:xfrm>
              <a:off x="16408400" y="3884613"/>
              <a:ext cx="16332200" cy="646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3600" dirty="0">
                  <a:latin typeface="Calibri" charset="0"/>
                </a:rPr>
                <a:t>Images with clear concise &amp; informative  labels demonstrate the results of your work</a:t>
              </a:r>
            </a:p>
          </p:txBody>
        </p:sp>
        <p:sp>
          <p:nvSpPr>
            <p:cNvPr id="31" name="Rectangle 101"/>
            <p:cNvSpPr>
              <a:spLocks noChangeArrowheads="1"/>
            </p:cNvSpPr>
            <p:nvPr/>
          </p:nvSpPr>
          <p:spPr bwMode="auto">
            <a:xfrm>
              <a:off x="12139613" y="7794625"/>
              <a:ext cx="4116387" cy="28956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en-US" sz="4800">
                  <a:latin typeface="Calibri" charset="0"/>
                </a:rPr>
                <a:t>Image or Graph</a:t>
              </a:r>
            </a:p>
          </p:txBody>
        </p:sp>
        <p:sp>
          <p:nvSpPr>
            <p:cNvPr id="32" name="TextBox 105"/>
            <p:cNvSpPr txBox="1">
              <a:spLocks noChangeArrowheads="1"/>
            </p:cNvSpPr>
            <p:nvPr/>
          </p:nvSpPr>
          <p:spPr bwMode="auto">
            <a:xfrm>
              <a:off x="23515638" y="4716463"/>
              <a:ext cx="9005887" cy="649446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buFont typeface="Arial" charset="0"/>
                <a:buChar char="•"/>
              </a:pPr>
              <a:r>
                <a:rPr lang="en-US" sz="3200" dirty="0">
                  <a:latin typeface="Calibri" charset="0"/>
                </a:rPr>
                <a:t>Use as little text as possible.</a:t>
              </a:r>
            </a:p>
            <a:p>
              <a:pPr eaLnBrk="1" hangingPunct="1">
                <a:buFont typeface="Arial" charset="0"/>
                <a:buChar char="•"/>
              </a:pPr>
              <a:r>
                <a:rPr lang="en-US" sz="3200" dirty="0">
                  <a:latin typeface="Calibri" charset="0"/>
                </a:rPr>
                <a:t>A poster is a tool to speak about your work</a:t>
              </a:r>
            </a:p>
            <a:p>
              <a:pPr eaLnBrk="1" hangingPunct="1">
                <a:buFont typeface="Arial" charset="0"/>
                <a:buChar char="•"/>
              </a:pPr>
              <a:r>
                <a:rPr lang="en-US" sz="3200" dirty="0">
                  <a:latin typeface="Calibri" charset="0"/>
                </a:rPr>
                <a:t>It should engage an audience with YOU not with it.</a:t>
              </a:r>
            </a:p>
            <a:p>
              <a:pPr eaLnBrk="1" hangingPunct="1">
                <a:buFont typeface="Arial" charset="0"/>
                <a:buChar char="•"/>
              </a:pPr>
              <a:r>
                <a:rPr lang="en-US" sz="3200" dirty="0">
                  <a:latin typeface="Calibri" charset="0"/>
                </a:rPr>
                <a:t>It is </a:t>
              </a:r>
              <a:r>
                <a:rPr lang="en-US" sz="3200" b="1" dirty="0">
                  <a:latin typeface="Calibri" charset="0"/>
                </a:rPr>
                <a:t>NOT </a:t>
              </a:r>
              <a:r>
                <a:rPr lang="en-US" sz="3200" dirty="0">
                  <a:latin typeface="Calibri" charset="0"/>
                </a:rPr>
                <a:t>meant to be read.</a:t>
              </a:r>
            </a:p>
            <a:p>
              <a:pPr eaLnBrk="1" hangingPunct="1">
                <a:buFont typeface="Arial" charset="0"/>
                <a:buChar char="•"/>
              </a:pPr>
              <a:r>
                <a:rPr lang="en-US" sz="3200" dirty="0">
                  <a:latin typeface="Calibri" charset="0"/>
                </a:rPr>
                <a:t>Unlike a paper, it need not give sufficient detail to replicate the work</a:t>
              </a:r>
            </a:p>
            <a:p>
              <a:pPr eaLnBrk="1" hangingPunct="1">
                <a:buFont typeface="Arial" charset="0"/>
                <a:buChar char="•"/>
              </a:pPr>
              <a:endParaRPr lang="en-US" sz="3200" dirty="0">
                <a:latin typeface="Calibri" charset="0"/>
              </a:endParaRPr>
            </a:p>
            <a:p>
              <a:pPr eaLnBrk="1" hangingPunct="1">
                <a:buFont typeface="Arial" charset="0"/>
                <a:buChar char="•"/>
              </a:pPr>
              <a:r>
                <a:rPr lang="en-US" sz="3200" dirty="0">
                  <a:latin typeface="Calibri" charset="0"/>
                </a:rPr>
                <a:t>Take time to align all text and boxes.</a:t>
              </a:r>
            </a:p>
            <a:p>
              <a:pPr eaLnBrk="1" hangingPunct="1">
                <a:buFont typeface="Arial" charset="0"/>
                <a:buChar char="•"/>
              </a:pPr>
              <a:r>
                <a:rPr lang="en-US" sz="3200" dirty="0">
                  <a:latin typeface="Calibri" charset="0"/>
                </a:rPr>
                <a:t>Use consistent font throughout.</a:t>
              </a:r>
            </a:p>
            <a:p>
              <a:pPr eaLnBrk="1" hangingPunct="1">
                <a:buFont typeface="Arial" charset="0"/>
                <a:buChar char="•"/>
              </a:pPr>
              <a:r>
                <a:rPr lang="en-US" sz="3200" dirty="0">
                  <a:latin typeface="Calibri" charset="0"/>
                </a:rPr>
                <a:t>Use appropriate font size for different levels.</a:t>
              </a:r>
            </a:p>
            <a:p>
              <a:pPr eaLnBrk="1" hangingPunct="1">
                <a:buFont typeface="Arial" charset="0"/>
                <a:buChar char="•"/>
              </a:pPr>
              <a:r>
                <a:rPr lang="en-US" sz="3200" dirty="0">
                  <a:latin typeface="Calibri" charset="0"/>
                </a:rPr>
                <a:t>Keep the poster simple so that it is inviting, not overwhelming</a:t>
              </a:r>
            </a:p>
            <a:p>
              <a:pPr eaLnBrk="1" hangingPunct="1">
                <a:buFont typeface="Arial" charset="0"/>
                <a:buChar char="•"/>
              </a:pPr>
              <a:r>
                <a:rPr lang="en-US" sz="3200" dirty="0">
                  <a:latin typeface="Calibri" charset="0"/>
                </a:rPr>
                <a:t>If you use color make it helpful, not distracting.</a:t>
              </a:r>
            </a:p>
          </p:txBody>
        </p:sp>
        <p:sp>
          <p:nvSpPr>
            <p:cNvPr id="33" name="Rectangle 107"/>
            <p:cNvSpPr>
              <a:spLocks noChangeArrowheads="1"/>
            </p:cNvSpPr>
            <p:nvPr/>
          </p:nvSpPr>
          <p:spPr bwMode="auto">
            <a:xfrm>
              <a:off x="12293600" y="13176250"/>
              <a:ext cx="3962400" cy="35194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en-US" sz="4800">
                  <a:latin typeface="Calibri" charset="0"/>
                </a:rPr>
                <a:t>.jpgimages are best!Avoid .bmp or .tiff files</a:t>
              </a:r>
            </a:p>
          </p:txBody>
        </p:sp>
        <p:sp>
          <p:nvSpPr>
            <p:cNvPr id="34" name="TextBox 108"/>
            <p:cNvSpPr txBox="1">
              <a:spLocks noChangeArrowheads="1"/>
            </p:cNvSpPr>
            <p:nvPr/>
          </p:nvSpPr>
          <p:spPr bwMode="auto">
            <a:xfrm>
              <a:off x="12293600" y="17256125"/>
              <a:ext cx="11811000" cy="4524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3600" dirty="0">
                  <a:latin typeface="Calibri" charset="0"/>
                </a:rPr>
                <a:t>Images or bullet points can help relate your results back to the bigger picture. </a:t>
              </a:r>
            </a:p>
            <a:p>
              <a:pPr eaLnBrk="1" hangingPunct="1"/>
              <a:endParaRPr lang="en-US" sz="3600" dirty="0">
                <a:latin typeface="Calibri" charset="0"/>
              </a:endParaRPr>
            </a:p>
            <a:p>
              <a:pPr eaLnBrk="1" hangingPunct="1"/>
              <a:r>
                <a:rPr lang="en-US" sz="3600" dirty="0">
                  <a:latin typeface="Calibri" charset="0"/>
                </a:rPr>
                <a:t>Why are your results important?</a:t>
              </a:r>
            </a:p>
            <a:p>
              <a:pPr eaLnBrk="1" hangingPunct="1"/>
              <a:endParaRPr lang="en-US" sz="3600" dirty="0">
                <a:latin typeface="Calibri" charset="0"/>
              </a:endParaRPr>
            </a:p>
            <a:p>
              <a:pPr eaLnBrk="1" hangingPunct="1"/>
              <a:r>
                <a:rPr lang="en-US" sz="3600" dirty="0">
                  <a:latin typeface="Calibri" charset="0"/>
                </a:rPr>
                <a:t>How might these tools or this information be applied to other problems?</a:t>
              </a:r>
            </a:p>
            <a:p>
              <a:pPr eaLnBrk="1" hangingPunct="1"/>
              <a:endParaRPr lang="en-US" sz="3600" dirty="0">
                <a:latin typeface="Calibri" charset="0"/>
              </a:endParaRPr>
            </a:p>
          </p:txBody>
        </p:sp>
        <p:sp>
          <p:nvSpPr>
            <p:cNvPr id="35" name="Rounded Rectangle 110"/>
            <p:cNvSpPr>
              <a:spLocks noChangeArrowheads="1"/>
            </p:cNvSpPr>
            <p:nvPr/>
          </p:nvSpPr>
          <p:spPr bwMode="auto">
            <a:xfrm>
              <a:off x="295275" y="16744950"/>
              <a:ext cx="11125200" cy="14478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508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37" name="Rounded Rectangle 112"/>
            <p:cNvSpPr>
              <a:spLocks noChangeArrowheads="1"/>
            </p:cNvSpPr>
            <p:nvPr/>
          </p:nvSpPr>
          <p:spPr bwMode="auto">
            <a:xfrm>
              <a:off x="295275" y="19919950"/>
              <a:ext cx="11125200" cy="14097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508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41" name="TextBox 43"/>
            <p:cNvSpPr txBox="1">
              <a:spLocks noChangeArrowheads="1"/>
            </p:cNvSpPr>
            <p:nvPr/>
          </p:nvSpPr>
          <p:spPr bwMode="auto">
            <a:xfrm>
              <a:off x="16525876" y="4530725"/>
              <a:ext cx="7734300" cy="69210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3600" dirty="0">
                  <a:latin typeface="Calibri" charset="0"/>
                </a:rPr>
                <a:t>OK to include methods with results.</a:t>
              </a:r>
            </a:p>
            <a:p>
              <a:pPr eaLnBrk="1" hangingPunct="1"/>
              <a:endParaRPr lang="en-US" sz="3600" dirty="0">
                <a:latin typeface="Calibri" charset="0"/>
              </a:endParaRPr>
            </a:p>
            <a:p>
              <a:pPr eaLnBrk="1" hangingPunct="1"/>
              <a:r>
                <a:rPr lang="en-US" sz="3600" dirty="0">
                  <a:latin typeface="Calibri" charset="0"/>
                </a:rPr>
                <a:t>Be clear about what was done.</a:t>
              </a:r>
            </a:p>
            <a:p>
              <a:pPr eaLnBrk="1" hangingPunct="1"/>
              <a:endParaRPr lang="en-US" sz="3600" dirty="0">
                <a:latin typeface="Calibri" charset="0"/>
              </a:endParaRPr>
            </a:p>
            <a:p>
              <a:pPr eaLnBrk="1" hangingPunct="1"/>
              <a:r>
                <a:rPr lang="en-US" sz="3600" dirty="0">
                  <a:latin typeface="Calibri" charset="0"/>
                </a:rPr>
                <a:t>Not necessary to give all details  required to replicate experiments.</a:t>
              </a:r>
            </a:p>
            <a:p>
              <a:pPr eaLnBrk="1" hangingPunct="1"/>
              <a:endParaRPr lang="en-US" sz="3600" dirty="0">
                <a:latin typeface="Calibri" charset="0"/>
              </a:endParaRPr>
            </a:p>
            <a:p>
              <a:pPr eaLnBrk="1" hangingPunct="1"/>
              <a:r>
                <a:rPr lang="en-US" sz="3600" b="1" i="1" dirty="0">
                  <a:latin typeface="Calibri" charset="0"/>
                </a:rPr>
                <a:t>Have your PI &amp; friends critique the poster before printing.</a:t>
              </a:r>
            </a:p>
            <a:p>
              <a:pPr eaLnBrk="1" hangingPunct="1"/>
              <a:endParaRPr lang="en-US" sz="3600" dirty="0">
                <a:latin typeface="Calibri" charset="0"/>
              </a:endParaRPr>
            </a:p>
            <a:p>
              <a:pPr eaLnBrk="1" hangingPunct="1"/>
              <a:r>
                <a:rPr lang="en-US" sz="3600" dirty="0">
                  <a:latin typeface="Calibri" charset="0"/>
                </a:rPr>
                <a:t>Practice before the meeting.</a:t>
              </a:r>
            </a:p>
            <a:p>
              <a:pPr eaLnBrk="1" hangingPunct="1"/>
              <a:endParaRPr lang="en-US" sz="3600" dirty="0">
                <a:latin typeface="Calibri" charset="0"/>
              </a:endParaRPr>
            </a:p>
          </p:txBody>
        </p:sp>
        <p:sp>
          <p:nvSpPr>
            <p:cNvPr id="43" name="Text Box 430"/>
            <p:cNvSpPr txBox="1">
              <a:spLocks noChangeArrowheads="1"/>
            </p:cNvSpPr>
            <p:nvPr/>
          </p:nvSpPr>
          <p:spPr bwMode="auto">
            <a:xfrm>
              <a:off x="24815800" y="18294350"/>
              <a:ext cx="5638800" cy="862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82880" tIns="91440" rIns="182880" bIns="91440">
              <a:spAutoFit/>
            </a:bodyPr>
            <a:lstStyle>
              <a:lvl1pPr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4400" b="1" dirty="0"/>
                <a:t>Acknowledgments</a:t>
              </a:r>
              <a:endParaRPr lang="en-US" sz="4800" b="1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244475" y="212994"/>
              <a:ext cx="2168525" cy="221599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600" dirty="0"/>
                <a:t>Lab Logo HERE</a:t>
              </a:r>
            </a:p>
          </p:txBody>
        </p:sp>
        <p:sp>
          <p:nvSpPr>
            <p:cNvPr id="46" name="Rounded Rectangle 110"/>
            <p:cNvSpPr>
              <a:spLocks noChangeArrowheads="1"/>
            </p:cNvSpPr>
            <p:nvPr/>
          </p:nvSpPr>
          <p:spPr bwMode="auto">
            <a:xfrm>
              <a:off x="295275" y="18294350"/>
              <a:ext cx="11125200" cy="14478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508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38" name="TextBox 109"/>
            <p:cNvSpPr txBox="1">
              <a:spLocks noChangeArrowheads="1"/>
            </p:cNvSpPr>
            <p:nvPr/>
          </p:nvSpPr>
          <p:spPr bwMode="auto">
            <a:xfrm>
              <a:off x="600075" y="16668750"/>
              <a:ext cx="10668000" cy="45243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1828800" eaLnBrk="0" fontAlgn="base" hangingPunct="0">
                <a:spcBef>
                  <a:spcPct val="0"/>
                </a:spcBef>
                <a:spcAft>
                  <a:spcPct val="0"/>
                </a:spcAft>
                <a:defRPr sz="7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3600" dirty="0">
                  <a:latin typeface="Calibri" charset="0"/>
                </a:rPr>
                <a:t>Do NOT use shadow text and transparent objects. They often don’t print well and can be difficult to see.</a:t>
              </a:r>
            </a:p>
            <a:p>
              <a:pPr eaLnBrk="1" hangingPunct="1"/>
              <a:endParaRPr lang="en-US" sz="3600" dirty="0">
                <a:latin typeface="Calibri" charset="0"/>
              </a:endParaRPr>
            </a:p>
            <a:p>
              <a:pPr eaLnBrk="1" hangingPunct="1"/>
              <a:r>
                <a:rPr lang="en-US" sz="3600" dirty="0">
                  <a:latin typeface="Calibri" charset="0"/>
                </a:rPr>
                <a:t>Save this file as a .</a:t>
              </a:r>
              <a:r>
                <a:rPr lang="en-US" sz="3600" dirty="0" err="1">
                  <a:latin typeface="Calibri" charset="0"/>
                </a:rPr>
                <a:t>pdf</a:t>
              </a:r>
              <a:r>
                <a:rPr lang="en-US" sz="3600" dirty="0">
                  <a:latin typeface="Calibri" charset="0"/>
                </a:rPr>
                <a:t> or .jpg before printing</a:t>
              </a:r>
            </a:p>
            <a:p>
              <a:pPr eaLnBrk="1" hangingPunct="1"/>
              <a:endParaRPr lang="en-US" sz="3600" dirty="0">
                <a:latin typeface="Calibri" charset="0"/>
              </a:endParaRPr>
            </a:p>
            <a:p>
              <a:pPr eaLnBrk="1" hangingPunct="1"/>
              <a:endParaRPr lang="en-US" sz="3600" dirty="0">
                <a:latin typeface="Calibri" charset="0"/>
              </a:endParaRPr>
            </a:p>
            <a:p>
              <a:pPr eaLnBrk="1" hangingPunct="1"/>
              <a:r>
                <a:rPr lang="en-US" sz="3600" dirty="0">
                  <a:latin typeface="Calibri" charset="0"/>
                </a:rPr>
                <a:t>Check that that figures &amp;fonts appear correctly on </a:t>
              </a:r>
            </a:p>
            <a:p>
              <a:pPr eaLnBrk="1" hangingPunct="1"/>
              <a:r>
                <a:rPr lang="en-US" sz="3600" dirty="0">
                  <a:latin typeface="Calibri" charset="0"/>
                </a:rPr>
                <a:t>PC and MAC other than that on which it was created. </a:t>
              </a:r>
            </a:p>
          </p:txBody>
        </p:sp>
        <p:cxnSp>
          <p:nvCxnSpPr>
            <p:cNvPr id="39" name="Straight Arrow Connector 114"/>
            <p:cNvCxnSpPr>
              <a:cxnSpLocks noChangeShapeType="1"/>
            </p:cNvCxnSpPr>
            <p:nvPr/>
          </p:nvCxnSpPr>
          <p:spPr bwMode="auto">
            <a:xfrm rot="5400000">
              <a:off x="9973469" y="18115756"/>
              <a:ext cx="1143000" cy="1588"/>
            </a:xfrm>
            <a:prstGeom prst="straightConnector1">
              <a:avLst/>
            </a:prstGeom>
            <a:noFill/>
            <a:ln w="190500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40" name="Straight Arrow Connector 115"/>
            <p:cNvCxnSpPr>
              <a:cxnSpLocks noChangeShapeType="1"/>
            </p:cNvCxnSpPr>
            <p:nvPr/>
          </p:nvCxnSpPr>
          <p:spPr bwMode="auto">
            <a:xfrm rot="5400000">
              <a:off x="9973469" y="19688968"/>
              <a:ext cx="1143000" cy="1588"/>
            </a:xfrm>
            <a:prstGeom prst="straightConnector1">
              <a:avLst/>
            </a:prstGeom>
            <a:noFill/>
            <a:ln w="190500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16518020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554</Words>
  <Application>Microsoft Macintosh PowerPoint</Application>
  <PresentationFormat>Custom</PresentationFormat>
  <Paragraphs>68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Bank Gothic</vt:lpstr>
      <vt:lpstr>Book Antiqua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Reed College</dc:creator>
  <cp:lastModifiedBy>Microsoft Office User</cp:lastModifiedBy>
  <cp:revision>7</cp:revision>
  <dcterms:created xsi:type="dcterms:W3CDTF">2016-08-15T17:59:52Z</dcterms:created>
  <dcterms:modified xsi:type="dcterms:W3CDTF">2022-07-25T23:05:07Z</dcterms:modified>
</cp:coreProperties>
</file>