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4"/>
  </p:normalViewPr>
  <p:slideViewPr>
    <p:cSldViewPr snapToGrid="0" snapToObjects="1">
      <p:cViewPr>
        <p:scale>
          <a:sx n="35" d="100"/>
          <a:sy n="35" d="100"/>
        </p:scale>
        <p:origin x="704" y="152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8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0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2814321"/>
            <a:ext cx="26660477" cy="59918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2814321"/>
            <a:ext cx="79444213" cy="59918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2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3"/>
            <a:ext cx="27980640" cy="48005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1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16388081"/>
            <a:ext cx="53052343" cy="4634484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16388081"/>
            <a:ext cx="53052347" cy="4634484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8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2"/>
            <a:ext cx="14544677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2"/>
            <a:ext cx="14550390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8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9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1"/>
            <a:ext cx="18402300" cy="1872996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1"/>
            <a:ext cx="10829927" cy="150114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9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2"/>
            <a:ext cx="19751040" cy="257555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8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1"/>
            <a:ext cx="29626560" cy="1448308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0ED5-BD0F-6144-9B80-3954720080B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4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51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5"/>
          <p:cNvSpPr>
            <a:spLocks noChangeArrowheads="1"/>
          </p:cNvSpPr>
          <p:nvPr/>
        </p:nvSpPr>
        <p:spPr bwMode="auto">
          <a:xfrm>
            <a:off x="24790400" y="11707813"/>
            <a:ext cx="7950200" cy="10058400"/>
          </a:xfrm>
          <a:prstGeom prst="rect">
            <a:avLst/>
          </a:prstGeom>
          <a:solidFill>
            <a:srgbClr val="F2DCDB"/>
          </a:solidFill>
          <a:ln w="1270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5" name="Rectangle 165"/>
          <p:cNvSpPr>
            <a:spLocks noChangeArrowheads="1"/>
          </p:cNvSpPr>
          <p:nvPr/>
        </p:nvSpPr>
        <p:spPr bwMode="auto">
          <a:xfrm>
            <a:off x="101600" y="13506450"/>
            <a:ext cx="11496675" cy="82613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Calibri" charset="0"/>
            </a:endParaRPr>
          </a:p>
        </p:txBody>
      </p:sp>
      <p:sp>
        <p:nvSpPr>
          <p:cNvPr id="6" name="Rectangle 165"/>
          <p:cNvSpPr>
            <a:spLocks noChangeArrowheads="1"/>
          </p:cNvSpPr>
          <p:nvPr/>
        </p:nvSpPr>
        <p:spPr bwMode="auto">
          <a:xfrm>
            <a:off x="11836400" y="2768600"/>
            <a:ext cx="20904200" cy="876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Calibri" charset="0"/>
            </a:endParaRPr>
          </a:p>
        </p:txBody>
      </p:sp>
      <p:sp>
        <p:nvSpPr>
          <p:cNvPr id="7" name="Rectangle 165"/>
          <p:cNvSpPr>
            <a:spLocks noChangeArrowheads="1"/>
          </p:cNvSpPr>
          <p:nvPr/>
        </p:nvSpPr>
        <p:spPr bwMode="auto">
          <a:xfrm>
            <a:off x="11836400" y="11734800"/>
            <a:ext cx="12725400" cy="1005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Calibri" charset="0"/>
            </a:endParaRPr>
          </a:p>
        </p:txBody>
      </p:sp>
      <p:sp>
        <p:nvSpPr>
          <p:cNvPr id="9" name="Rectangle 165"/>
          <p:cNvSpPr>
            <a:spLocks noChangeArrowheads="1"/>
          </p:cNvSpPr>
          <p:nvPr/>
        </p:nvSpPr>
        <p:spPr bwMode="auto">
          <a:xfrm>
            <a:off x="101600" y="2768600"/>
            <a:ext cx="11496675" cy="1049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Calibri" charset="0"/>
            </a:endParaRPr>
          </a:p>
        </p:txBody>
      </p:sp>
      <p:sp>
        <p:nvSpPr>
          <p:cNvPr id="10" name="Rectangle 487"/>
          <p:cNvSpPr>
            <a:spLocks noChangeArrowheads="1"/>
          </p:cNvSpPr>
          <p:nvPr/>
        </p:nvSpPr>
        <p:spPr bwMode="auto">
          <a:xfrm>
            <a:off x="381000" y="9347200"/>
            <a:ext cx="10963275" cy="3657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Calibri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1600" y="101601"/>
            <a:ext cx="32639000" cy="2463934"/>
          </a:xfrm>
          <a:prstGeom prst="rect">
            <a:avLst/>
          </a:prstGeom>
          <a:solidFill>
            <a:schemeClr val="accent2"/>
          </a:solidFill>
          <a:ln w="5715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09575" algn="r" fontAlgn="auto">
              <a:lnSpc>
                <a:spcPct val="4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Book Antiqua" charset="0"/>
              <a:ea typeface="+mn-ea"/>
              <a:cs typeface="+mn-cs"/>
            </a:endParaRPr>
          </a:p>
        </p:txBody>
      </p:sp>
      <p:sp>
        <p:nvSpPr>
          <p:cNvPr id="12" name="Text Box 196"/>
          <p:cNvSpPr txBox="1">
            <a:spLocks noChangeArrowheads="1"/>
          </p:cNvSpPr>
          <p:nvPr/>
        </p:nvSpPr>
        <p:spPr bwMode="auto">
          <a:xfrm>
            <a:off x="177800" y="3022600"/>
            <a:ext cx="8763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/>
              <a:t>Interesting Topic You Address</a:t>
            </a:r>
            <a:endParaRPr lang="en-US" sz="4800" b="1"/>
          </a:p>
        </p:txBody>
      </p:sp>
      <p:sp>
        <p:nvSpPr>
          <p:cNvPr id="13" name="Text Box 238"/>
          <p:cNvSpPr txBox="1">
            <a:spLocks noChangeArrowheads="1"/>
          </p:cNvSpPr>
          <p:nvPr/>
        </p:nvSpPr>
        <p:spPr bwMode="auto">
          <a:xfrm>
            <a:off x="11912600" y="2921000"/>
            <a:ext cx="191516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tIns="91440" rIns="182880" bIns="91440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>
                <a:solidFill>
                  <a:srgbClr val="000000"/>
                </a:solidFill>
              </a:rPr>
              <a:t>Demonstration of Blah Blah Blah (make every word </a:t>
            </a:r>
            <a:r>
              <a:rPr lang="en-US" sz="4400" b="1" dirty="0" smtClean="0">
                <a:solidFill>
                  <a:srgbClr val="000000"/>
                </a:solidFill>
              </a:rPr>
              <a:t>informative</a:t>
            </a:r>
            <a:r>
              <a:rPr lang="en-US" sz="44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4" name="Text Box 426"/>
          <p:cNvSpPr txBox="1">
            <a:spLocks noChangeArrowheads="1"/>
          </p:cNvSpPr>
          <p:nvPr/>
        </p:nvSpPr>
        <p:spPr bwMode="auto">
          <a:xfrm>
            <a:off x="24790400" y="20723225"/>
            <a:ext cx="8305800" cy="9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400" dirty="0">
                <a:cs typeface="Arial" charset="0"/>
              </a:rPr>
              <a:t>1</a:t>
            </a:r>
            <a:r>
              <a:rPr lang="en-US" sz="2400" dirty="0" smtClean="0">
                <a:cs typeface="Arial" charset="0"/>
              </a:rPr>
              <a:t>. </a:t>
            </a:r>
            <a:r>
              <a:rPr lang="en-US" sz="2400" dirty="0">
                <a:cs typeface="Arial" charset="0"/>
              </a:rPr>
              <a:t>It is not necessary (</a:t>
            </a:r>
            <a:r>
              <a:rPr lang="en-US" sz="2400" dirty="0" smtClean="0">
                <a:cs typeface="Arial" charset="0"/>
              </a:rPr>
              <a:t>but </a:t>
            </a:r>
            <a:r>
              <a:rPr lang="en-US" sz="2400" dirty="0">
                <a:cs typeface="Arial" charset="0"/>
              </a:rPr>
              <a:t>ok) to list </a:t>
            </a:r>
            <a:r>
              <a:rPr lang="en-US" sz="2400" dirty="0" smtClean="0">
                <a:cs typeface="Arial" charset="0"/>
              </a:rPr>
              <a:t>background literature</a:t>
            </a:r>
          </a:p>
          <a:p>
            <a:pPr eaLnBrk="1" hangingPunct="1">
              <a:spcAft>
                <a:spcPts val="1000"/>
              </a:spcAft>
            </a:pPr>
            <a:r>
              <a:rPr lang="en-US" sz="2400" dirty="0" smtClean="0">
                <a:cs typeface="Arial" charset="0"/>
              </a:rPr>
              <a:t>2. Do list any cited literature.</a:t>
            </a:r>
          </a:p>
        </p:txBody>
      </p:sp>
      <p:sp>
        <p:nvSpPr>
          <p:cNvPr id="15" name="Text Box 430"/>
          <p:cNvSpPr txBox="1">
            <a:spLocks noChangeArrowheads="1"/>
          </p:cNvSpPr>
          <p:nvPr/>
        </p:nvSpPr>
        <p:spPr bwMode="auto">
          <a:xfrm>
            <a:off x="24815800" y="19861213"/>
            <a:ext cx="56388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/>
              <a:t>Literature Cited</a:t>
            </a:r>
            <a:endParaRPr lang="en-US" sz="4800" b="1"/>
          </a:p>
        </p:txBody>
      </p:sp>
      <p:sp>
        <p:nvSpPr>
          <p:cNvPr id="16" name="Text Box 431"/>
          <p:cNvSpPr txBox="1">
            <a:spLocks noChangeArrowheads="1"/>
          </p:cNvSpPr>
          <p:nvPr/>
        </p:nvSpPr>
        <p:spPr bwMode="auto">
          <a:xfrm>
            <a:off x="11988800" y="11723449"/>
            <a:ext cx="10668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000000"/>
                </a:solidFill>
              </a:rPr>
              <a:t>Discovery of Blah Blah Blah</a:t>
            </a:r>
            <a:endParaRPr lang="en-US" sz="4800" b="1">
              <a:solidFill>
                <a:srgbClr val="000000"/>
              </a:solidFill>
              <a:latin typeface="Bank Gothic" charset="0"/>
            </a:endParaRPr>
          </a:p>
        </p:txBody>
      </p:sp>
      <p:sp>
        <p:nvSpPr>
          <p:cNvPr id="17" name="Text Box 432"/>
          <p:cNvSpPr txBox="1">
            <a:spLocks noChangeArrowheads="1"/>
          </p:cNvSpPr>
          <p:nvPr/>
        </p:nvSpPr>
        <p:spPr bwMode="auto">
          <a:xfrm>
            <a:off x="24815800" y="11723688"/>
            <a:ext cx="94996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tIns="91440" rIns="182880" bIns="91440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 smtClean="0"/>
              <a:t>Conclusion / Working </a:t>
            </a:r>
            <a:r>
              <a:rPr lang="en-US" sz="4400" b="1" dirty="0"/>
              <a:t>Model</a:t>
            </a:r>
            <a:endParaRPr lang="en-US" sz="4800" b="1" dirty="0"/>
          </a:p>
        </p:txBody>
      </p:sp>
      <p:sp>
        <p:nvSpPr>
          <p:cNvPr id="18" name="Text Box 442"/>
          <p:cNvSpPr txBox="1">
            <a:spLocks noChangeArrowheads="1"/>
          </p:cNvSpPr>
          <p:nvPr/>
        </p:nvSpPr>
        <p:spPr bwMode="auto">
          <a:xfrm>
            <a:off x="177800" y="13506450"/>
            <a:ext cx="117348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/>
              <a:t>Experimental or Approach Taken</a:t>
            </a:r>
            <a:endParaRPr lang="en-US" sz="4800" b="1" dirty="0">
              <a:latin typeface="Bank Gothic" charset="0"/>
            </a:endParaRPr>
          </a:p>
        </p:txBody>
      </p:sp>
      <p:sp>
        <p:nvSpPr>
          <p:cNvPr id="19" name="Text Box 443"/>
          <p:cNvSpPr txBox="1">
            <a:spLocks noChangeArrowheads="1"/>
          </p:cNvSpPr>
          <p:nvPr/>
        </p:nvSpPr>
        <p:spPr bwMode="auto">
          <a:xfrm>
            <a:off x="24942800" y="12507912"/>
            <a:ext cx="764767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3200" dirty="0">
                <a:cs typeface="Arial" charset="0"/>
              </a:rPr>
              <a:t>Here add images that present any new hypotheses that were generated by your work or the next experiment to be done</a:t>
            </a:r>
          </a:p>
          <a:p>
            <a:pPr eaLnBrk="1" hangingPunct="1">
              <a:spcAft>
                <a:spcPts val="1000"/>
              </a:spcAft>
            </a:pPr>
            <a:endParaRPr lang="en-US" sz="3200" dirty="0">
              <a:cs typeface="Arial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en-US" sz="3200" dirty="0">
                <a:cs typeface="Arial" charset="0"/>
              </a:rPr>
              <a:t>Use bullet points</a:t>
            </a:r>
          </a:p>
          <a:p>
            <a:pPr eaLnBrk="1" hangingPunct="1">
              <a:spcAft>
                <a:spcPts val="1000"/>
              </a:spcAft>
            </a:pPr>
            <a:r>
              <a:rPr lang="en-US" sz="3200" dirty="0">
                <a:cs typeface="Arial" charset="0"/>
              </a:rPr>
              <a:t>Use images</a:t>
            </a:r>
          </a:p>
          <a:p>
            <a:pPr eaLnBrk="1" hangingPunct="1">
              <a:spcAft>
                <a:spcPts val="1000"/>
              </a:spcAft>
            </a:pPr>
            <a:r>
              <a:rPr lang="en-US" sz="3200" dirty="0">
                <a:cs typeface="Arial" charset="0"/>
              </a:rPr>
              <a:t>Pose questions that your work raises.</a:t>
            </a:r>
          </a:p>
          <a:p>
            <a:pPr eaLnBrk="1" hangingPunct="1">
              <a:spcAft>
                <a:spcPts val="1000"/>
              </a:spcAft>
            </a:pPr>
            <a:endParaRPr lang="en-US" sz="3200" dirty="0">
              <a:cs typeface="Arial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en-US" sz="3200" dirty="0">
                <a:cs typeface="Arial" charset="0"/>
              </a:rPr>
              <a:t>This is a chance to engage your audience in a conversation.</a:t>
            </a:r>
            <a:endParaRPr lang="en-US" dirty="0">
              <a:cs typeface="Arial" charset="0"/>
            </a:endParaRPr>
          </a:p>
        </p:txBody>
      </p:sp>
      <p:sp>
        <p:nvSpPr>
          <p:cNvPr id="20" name="Text Box 452"/>
          <p:cNvSpPr txBox="1">
            <a:spLocks noChangeArrowheads="1"/>
          </p:cNvSpPr>
          <p:nvPr/>
        </p:nvSpPr>
        <p:spPr bwMode="auto">
          <a:xfrm>
            <a:off x="381000" y="9531350"/>
            <a:ext cx="1096327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tIns="91440" rIns="182880" bIns="91440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5400" b="1" i="1" dirty="0">
                <a:solidFill>
                  <a:srgbClr val="000000"/>
                </a:solidFill>
                <a:cs typeface="Arial" charset="0"/>
              </a:rPr>
              <a:t>Hypothesis or Driving Question: Tell your audience what you set out to discover or learn in a nutshell.</a:t>
            </a:r>
          </a:p>
        </p:txBody>
      </p:sp>
      <p:sp>
        <p:nvSpPr>
          <p:cNvPr id="21" name="Text Box 482"/>
          <p:cNvSpPr txBox="1">
            <a:spLocks noChangeArrowheads="1"/>
          </p:cNvSpPr>
          <p:nvPr/>
        </p:nvSpPr>
        <p:spPr bwMode="auto">
          <a:xfrm>
            <a:off x="16487775" y="12525375"/>
            <a:ext cx="7772400" cy="465255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3200" b="1" dirty="0">
                <a:cs typeface="Arial" charset="0"/>
              </a:rPr>
              <a:t>This is a </a:t>
            </a:r>
            <a:r>
              <a:rPr lang="en-US" sz="3200" b="1" dirty="0" smtClean="0">
                <a:cs typeface="Arial" charset="0"/>
              </a:rPr>
              <a:t>36 </a:t>
            </a:r>
            <a:r>
              <a:rPr lang="en-US" sz="3200" b="1" dirty="0">
                <a:cs typeface="Arial" charset="0"/>
              </a:rPr>
              <a:t>X </a:t>
            </a:r>
            <a:r>
              <a:rPr lang="en-US" sz="3200" b="1" dirty="0" smtClean="0">
                <a:cs typeface="Arial" charset="0"/>
              </a:rPr>
              <a:t>24 </a:t>
            </a:r>
            <a:r>
              <a:rPr lang="en-US" sz="3200" b="1" dirty="0">
                <a:cs typeface="Arial" charset="0"/>
              </a:rPr>
              <a:t>Poster Template</a:t>
            </a:r>
          </a:p>
          <a:p>
            <a:pPr eaLnBrk="1" hangingPunct="1">
              <a:spcAft>
                <a:spcPts val="1000"/>
              </a:spcAft>
            </a:pPr>
            <a:r>
              <a:rPr lang="en-US" sz="3200" b="1" dirty="0">
                <a:cs typeface="Arial" charset="0"/>
              </a:rPr>
              <a:t>If you provide a .</a:t>
            </a:r>
            <a:r>
              <a:rPr lang="en-US" sz="3200" b="1" dirty="0" err="1">
                <a:cs typeface="Arial" charset="0"/>
              </a:rPr>
              <a:t>pdf</a:t>
            </a:r>
            <a:r>
              <a:rPr lang="en-US" sz="3200" b="1" dirty="0">
                <a:cs typeface="Arial" charset="0"/>
              </a:rPr>
              <a:t> </a:t>
            </a:r>
            <a:r>
              <a:rPr lang="en-US" sz="3200" b="1" dirty="0" smtClean="0">
                <a:cs typeface="Arial" charset="0"/>
              </a:rPr>
              <a:t>file </a:t>
            </a:r>
            <a:r>
              <a:rPr lang="en-US" sz="3200" b="1" dirty="0">
                <a:cs typeface="Arial" charset="0"/>
              </a:rPr>
              <a:t>of your poster by NO </a:t>
            </a:r>
            <a:r>
              <a:rPr lang="en-US" sz="3200" b="1" dirty="0" smtClean="0">
                <a:cs typeface="Arial" charset="0"/>
              </a:rPr>
              <a:t>LATER </a:t>
            </a:r>
            <a:r>
              <a:rPr lang="en-US" sz="3200" b="1" dirty="0">
                <a:cs typeface="Arial" charset="0"/>
              </a:rPr>
              <a:t>THAN the </a:t>
            </a:r>
            <a:r>
              <a:rPr lang="en-US" sz="3200" b="1" dirty="0" smtClean="0">
                <a:cs typeface="Arial" charset="0"/>
              </a:rPr>
              <a:t>Friday before </a:t>
            </a:r>
            <a:r>
              <a:rPr lang="en-US" sz="3200" b="1" dirty="0">
                <a:cs typeface="Arial" charset="0"/>
              </a:rPr>
              <a:t>the poster session, the department will print your poster for you. Otherwise you will be responsible for printing it on your own (~$90 at </a:t>
            </a:r>
            <a:r>
              <a:rPr lang="en-US" sz="3200" b="1" dirty="0" err="1">
                <a:cs typeface="Arial" charset="0"/>
              </a:rPr>
              <a:t>Kinkos</a:t>
            </a:r>
            <a:r>
              <a:rPr lang="en-US" sz="3200" b="1" dirty="0">
                <a:cs typeface="Arial" charset="0"/>
              </a:rPr>
              <a:t> for </a:t>
            </a:r>
            <a:r>
              <a:rPr lang="en-US" sz="3200" b="1" dirty="0" smtClean="0">
                <a:cs typeface="Arial" charset="0"/>
              </a:rPr>
              <a:t>color) or using the 4 panel template to print at the Reed print shop.</a:t>
            </a:r>
            <a:endParaRPr lang="en-US" sz="3200" b="1" dirty="0">
              <a:cs typeface="Arial" charset="0"/>
            </a:endParaRP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2590800" y="159747"/>
            <a:ext cx="27635200" cy="215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9575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sz="5400" b="1" dirty="0">
                <a:solidFill>
                  <a:schemeClr val="bg1"/>
                </a:solidFill>
                <a:cs typeface="Arial" charset="0"/>
              </a:rPr>
              <a:t>Fun but informative </a:t>
            </a:r>
            <a:r>
              <a:rPr lang="en-US" sz="5400" b="1" dirty="0" smtClean="0">
                <a:solidFill>
                  <a:schemeClr val="bg1"/>
                </a:solidFill>
                <a:cs typeface="Arial" charset="0"/>
              </a:rPr>
              <a:t>Title (move </a:t>
            </a:r>
            <a:r>
              <a:rPr lang="en-US" sz="5400" b="1" dirty="0" smtClean="0">
                <a:solidFill>
                  <a:schemeClr val="bg1"/>
                </a:solidFill>
                <a:cs typeface="Arial" charset="0"/>
              </a:rPr>
              <a:t>boxes/text, &amp; change colors </a:t>
            </a:r>
            <a:r>
              <a:rPr lang="en-US" sz="5400" b="1" dirty="0" smtClean="0">
                <a:solidFill>
                  <a:schemeClr val="bg1"/>
                </a:solidFill>
                <a:cs typeface="Arial" charset="0"/>
              </a:rPr>
              <a:t>to suit your needs)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</a:rPr>
              <a:t>Your Name, Your </a:t>
            </a:r>
            <a:r>
              <a:rPr lang="en-US" sz="4000" b="1" dirty="0" smtClean="0">
                <a:solidFill>
                  <a:schemeClr val="bg1"/>
                </a:solidFill>
              </a:rPr>
              <a:t>Lab (Pick colors </a:t>
            </a:r>
            <a:r>
              <a:rPr lang="en-US" sz="4000" b="1" dirty="0" smtClean="0">
                <a:solidFill>
                  <a:schemeClr val="bg1"/>
                </a:solidFill>
              </a:rPr>
              <a:t>&amp; fonts </a:t>
            </a:r>
            <a:r>
              <a:rPr lang="en-US" sz="4000" b="1" dirty="0" smtClean="0">
                <a:solidFill>
                  <a:schemeClr val="bg1"/>
                </a:solidFill>
              </a:rPr>
              <a:t>that </a:t>
            </a:r>
            <a:r>
              <a:rPr lang="en-US" sz="4000" b="1" dirty="0" smtClean="0">
                <a:solidFill>
                  <a:schemeClr val="bg1"/>
                </a:solidFill>
              </a:rPr>
              <a:t>work well for you and your topic)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</a:rPr>
              <a:t>Reed College XXL </a:t>
            </a:r>
            <a:r>
              <a:rPr lang="en-US" sz="4000" b="1" dirty="0" smtClean="0">
                <a:solidFill>
                  <a:schemeClr val="bg1"/>
                </a:solidFill>
              </a:rPr>
              <a:t>Department (Don’t forget to align all objects)</a:t>
            </a:r>
            <a:endParaRPr lang="en-US" dirty="0">
              <a:latin typeface="Calibri" charset="0"/>
            </a:endParaRPr>
          </a:p>
        </p:txBody>
      </p:sp>
      <p:pic>
        <p:nvPicPr>
          <p:cNvPr id="24" name="Picture 91" descr="griffin_circle_modified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6025" y="263794"/>
            <a:ext cx="2164445" cy="2174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95"/>
          <p:cNvSpPr>
            <a:spLocks noChangeArrowheads="1"/>
          </p:cNvSpPr>
          <p:nvPr/>
        </p:nvSpPr>
        <p:spPr bwMode="auto">
          <a:xfrm>
            <a:off x="482600" y="14446250"/>
            <a:ext cx="3962400" cy="2036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4800">
                <a:latin typeface="Calibri" charset="0"/>
              </a:rPr>
              <a:t>Image</a:t>
            </a:r>
          </a:p>
        </p:txBody>
      </p:sp>
      <p:sp>
        <p:nvSpPr>
          <p:cNvPr id="26" name="TextBox 96"/>
          <p:cNvSpPr txBox="1">
            <a:spLocks noChangeArrowheads="1"/>
          </p:cNvSpPr>
          <p:nvPr/>
        </p:nvSpPr>
        <p:spPr bwMode="auto">
          <a:xfrm>
            <a:off x="4432300" y="3909218"/>
            <a:ext cx="7620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200" dirty="0">
                <a:latin typeface="Calibri" charset="0"/>
              </a:rPr>
              <a:t>Use Images </a:t>
            </a:r>
          </a:p>
          <a:p>
            <a:pPr eaLnBrk="1" hangingPunct="1"/>
            <a:r>
              <a:rPr lang="en-US" sz="4200" dirty="0">
                <a:latin typeface="Calibri" charset="0"/>
              </a:rPr>
              <a:t>Use bullet </a:t>
            </a:r>
            <a:r>
              <a:rPr lang="en-US" sz="4200" dirty="0" smtClean="0">
                <a:latin typeface="Calibri" charset="0"/>
              </a:rPr>
              <a:t>points</a:t>
            </a:r>
          </a:p>
          <a:p>
            <a:pPr eaLnBrk="1" hangingPunct="1"/>
            <a:r>
              <a:rPr lang="en-US" sz="4200" dirty="0">
                <a:latin typeface="Calibri" charset="0"/>
              </a:rPr>
              <a:t>-</a:t>
            </a:r>
            <a:r>
              <a:rPr lang="en-US" sz="4200" dirty="0" smtClean="0">
                <a:latin typeface="Calibri" charset="0"/>
              </a:rPr>
              <a:t>Tell </a:t>
            </a:r>
            <a:r>
              <a:rPr lang="en-US" sz="4200" dirty="0">
                <a:latin typeface="Calibri" charset="0"/>
              </a:rPr>
              <a:t>your audience about the current state of the field (a little bit of </a:t>
            </a:r>
            <a:r>
              <a:rPr lang="en-US" sz="4200" b="1" dirty="0">
                <a:latin typeface="Calibri" charset="0"/>
              </a:rPr>
              <a:t>background</a:t>
            </a:r>
            <a:r>
              <a:rPr lang="en-US" sz="4200" dirty="0">
                <a:latin typeface="Calibri" charset="0"/>
              </a:rPr>
              <a:t> provides context)</a:t>
            </a:r>
          </a:p>
          <a:p>
            <a:pPr eaLnBrk="1" hangingPunct="1"/>
            <a:r>
              <a:rPr lang="en-US" sz="4200" dirty="0" smtClean="0">
                <a:latin typeface="Calibri" charset="0"/>
              </a:rPr>
              <a:t>-Emphasize </a:t>
            </a:r>
            <a:r>
              <a:rPr lang="en-US" sz="4200" dirty="0">
                <a:latin typeface="Calibri" charset="0"/>
              </a:rPr>
              <a:t>the importance of your research</a:t>
            </a:r>
          </a:p>
        </p:txBody>
      </p:sp>
      <p:sp>
        <p:nvSpPr>
          <p:cNvPr id="27" name="TextBox 97"/>
          <p:cNvSpPr txBox="1">
            <a:spLocks noChangeArrowheads="1"/>
          </p:cNvSpPr>
          <p:nvPr/>
        </p:nvSpPr>
        <p:spPr bwMode="auto">
          <a:xfrm>
            <a:off x="4746625" y="14266863"/>
            <a:ext cx="6705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>
                <a:latin typeface="Calibri" charset="0"/>
              </a:rPr>
              <a:t>Images, bullet points, or flow charts are easy to follow and give you something to point to while you explain how you did the work. </a:t>
            </a:r>
          </a:p>
        </p:txBody>
      </p:sp>
      <p:sp>
        <p:nvSpPr>
          <p:cNvPr id="28" name="Rectangle 98"/>
          <p:cNvSpPr>
            <a:spLocks noChangeArrowheads="1"/>
          </p:cNvSpPr>
          <p:nvPr/>
        </p:nvSpPr>
        <p:spPr bwMode="auto">
          <a:xfrm>
            <a:off x="328613" y="4445000"/>
            <a:ext cx="3962400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4800">
                <a:latin typeface="Calibri" charset="0"/>
              </a:rPr>
              <a:t>Image</a:t>
            </a:r>
          </a:p>
        </p:txBody>
      </p:sp>
      <p:sp>
        <p:nvSpPr>
          <p:cNvPr id="29" name="Rectangle 99"/>
          <p:cNvSpPr>
            <a:spLocks noChangeArrowheads="1"/>
          </p:cNvSpPr>
          <p:nvPr/>
        </p:nvSpPr>
        <p:spPr bwMode="auto">
          <a:xfrm>
            <a:off x="12139613" y="4176713"/>
            <a:ext cx="4268787" cy="3163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4800">
                <a:latin typeface="Calibri" charset="0"/>
              </a:rPr>
              <a:t>Image</a:t>
            </a:r>
          </a:p>
          <a:p>
            <a:endParaRPr lang="en-US" sz="4800">
              <a:latin typeface="Calibri" charset="0"/>
            </a:endParaRPr>
          </a:p>
          <a:p>
            <a:r>
              <a:rPr lang="en-US" sz="4800">
                <a:latin typeface="Calibri" charset="0"/>
              </a:rPr>
              <a:t>Insert .jpg </a:t>
            </a:r>
          </a:p>
        </p:txBody>
      </p:sp>
      <p:sp>
        <p:nvSpPr>
          <p:cNvPr id="30" name="TextBox 100"/>
          <p:cNvSpPr txBox="1">
            <a:spLocks noChangeArrowheads="1"/>
          </p:cNvSpPr>
          <p:nvPr/>
        </p:nvSpPr>
        <p:spPr bwMode="auto">
          <a:xfrm>
            <a:off x="16408400" y="3884613"/>
            <a:ext cx="1633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>
                <a:latin typeface="Calibri" charset="0"/>
              </a:rPr>
              <a:t>Images with clear concise </a:t>
            </a:r>
            <a:r>
              <a:rPr lang="en-US" sz="3600" dirty="0" smtClean="0">
                <a:latin typeface="Calibri" charset="0"/>
              </a:rPr>
              <a:t>&amp; </a:t>
            </a:r>
            <a:r>
              <a:rPr lang="en-US" sz="3600" dirty="0" smtClean="0">
                <a:latin typeface="Calibri" charset="0"/>
              </a:rPr>
              <a:t>informative  </a:t>
            </a:r>
            <a:r>
              <a:rPr lang="en-US" sz="3600" dirty="0">
                <a:latin typeface="Calibri" charset="0"/>
              </a:rPr>
              <a:t>labels demonstrate the results of your work</a:t>
            </a:r>
          </a:p>
        </p:txBody>
      </p:sp>
      <p:sp>
        <p:nvSpPr>
          <p:cNvPr id="31" name="Rectangle 101"/>
          <p:cNvSpPr>
            <a:spLocks noChangeArrowheads="1"/>
          </p:cNvSpPr>
          <p:nvPr/>
        </p:nvSpPr>
        <p:spPr bwMode="auto">
          <a:xfrm>
            <a:off x="12139613" y="7794625"/>
            <a:ext cx="4116387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4800">
                <a:latin typeface="Calibri" charset="0"/>
              </a:rPr>
              <a:t>Image or Graph</a:t>
            </a:r>
          </a:p>
        </p:txBody>
      </p:sp>
      <p:sp>
        <p:nvSpPr>
          <p:cNvPr id="32" name="TextBox 105"/>
          <p:cNvSpPr txBox="1">
            <a:spLocks noChangeArrowheads="1"/>
          </p:cNvSpPr>
          <p:nvPr/>
        </p:nvSpPr>
        <p:spPr bwMode="auto">
          <a:xfrm>
            <a:off x="23515638" y="4716463"/>
            <a:ext cx="9005887" cy="649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charset="0"/>
              </a:rPr>
              <a:t>Use as little text as possible.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charset="0"/>
              </a:rPr>
              <a:t>A poster is a tool to speak about your work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charset="0"/>
              </a:rPr>
              <a:t>It should engage an audience with YOU not with it.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charset="0"/>
              </a:rPr>
              <a:t>It is </a:t>
            </a:r>
            <a:r>
              <a:rPr lang="en-US" sz="3200" b="1" dirty="0">
                <a:latin typeface="Calibri" charset="0"/>
              </a:rPr>
              <a:t>NOT </a:t>
            </a:r>
            <a:r>
              <a:rPr lang="en-US" sz="3200" dirty="0">
                <a:latin typeface="Calibri" charset="0"/>
              </a:rPr>
              <a:t>meant to be read.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charset="0"/>
              </a:rPr>
              <a:t>Unlike a paper, it need not give sufficient detail to replicate the work</a:t>
            </a:r>
          </a:p>
          <a:p>
            <a:pPr eaLnBrk="1" hangingPunct="1">
              <a:buFont typeface="Arial" charset="0"/>
              <a:buChar char="•"/>
            </a:pPr>
            <a:endParaRPr lang="en-US" sz="3200" dirty="0">
              <a:latin typeface="Calibri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charset="0"/>
              </a:rPr>
              <a:t>Take time to align all text and boxes.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charset="0"/>
              </a:rPr>
              <a:t>Use consistent font throughout.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charset="0"/>
              </a:rPr>
              <a:t>Use appropriate font size for different levels.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charset="0"/>
              </a:rPr>
              <a:t>Keep the poster simple so that it is inviting, not overwhelming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charset="0"/>
              </a:rPr>
              <a:t>If you use color make it helpful, not </a:t>
            </a:r>
            <a:r>
              <a:rPr lang="en-US" sz="3200" dirty="0" smtClean="0">
                <a:latin typeface="Calibri" charset="0"/>
              </a:rPr>
              <a:t>distracting.</a:t>
            </a:r>
            <a:endParaRPr lang="en-US" sz="3200" dirty="0">
              <a:latin typeface="Calibri" charset="0"/>
            </a:endParaRPr>
          </a:p>
        </p:txBody>
      </p:sp>
      <p:sp>
        <p:nvSpPr>
          <p:cNvPr id="33" name="Rectangle 107"/>
          <p:cNvSpPr>
            <a:spLocks noChangeArrowheads="1"/>
          </p:cNvSpPr>
          <p:nvPr/>
        </p:nvSpPr>
        <p:spPr bwMode="auto">
          <a:xfrm>
            <a:off x="12293600" y="13176250"/>
            <a:ext cx="3962400" cy="35194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4800">
                <a:latin typeface="Calibri" charset="0"/>
              </a:rPr>
              <a:t>.jpgimages are best!Avoid .bmp or .tiff files</a:t>
            </a:r>
          </a:p>
        </p:txBody>
      </p:sp>
      <p:sp>
        <p:nvSpPr>
          <p:cNvPr id="34" name="TextBox 108"/>
          <p:cNvSpPr txBox="1">
            <a:spLocks noChangeArrowheads="1"/>
          </p:cNvSpPr>
          <p:nvPr/>
        </p:nvSpPr>
        <p:spPr bwMode="auto">
          <a:xfrm>
            <a:off x="12293600" y="17256125"/>
            <a:ext cx="11811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>
                <a:latin typeface="Calibri" charset="0"/>
              </a:rPr>
              <a:t>Images or bullet points can help relate your results back to the bigger picture. </a:t>
            </a:r>
          </a:p>
          <a:p>
            <a:pPr eaLnBrk="1" hangingPunct="1"/>
            <a:endParaRPr lang="en-US" sz="3600" dirty="0">
              <a:latin typeface="Calibri" charset="0"/>
            </a:endParaRPr>
          </a:p>
          <a:p>
            <a:pPr eaLnBrk="1" hangingPunct="1"/>
            <a:r>
              <a:rPr lang="en-US" sz="3600" dirty="0">
                <a:latin typeface="Calibri" charset="0"/>
              </a:rPr>
              <a:t>Why are your results important?</a:t>
            </a:r>
          </a:p>
          <a:p>
            <a:pPr eaLnBrk="1" hangingPunct="1"/>
            <a:endParaRPr lang="en-US" sz="3600" dirty="0">
              <a:latin typeface="Calibri" charset="0"/>
            </a:endParaRPr>
          </a:p>
          <a:p>
            <a:pPr eaLnBrk="1" hangingPunct="1"/>
            <a:r>
              <a:rPr lang="en-US" sz="3600" dirty="0">
                <a:latin typeface="Calibri" charset="0"/>
              </a:rPr>
              <a:t>How might these tools or this information be applied to other problems?</a:t>
            </a:r>
          </a:p>
          <a:p>
            <a:pPr eaLnBrk="1" hangingPunct="1"/>
            <a:endParaRPr lang="en-US" sz="3600" dirty="0">
              <a:latin typeface="Calibri" charset="0"/>
            </a:endParaRPr>
          </a:p>
        </p:txBody>
      </p:sp>
      <p:sp>
        <p:nvSpPr>
          <p:cNvPr id="35" name="Rounded Rectangle 110"/>
          <p:cNvSpPr>
            <a:spLocks noChangeArrowheads="1"/>
          </p:cNvSpPr>
          <p:nvPr/>
        </p:nvSpPr>
        <p:spPr bwMode="auto">
          <a:xfrm>
            <a:off x="295275" y="16744950"/>
            <a:ext cx="11125200" cy="144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37" name="Rounded Rectangle 112"/>
          <p:cNvSpPr>
            <a:spLocks noChangeArrowheads="1"/>
          </p:cNvSpPr>
          <p:nvPr/>
        </p:nvSpPr>
        <p:spPr bwMode="auto">
          <a:xfrm>
            <a:off x="295275" y="19919950"/>
            <a:ext cx="11125200" cy="1409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41" name="TextBox 43"/>
          <p:cNvSpPr txBox="1">
            <a:spLocks noChangeArrowheads="1"/>
          </p:cNvSpPr>
          <p:nvPr/>
        </p:nvSpPr>
        <p:spPr bwMode="auto">
          <a:xfrm>
            <a:off x="16525876" y="4530725"/>
            <a:ext cx="77343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>
                <a:latin typeface="Calibri" charset="0"/>
              </a:rPr>
              <a:t>OK to include methods with results.</a:t>
            </a:r>
          </a:p>
          <a:p>
            <a:pPr eaLnBrk="1" hangingPunct="1"/>
            <a:endParaRPr lang="en-US" sz="3600" dirty="0">
              <a:latin typeface="Calibri" charset="0"/>
            </a:endParaRPr>
          </a:p>
          <a:p>
            <a:pPr eaLnBrk="1" hangingPunct="1"/>
            <a:r>
              <a:rPr lang="en-US" sz="3600" dirty="0" smtClean="0">
                <a:latin typeface="Calibri" charset="0"/>
              </a:rPr>
              <a:t>Be clear </a:t>
            </a:r>
            <a:r>
              <a:rPr lang="en-US" sz="3600" dirty="0">
                <a:latin typeface="Calibri" charset="0"/>
              </a:rPr>
              <a:t>about what was done.</a:t>
            </a:r>
          </a:p>
          <a:p>
            <a:pPr eaLnBrk="1" hangingPunct="1"/>
            <a:endParaRPr lang="en-US" sz="3600" dirty="0">
              <a:latin typeface="Calibri" charset="0"/>
            </a:endParaRPr>
          </a:p>
          <a:p>
            <a:pPr eaLnBrk="1" hangingPunct="1"/>
            <a:r>
              <a:rPr lang="en-US" sz="3600" dirty="0">
                <a:latin typeface="Calibri" charset="0"/>
              </a:rPr>
              <a:t>Not necessary to give </a:t>
            </a:r>
            <a:r>
              <a:rPr lang="en-US" sz="3600" dirty="0" smtClean="0">
                <a:latin typeface="Calibri" charset="0"/>
              </a:rPr>
              <a:t>all details  </a:t>
            </a:r>
            <a:r>
              <a:rPr lang="en-US" sz="3600" dirty="0">
                <a:latin typeface="Calibri" charset="0"/>
              </a:rPr>
              <a:t>required to replicate experiments.</a:t>
            </a:r>
          </a:p>
          <a:p>
            <a:pPr eaLnBrk="1" hangingPunct="1"/>
            <a:endParaRPr lang="en-US" sz="3600" dirty="0">
              <a:latin typeface="Calibri" charset="0"/>
            </a:endParaRPr>
          </a:p>
          <a:p>
            <a:pPr eaLnBrk="1" hangingPunct="1"/>
            <a:r>
              <a:rPr lang="en-US" sz="3600" dirty="0">
                <a:latin typeface="Calibri" charset="0"/>
              </a:rPr>
              <a:t>Have your PI &amp; friends critique the poster before printing.</a:t>
            </a:r>
          </a:p>
          <a:p>
            <a:pPr eaLnBrk="1" hangingPunct="1"/>
            <a:endParaRPr lang="en-US" sz="3600" dirty="0">
              <a:latin typeface="Calibri" charset="0"/>
            </a:endParaRPr>
          </a:p>
          <a:p>
            <a:pPr eaLnBrk="1" hangingPunct="1"/>
            <a:r>
              <a:rPr lang="en-US" sz="3600" dirty="0">
                <a:latin typeface="Calibri" charset="0"/>
              </a:rPr>
              <a:t>Practice </a:t>
            </a:r>
            <a:r>
              <a:rPr lang="en-US" sz="3600" dirty="0" smtClean="0">
                <a:latin typeface="Calibri" charset="0"/>
              </a:rPr>
              <a:t>before </a:t>
            </a:r>
            <a:r>
              <a:rPr lang="en-US" sz="3600" dirty="0">
                <a:latin typeface="Calibri" charset="0"/>
              </a:rPr>
              <a:t>the meeting.</a:t>
            </a:r>
          </a:p>
          <a:p>
            <a:pPr eaLnBrk="1" hangingPunct="1"/>
            <a:endParaRPr lang="en-US" sz="3600" dirty="0">
              <a:latin typeface="Calibri" charset="0"/>
            </a:endParaRPr>
          </a:p>
        </p:txBody>
      </p:sp>
      <p:sp>
        <p:nvSpPr>
          <p:cNvPr id="43" name="Text Box 430"/>
          <p:cNvSpPr txBox="1">
            <a:spLocks noChangeArrowheads="1"/>
          </p:cNvSpPr>
          <p:nvPr/>
        </p:nvSpPr>
        <p:spPr bwMode="auto">
          <a:xfrm>
            <a:off x="24815800" y="18294350"/>
            <a:ext cx="56388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/>
              <a:t>Acknowledgments</a:t>
            </a:r>
            <a:endParaRPr lang="en-US" sz="4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44475" y="212994"/>
            <a:ext cx="2168525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/>
              <a:t>Lab Logo HERE</a:t>
            </a:r>
            <a:endParaRPr lang="en-US" sz="4600" dirty="0"/>
          </a:p>
        </p:txBody>
      </p:sp>
      <p:sp>
        <p:nvSpPr>
          <p:cNvPr id="46" name="Rounded Rectangle 110"/>
          <p:cNvSpPr>
            <a:spLocks noChangeArrowheads="1"/>
          </p:cNvSpPr>
          <p:nvPr/>
        </p:nvSpPr>
        <p:spPr bwMode="auto">
          <a:xfrm>
            <a:off x="295275" y="18294350"/>
            <a:ext cx="11125200" cy="144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38" name="TextBox 109"/>
          <p:cNvSpPr txBox="1">
            <a:spLocks noChangeArrowheads="1"/>
          </p:cNvSpPr>
          <p:nvPr/>
        </p:nvSpPr>
        <p:spPr bwMode="auto">
          <a:xfrm>
            <a:off x="600075" y="16668750"/>
            <a:ext cx="10668000" cy="452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>
                <a:latin typeface="Calibri" charset="0"/>
              </a:rPr>
              <a:t>Do NOT use shadow text and transparent objects. They often don’t print well and can be difficult to see.</a:t>
            </a:r>
          </a:p>
          <a:p>
            <a:pPr eaLnBrk="1" hangingPunct="1"/>
            <a:endParaRPr lang="en-US" sz="3600" dirty="0">
              <a:latin typeface="Calibri" charset="0"/>
            </a:endParaRPr>
          </a:p>
          <a:p>
            <a:pPr eaLnBrk="1" hangingPunct="1"/>
            <a:r>
              <a:rPr lang="en-US" sz="3600" dirty="0" smtClean="0">
                <a:latin typeface="Calibri" charset="0"/>
              </a:rPr>
              <a:t>Save </a:t>
            </a:r>
            <a:r>
              <a:rPr lang="en-US" sz="3600" dirty="0">
                <a:latin typeface="Calibri" charset="0"/>
              </a:rPr>
              <a:t>this file as a .</a:t>
            </a:r>
            <a:r>
              <a:rPr lang="en-US" sz="3600" dirty="0" err="1">
                <a:latin typeface="Calibri" charset="0"/>
              </a:rPr>
              <a:t>pdf</a:t>
            </a:r>
            <a:r>
              <a:rPr lang="en-US" sz="3600" dirty="0">
                <a:latin typeface="Calibri" charset="0"/>
              </a:rPr>
              <a:t> or .jpg before printing</a:t>
            </a:r>
          </a:p>
          <a:p>
            <a:pPr eaLnBrk="1" hangingPunct="1"/>
            <a:endParaRPr lang="en-US" sz="3600" dirty="0">
              <a:latin typeface="Calibri" charset="0"/>
            </a:endParaRPr>
          </a:p>
          <a:p>
            <a:pPr eaLnBrk="1" hangingPunct="1"/>
            <a:endParaRPr lang="en-US" sz="3600" dirty="0" smtClean="0">
              <a:latin typeface="Calibri" charset="0"/>
            </a:endParaRPr>
          </a:p>
          <a:p>
            <a:pPr eaLnBrk="1" hangingPunct="1"/>
            <a:r>
              <a:rPr lang="en-US" sz="3600" dirty="0" smtClean="0">
                <a:latin typeface="Calibri" charset="0"/>
              </a:rPr>
              <a:t>Check </a:t>
            </a:r>
            <a:r>
              <a:rPr lang="en-US" sz="3600" dirty="0">
                <a:latin typeface="Calibri" charset="0"/>
              </a:rPr>
              <a:t>that that </a:t>
            </a:r>
            <a:r>
              <a:rPr lang="en-US" sz="3600" dirty="0" smtClean="0">
                <a:latin typeface="Calibri" charset="0"/>
              </a:rPr>
              <a:t>figures &amp;fonts </a:t>
            </a:r>
            <a:r>
              <a:rPr lang="en-US" sz="3600" dirty="0">
                <a:latin typeface="Calibri" charset="0"/>
              </a:rPr>
              <a:t>appear correctly on </a:t>
            </a:r>
            <a:endParaRPr lang="en-US" sz="3600" dirty="0" smtClean="0">
              <a:latin typeface="Calibri" charset="0"/>
            </a:endParaRPr>
          </a:p>
          <a:p>
            <a:pPr eaLnBrk="1" hangingPunct="1"/>
            <a:r>
              <a:rPr lang="en-US" sz="3600" dirty="0" smtClean="0">
                <a:latin typeface="Calibri" charset="0"/>
              </a:rPr>
              <a:t>PC </a:t>
            </a:r>
            <a:r>
              <a:rPr lang="en-US" sz="3600" dirty="0">
                <a:latin typeface="Calibri" charset="0"/>
              </a:rPr>
              <a:t>and MAC other than </a:t>
            </a:r>
            <a:r>
              <a:rPr lang="en-US" sz="3600" dirty="0" smtClean="0">
                <a:latin typeface="Calibri" charset="0"/>
              </a:rPr>
              <a:t>that </a:t>
            </a:r>
            <a:r>
              <a:rPr lang="en-US" sz="3600" dirty="0">
                <a:latin typeface="Calibri" charset="0"/>
              </a:rPr>
              <a:t>on which it was created. </a:t>
            </a:r>
          </a:p>
        </p:txBody>
      </p:sp>
      <p:cxnSp>
        <p:nvCxnSpPr>
          <p:cNvPr id="39" name="Straight Arrow Connector 114"/>
          <p:cNvCxnSpPr>
            <a:cxnSpLocks noChangeShapeType="1"/>
          </p:cNvCxnSpPr>
          <p:nvPr/>
        </p:nvCxnSpPr>
        <p:spPr bwMode="auto">
          <a:xfrm rot="5400000">
            <a:off x="9973469" y="18115756"/>
            <a:ext cx="1143000" cy="1588"/>
          </a:xfrm>
          <a:prstGeom prst="straightConnector1">
            <a:avLst/>
          </a:prstGeom>
          <a:noFill/>
          <a:ln w="1905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Arrow Connector 115"/>
          <p:cNvCxnSpPr>
            <a:cxnSpLocks noChangeShapeType="1"/>
          </p:cNvCxnSpPr>
          <p:nvPr/>
        </p:nvCxnSpPr>
        <p:spPr bwMode="auto">
          <a:xfrm rot="5400000">
            <a:off x="9973469" y="19688968"/>
            <a:ext cx="1143000" cy="1588"/>
          </a:xfrm>
          <a:prstGeom prst="straightConnector1">
            <a:avLst/>
          </a:prstGeom>
          <a:noFill/>
          <a:ln w="1905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51802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554</Words>
  <Application>Microsoft Macintosh PowerPoint</Application>
  <PresentationFormat>Custom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Bank Gothic</vt:lpstr>
      <vt:lpstr>Book Antiqua</vt:lpstr>
      <vt:lpstr>Calibri</vt:lpstr>
      <vt:lpstr>ＭＳ Ｐゴシック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Reed College</dc:creator>
  <cp:lastModifiedBy>Microsoft Office User</cp:lastModifiedBy>
  <cp:revision>6</cp:revision>
  <dcterms:created xsi:type="dcterms:W3CDTF">2016-08-15T17:59:52Z</dcterms:created>
  <dcterms:modified xsi:type="dcterms:W3CDTF">2019-07-24T21:23:48Z</dcterms:modified>
</cp:coreProperties>
</file>