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embeddings/oleObject3.bin" ContentType="application/vnd.openxmlformats-officedocument.oleObject"/>
  <Override PartName="/ppt/notesSlides/notesSlide3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embeddings/Microsoft_Equation2.bin" ContentType="application/vnd.openxmlformats-officedocument.oleObject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Default Extension="tiff" ContentType="image/tiff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embeddings/oleObject2.bin" ContentType="application/vnd.openxmlformats-officedocument.oleObject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embeddings/Microsoft_Equation1.bin" ContentType="application/vnd.openxmlformats-officedocument.oleObject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76" r:id="rId5"/>
    <p:sldId id="260" r:id="rId6"/>
    <p:sldId id="274" r:id="rId7"/>
    <p:sldId id="277" r:id="rId8"/>
    <p:sldId id="272" r:id="rId9"/>
    <p:sldId id="262" r:id="rId10"/>
    <p:sldId id="278" r:id="rId11"/>
    <p:sldId id="279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0916" autoAdjust="0"/>
    <p:restoredTop sz="99315" autoAdjust="0"/>
  </p:normalViewPr>
  <p:slideViewPr>
    <p:cSldViewPr snapToObjects="1">
      <p:cViewPr varScale="1">
        <p:scale>
          <a:sx n="122" d="100"/>
          <a:sy n="122" d="100"/>
        </p:scale>
        <p:origin x="-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D3C44-A3D3-45D4-B99B-FA8871229112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4D3D5-90B8-4EE2-ADC3-11B5111E7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this </a:t>
            </a:r>
            <a:r>
              <a:rPr lang="en-US" dirty="0" err="1" smtClean="0"/>
              <a:t>infor</a:t>
            </a:r>
            <a:r>
              <a:rPr lang="en-US" dirty="0" smtClean="0"/>
              <a:t> to respective dist slides. </a:t>
            </a:r>
            <a:r>
              <a:rPr lang="en-US" dirty="0" err="1" smtClean="0"/>
              <a:t>Itallicize</a:t>
            </a:r>
            <a:r>
              <a:rPr lang="en-US" dirty="0" smtClean="0"/>
              <a:t> any math symbols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4D3D5-90B8-4EE2-ADC3-11B5111E709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first two thresholds; will there be a demand and will we be able to cover it? Order quantity, given a demand that we cannot cover, what size order does this justify?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4D3D5-90B8-4EE2-ADC3-11B5111E709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sure to emphasize the role of the Director as an intermediary between the main simulation program and the method specific code modules. Your diagram does a nice job of illustrating this, but non-programmers may not easily see why this is so important (and cool). Emphasize that this allows the main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coding to be completely ignorant of method details and,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similary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the method modules need know absolutely nothing about the simulation code (and therefore can be reused in other applications including, potentially, production applications).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4D3D5-90B8-4EE2-ADC3-11B5111E709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1165D-FE30-4FD4-B626-D0BF5415AE53}" type="datetimeFigureOut">
              <a:rPr lang="en-US" smtClean="0"/>
              <a:pPr/>
              <a:t>4/9/11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D5B4E-E040-488B-8B4F-93C9FA37DC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tif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Microsoft_Equation1.bin"/><Relationship Id="rId5" Type="http://schemas.openxmlformats.org/officeDocument/2006/relationships/image" Target="../media/image3.tif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.bin"/><Relationship Id="rId4" Type="http://schemas.openxmlformats.org/officeDocument/2006/relationships/image" Target="../media/image5.tif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oleObject3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Methods for</a:t>
            </a:r>
            <a:r>
              <a:rPr lang="en-US" b="1" dirty="0" smtClean="0">
                <a:latin typeface="Baskerville Old Face"/>
                <a:cs typeface="Baskerville Old Face"/>
              </a:rPr>
              <a:t> Forecasting Seasonal </a:t>
            </a:r>
            <a:r>
              <a:rPr lang="en-US" b="1" dirty="0" smtClean="0">
                <a:latin typeface="Baskerville Old Face"/>
                <a:cs typeface="Baskerville Old Face"/>
              </a:rPr>
              <a:t>Items With Intermittent Demand</a:t>
            </a:r>
            <a:endParaRPr lang="en-US" b="1" dirty="0">
              <a:latin typeface="Baskerville Old Face"/>
              <a:cs typeface="Baskerville Old Face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/>
                <a:cs typeface="Baskerville Old Face"/>
              </a:rPr>
              <a:t>Chris Harvey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University of Portland</a:t>
            </a:r>
            <a:endParaRPr lang="en-US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uff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066800"/>
            <a:ext cx="6937711" cy="54864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Performance</a:t>
            </a:r>
            <a:endParaRPr lang="en-US" b="1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ah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387702"/>
            <a:ext cx="5317898" cy="53178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24400" y="939969"/>
            <a:ext cx="736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smtClean="0">
                <a:latin typeface="Arial"/>
                <a:cs typeface="Arial"/>
              </a:rPr>
              <a:t>P</a:t>
            </a:r>
            <a:endParaRPr lang="en-US" sz="2700" b="1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1275326" y="3644984"/>
            <a:ext cx="736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smtClean="0">
                <a:latin typeface="Arial"/>
                <a:cs typeface="Arial"/>
              </a:rPr>
              <a:t>p</a:t>
            </a:r>
            <a:endParaRPr lang="en-US" sz="2700" b="1" dirty="0">
              <a:latin typeface="Arial"/>
              <a:cs typeface="Arial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667000" y="-76200"/>
            <a:ext cx="41148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ROII for </a:t>
            </a:r>
            <a:r>
              <a:rPr lang="en-US" b="1" dirty="0" err="1" smtClean="0">
                <a:latin typeface="Baskerville Old Face"/>
                <a:cs typeface="Baskerville Old Face"/>
              </a:rPr>
              <a:t>π</a:t>
            </a:r>
            <a:r>
              <a:rPr lang="en-US" b="1" dirty="0" smtClean="0">
                <a:latin typeface="Baskerville Old Face"/>
                <a:cs typeface="Baskerville Old Face"/>
              </a:rPr>
              <a:t> =.9 </a:t>
            </a:r>
            <a:endParaRPr lang="en-US" b="1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Future Work </a:t>
            </a:r>
            <a:endParaRPr lang="en-US" b="1" dirty="0">
              <a:latin typeface="Baskerville Old Face"/>
              <a:cs typeface="Baskerville Old Fac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/>
                <a:cs typeface="Baskerville Old Face"/>
              </a:rPr>
              <a:t>Bayesian Updating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Geometric and Poisson parameters are not fixed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Parameters have a probability distribution based on observed data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Parameters are continuously updated with new information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Modular nature of new simulation allows fast testing of new updating methods</a:t>
            </a:r>
          </a:p>
          <a:p>
            <a:endParaRPr lang="en-US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Giving Thanks	</a:t>
            </a:r>
            <a:endParaRPr lang="en-US" b="1" dirty="0">
              <a:latin typeface="Baskerville Old Face"/>
              <a:cs typeface="Baskerville Old Fac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/>
                <a:cs typeface="Baskerville Old Face"/>
              </a:rPr>
              <a:t>Dr. </a:t>
            </a:r>
            <a:r>
              <a:rPr lang="en-US" dirty="0" err="1" smtClean="0">
                <a:latin typeface="Baskerville Old Face"/>
                <a:cs typeface="Baskerville Old Face"/>
              </a:rPr>
              <a:t>Meike</a:t>
            </a:r>
            <a:r>
              <a:rPr lang="en-US" dirty="0" smtClean="0">
                <a:latin typeface="Baskerville Old Face"/>
                <a:cs typeface="Baskerville Old Face"/>
              </a:rPr>
              <a:t> </a:t>
            </a:r>
            <a:r>
              <a:rPr lang="en-US" dirty="0" err="1" smtClean="0">
                <a:latin typeface="Baskerville Old Face"/>
                <a:cs typeface="Baskerville Old Face"/>
              </a:rPr>
              <a:t>Niederhausen</a:t>
            </a:r>
            <a:endParaRPr lang="en-US" dirty="0" smtClean="0">
              <a:latin typeface="Baskerville Old Face"/>
              <a:cs typeface="Baskerville Old Face"/>
            </a:endParaRPr>
          </a:p>
          <a:p>
            <a:r>
              <a:rPr lang="en-US" dirty="0" smtClean="0">
                <a:latin typeface="Baskerville Old Face"/>
                <a:cs typeface="Baskerville Old Face"/>
              </a:rPr>
              <a:t>Dr. Gary Mitchell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R</a:t>
            </a:r>
          </a:p>
          <a:p>
            <a:endParaRPr lang="en-US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Overview	</a:t>
            </a:r>
            <a:endParaRPr lang="en-US" b="1" dirty="0">
              <a:latin typeface="Baskerville Old Face"/>
              <a:cs typeface="Baskerville Old Fac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askerville Old Face"/>
                <a:cs typeface="Baskerville Old Face"/>
              </a:rPr>
              <a:t>What are seasonal items?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Assumptions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The </a:t>
            </a:r>
            <a:r>
              <a:rPr lang="en-US" i="1" dirty="0" smtClean="0">
                <a:latin typeface="Baskerville Old Face"/>
                <a:cs typeface="Baskerville Old Face"/>
              </a:rPr>
              <a:t>(</a:t>
            </a:r>
            <a:r>
              <a:rPr lang="el-GR" i="1" dirty="0" smtClean="0">
                <a:latin typeface="Baskerville Old Face"/>
                <a:cs typeface="Baskerville Old Face"/>
              </a:rPr>
              <a:t>π</a:t>
            </a:r>
            <a:r>
              <a:rPr lang="en-US" i="1" dirty="0" smtClean="0">
                <a:latin typeface="Baskerville Old Face"/>
                <a:cs typeface="Baskerville Old Face"/>
              </a:rPr>
              <a:t>,</a:t>
            </a:r>
            <a:r>
              <a:rPr lang="en-US" i="1" dirty="0" err="1" smtClean="0">
                <a:latin typeface="Baskerville Old Face"/>
                <a:cs typeface="Baskerville Old Face"/>
              </a:rPr>
              <a:t>p,P</a:t>
            </a:r>
            <a:r>
              <a:rPr lang="en-US" i="1" dirty="0" smtClean="0">
                <a:latin typeface="Baskerville Old Face"/>
                <a:cs typeface="Baskerville Old Face"/>
              </a:rPr>
              <a:t>)</a:t>
            </a:r>
            <a:r>
              <a:rPr lang="en-US" dirty="0" smtClean="0">
                <a:latin typeface="Baskerville Old Face"/>
                <a:cs typeface="Baskerville Old Face"/>
              </a:rPr>
              <a:t> policy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Software Architecture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Simulation Results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Further work</a:t>
            </a:r>
          </a:p>
          <a:p>
            <a:pPr lvl="2">
              <a:buNone/>
            </a:pPr>
            <a:endParaRPr lang="en-US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Seasonal Items</a:t>
            </a:r>
            <a:endParaRPr lang="en-US" b="1" dirty="0">
              <a:latin typeface="Baskerville Old Face"/>
              <a:cs typeface="Baskerville Old Fac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askerville Old Face"/>
                <a:cs typeface="Baskerville Old Face"/>
              </a:rPr>
              <a:t>Many items are not demanded year round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Christmas ornaments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Flip flop sandals 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Demand is sporadic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Intermittent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Evaluate policies that minimize overstock, while maximizing the ability to meet demand.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24000"/>
            <a:ext cx="6553200" cy="480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362200" y="1554162"/>
            <a:ext cx="5181600" cy="3508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Baskerville Old Face"/>
                <a:cs typeface="Baskerville Old Face"/>
              </a:rPr>
              <a:t>Demand Quantity of a Representative Seasonal Item</a:t>
            </a:r>
            <a:endParaRPr lang="en-US" sz="3600" b="1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Assumptions</a:t>
            </a:r>
            <a:endParaRPr lang="en-US" b="1" dirty="0">
              <a:latin typeface="Baskerville Old Face"/>
              <a:cs typeface="Baskerville Old Fac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Baskerville Old Face"/>
                <a:cs typeface="Baskerville Old Face"/>
              </a:rPr>
              <a:t> Time till demand event is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r.v</a:t>
            </a:r>
            <a:r>
              <a:rPr lang="en-US" sz="2400" i="1" dirty="0" smtClean="0">
                <a:latin typeface="Baskerville Old Face"/>
                <a:cs typeface="Baskerville Old Face"/>
              </a:rPr>
              <a:t>. T</a:t>
            </a:r>
            <a:r>
              <a:rPr lang="en-US" sz="2400" dirty="0" smtClean="0">
                <a:latin typeface="Baskerville Old Face"/>
                <a:cs typeface="Baskerville Old Face"/>
              </a:rPr>
              <a:t>, has Geometric distribution</a:t>
            </a:r>
          </a:p>
          <a:p>
            <a:pPr lvl="1"/>
            <a:r>
              <a:rPr lang="en-US" sz="2400" i="1" dirty="0" smtClean="0">
                <a:latin typeface="Baskerville Old Face"/>
                <a:cs typeface="Baskerville Old Face"/>
              </a:rPr>
              <a:t>T ~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Geometric(p</a:t>
            </a:r>
            <a:r>
              <a:rPr lang="en-US" sz="2400" i="1" baseline="-25000" dirty="0" err="1" smtClean="0">
                <a:latin typeface="Baskerville Old Face"/>
                <a:cs typeface="Baskerville Old Face"/>
              </a:rPr>
              <a:t>i</a:t>
            </a:r>
            <a:r>
              <a:rPr lang="en-US" sz="2400" i="1" dirty="0" smtClean="0">
                <a:latin typeface="Baskerville Old Face"/>
                <a:cs typeface="Baskerville Old Face"/>
              </a:rPr>
              <a:t>)</a:t>
            </a:r>
            <a:r>
              <a:rPr lang="en-US" sz="2400" dirty="0" smtClean="0">
                <a:latin typeface="Baskerville Old Face"/>
                <a:cs typeface="Baskerville Old Face"/>
              </a:rPr>
              <a:t> where </a:t>
            </a:r>
            <a:r>
              <a:rPr lang="en-US" sz="2400" i="1" dirty="0" smtClean="0">
                <a:latin typeface="Baskerville Old Face"/>
                <a:cs typeface="Baskerville Old Face"/>
              </a:rPr>
              <a:t>p</a:t>
            </a:r>
            <a:r>
              <a:rPr lang="en-US" sz="2400" i="1" baseline="-25000" dirty="0" smtClean="0">
                <a:latin typeface="Baskerville Old Face"/>
                <a:cs typeface="Baskerville Old Face"/>
              </a:rPr>
              <a:t>i </a:t>
            </a:r>
            <a:r>
              <a:rPr lang="en-US" sz="2400" i="1" dirty="0" smtClean="0">
                <a:latin typeface="Baskerville Old Face"/>
                <a:cs typeface="Baskerville Old Face"/>
              </a:rPr>
              <a:t>=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Pr(demand</a:t>
            </a:r>
            <a:r>
              <a:rPr lang="en-US" sz="2400" i="1" dirty="0" smtClean="0">
                <a:latin typeface="Baskerville Old Face"/>
                <a:cs typeface="Baskerville Old Face"/>
              </a:rPr>
              <a:t> event in season)</a:t>
            </a:r>
          </a:p>
          <a:p>
            <a:pPr lvl="1"/>
            <a:r>
              <a:rPr lang="en-US" sz="2400" i="1" dirty="0" smtClean="0">
                <a:latin typeface="Baskerville Old Face"/>
                <a:cs typeface="Baskerville Old Face"/>
              </a:rPr>
              <a:t>T ~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Geometric(p</a:t>
            </a:r>
            <a:r>
              <a:rPr lang="en-US" sz="2400" i="1" baseline="-25000" dirty="0" err="1" smtClean="0">
                <a:latin typeface="Baskerville Old Face"/>
                <a:cs typeface="Baskerville Old Face"/>
              </a:rPr>
              <a:t>o</a:t>
            </a:r>
            <a:r>
              <a:rPr lang="en-US" sz="2400" i="1" dirty="0" smtClean="0">
                <a:latin typeface="Baskerville Old Face"/>
                <a:cs typeface="Baskerville Old Face"/>
              </a:rPr>
              <a:t>) </a:t>
            </a:r>
            <a:r>
              <a:rPr lang="en-US" sz="2400" dirty="0" smtClean="0">
                <a:latin typeface="Baskerville Old Face"/>
                <a:cs typeface="Baskerville Old Face"/>
              </a:rPr>
              <a:t>where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p</a:t>
            </a:r>
            <a:r>
              <a:rPr lang="en-US" sz="2400" i="1" baseline="-25000" dirty="0" err="1" smtClean="0">
                <a:latin typeface="Baskerville Old Face"/>
                <a:cs typeface="Baskerville Old Face"/>
              </a:rPr>
              <a:t>o</a:t>
            </a:r>
            <a:r>
              <a:rPr lang="en-US" sz="2400" i="1" baseline="-25000" dirty="0" smtClean="0">
                <a:latin typeface="Baskerville Old Face"/>
                <a:cs typeface="Baskerville Old Face"/>
              </a:rPr>
              <a:t> </a:t>
            </a:r>
            <a:r>
              <a:rPr lang="en-US" sz="2400" i="1" dirty="0" smtClean="0">
                <a:latin typeface="Baskerville Old Face"/>
                <a:cs typeface="Baskerville Old Face"/>
              </a:rPr>
              <a:t>=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Pr(demand</a:t>
            </a:r>
            <a:r>
              <a:rPr lang="en-US" sz="2400" i="1" dirty="0" smtClean="0">
                <a:latin typeface="Baskerville Old Face"/>
                <a:cs typeface="Baskerville Old Face"/>
              </a:rPr>
              <a:t> out of season)</a:t>
            </a:r>
          </a:p>
          <a:p>
            <a:r>
              <a:rPr lang="en-US" sz="2400" dirty="0" smtClean="0">
                <a:latin typeface="Baskerville Old Face"/>
                <a:cs typeface="Baskerville Old Face"/>
              </a:rPr>
              <a:t>Geometric distribution defined for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n</a:t>
            </a:r>
            <a:r>
              <a:rPr lang="en-US" sz="2400" i="1" dirty="0" smtClean="0">
                <a:latin typeface="Baskerville Old Face"/>
                <a:cs typeface="Baskerville Old Face"/>
              </a:rPr>
              <a:t> = 0,1,2,3…</a:t>
            </a:r>
          </a:p>
          <a:p>
            <a:endParaRPr lang="en-US" dirty="0" smtClean="0">
              <a:latin typeface="Baskerville Old Face"/>
              <a:cs typeface="Baskerville Old Face"/>
            </a:endParaRPr>
          </a:p>
          <a:p>
            <a:pPr>
              <a:buNone/>
            </a:pPr>
            <a:r>
              <a:rPr lang="en-US" dirty="0" smtClean="0">
                <a:latin typeface="Baskerville Old Face"/>
                <a:cs typeface="Baskerville Old Face"/>
              </a:rPr>
              <a:t>	</a:t>
            </a:r>
            <a:r>
              <a:rPr lang="en-US" sz="2400" dirty="0" smtClean="0">
                <a:latin typeface="Baskerville Old Face"/>
                <a:cs typeface="Baskerville Old Face"/>
              </a:rPr>
              <a:t>where </a:t>
            </a:r>
            <a:r>
              <a:rPr lang="en-US" sz="2400" dirty="0" err="1" smtClean="0">
                <a:latin typeface="Baskerville Old Face"/>
                <a:cs typeface="Baskerville Old Face"/>
              </a:rPr>
              <a:t>r.v</a:t>
            </a:r>
            <a:r>
              <a:rPr lang="en-US" sz="2400" dirty="0" smtClean="0">
                <a:latin typeface="Baskerville Old Face"/>
                <a:cs typeface="Baskerville Old Face"/>
              </a:rPr>
              <a:t>. </a:t>
            </a:r>
            <a:r>
              <a:rPr lang="en-US" sz="2400" i="1" dirty="0" smtClean="0">
                <a:latin typeface="Baskerville Old Face"/>
                <a:cs typeface="Baskerville Old Face"/>
              </a:rPr>
              <a:t>X</a:t>
            </a:r>
            <a:r>
              <a:rPr lang="en-US" sz="2400" dirty="0" smtClean="0">
                <a:latin typeface="Baskerville Old Face"/>
                <a:cs typeface="Baskerville Old Face"/>
              </a:rPr>
              <a:t> is defined as the number </a:t>
            </a:r>
            <a:r>
              <a:rPr lang="en-US" sz="2400" i="1" dirty="0" smtClean="0">
                <a:latin typeface="Baskerville Old Face"/>
                <a:cs typeface="Baskerville Old Face"/>
              </a:rPr>
              <a:t>(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n</a:t>
            </a:r>
            <a:r>
              <a:rPr lang="en-US" sz="2400" i="1" dirty="0" smtClean="0">
                <a:latin typeface="Baskerville Old Face"/>
                <a:cs typeface="Baskerville Old Face"/>
              </a:rPr>
              <a:t>)</a:t>
            </a:r>
            <a:r>
              <a:rPr lang="en-US" sz="2400" dirty="0" smtClean="0">
                <a:latin typeface="Baskerville Old Face"/>
                <a:cs typeface="Baskerville Old Face"/>
              </a:rPr>
              <a:t> of Bernoulli trials until a success. </a:t>
            </a:r>
          </a:p>
          <a:p>
            <a:r>
              <a:rPr lang="en-US" sz="2400" dirty="0" err="1" smtClean="0">
                <a:latin typeface="Baskerville Old Face"/>
                <a:cs typeface="Baskerville Old Face"/>
              </a:rPr>
              <a:t>pmf</a:t>
            </a:r>
            <a:r>
              <a:rPr lang="en-US" sz="2400" dirty="0" smtClean="0">
                <a:latin typeface="Baskerville Old Face"/>
                <a:cs typeface="Baskerville Old Face"/>
              </a:rPr>
              <a:t> </a:t>
            </a:r>
            <a:r>
              <a:rPr lang="en-US" sz="2400" dirty="0" err="1" smtClean="0">
                <a:latin typeface="Baskerville Old Face"/>
                <a:cs typeface="Baskerville Old Face"/>
                <a:sym typeface="Wingdings"/>
              </a:rPr>
              <a:t></a:t>
            </a:r>
            <a:r>
              <a:rPr lang="en-US" sz="2400" dirty="0" smtClean="0">
                <a:latin typeface="Baskerville Old Face"/>
                <a:cs typeface="Baskerville Old Face"/>
                <a:sym typeface="Wingdings"/>
              </a:rPr>
              <a:t>  </a:t>
            </a:r>
            <a:endParaRPr lang="en-US" sz="2400" dirty="0" smtClean="0">
              <a:latin typeface="Baskerville Old Face"/>
              <a:cs typeface="Baskerville Old Face"/>
            </a:endParaRPr>
          </a:p>
          <a:p>
            <a:endParaRPr lang="en-US" sz="2400" dirty="0" smtClean="0">
              <a:latin typeface="Baskerville Old Face"/>
              <a:cs typeface="Baskerville Old Face"/>
            </a:endParaRPr>
          </a:p>
          <a:p>
            <a:endParaRPr lang="en-US" dirty="0" smtClean="0">
              <a:latin typeface="Baskerville Old Face"/>
              <a:cs typeface="Baskerville Old Face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2824162" y="3048000"/>
          <a:ext cx="3500438" cy="500063"/>
        </p:xfrm>
        <a:graphic>
          <a:graphicData uri="http://schemas.openxmlformats.org/presentationml/2006/ole">
            <p:oleObj spid="_x0000_s20482" name="Equation" r:id="rId4" imgW="1422400" imgH="203200" progId="Equation.3">
              <p:embed/>
            </p:oleObj>
          </a:graphicData>
        </a:graphic>
      </p:graphicFrame>
      <p:pic>
        <p:nvPicPr>
          <p:cNvPr id="5" name="Picture 4" descr="geo.tif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0" y="4261909"/>
            <a:ext cx="2667000" cy="221509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895600" y="6504801"/>
            <a:ext cx="4038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Baskerville Old Face"/>
                <a:cs typeface="Baskerville Old Face"/>
              </a:rPr>
              <a:t>http://</a:t>
            </a:r>
            <a:r>
              <a:rPr lang="en-US" sz="1200" dirty="0" err="1" smtClean="0">
                <a:latin typeface="Baskerville Old Face"/>
                <a:cs typeface="Baskerville Old Face"/>
              </a:rPr>
              <a:t>en.wikipedia.org/wiki/Geometric_distribution</a:t>
            </a:r>
            <a:endParaRPr lang="en-US" sz="1200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Assumptions</a:t>
            </a:r>
            <a:endParaRPr lang="en-US" b="1" dirty="0">
              <a:latin typeface="Baskerville Old Face"/>
              <a:cs typeface="Baskerville Old Fac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400" dirty="0" smtClean="0">
                <a:latin typeface="Baskerville Old Face"/>
                <a:cs typeface="Baskerville Old Face"/>
              </a:rPr>
              <a:t>Size of demand event is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r.v</a:t>
            </a:r>
            <a:r>
              <a:rPr lang="en-US" sz="2400" i="1" dirty="0" smtClean="0">
                <a:latin typeface="Baskerville Old Face"/>
                <a:cs typeface="Baskerville Old Face"/>
              </a:rPr>
              <a:t>. D</a:t>
            </a:r>
            <a:r>
              <a:rPr lang="en-US" sz="2400" dirty="0" smtClean="0">
                <a:latin typeface="Baskerville Old Face"/>
                <a:cs typeface="Baskerville Old Face"/>
              </a:rPr>
              <a:t>, has a shifted Poisson distribution</a:t>
            </a:r>
          </a:p>
          <a:p>
            <a:pPr lvl="1"/>
            <a:r>
              <a:rPr lang="en-US" sz="2400" i="1" dirty="0" smtClean="0">
                <a:latin typeface="Baskerville Old Face"/>
                <a:cs typeface="Baskerville Old Face"/>
              </a:rPr>
              <a:t>D ~ Poisson(λ</a:t>
            </a:r>
            <a:r>
              <a:rPr lang="en-US" sz="2400" i="1" baseline="-25000" dirty="0" smtClean="0">
                <a:latin typeface="Baskerville Old Face"/>
                <a:cs typeface="Baskerville Old Face"/>
              </a:rPr>
              <a:t>i</a:t>
            </a:r>
            <a:r>
              <a:rPr lang="en-US" sz="2400" i="1" dirty="0" smtClean="0">
                <a:latin typeface="Baskerville Old Face"/>
                <a:cs typeface="Baskerville Old Face"/>
              </a:rPr>
              <a:t>)+1</a:t>
            </a:r>
            <a:r>
              <a:rPr lang="en-US" sz="2400" dirty="0" smtClean="0">
                <a:latin typeface="Baskerville Old Face"/>
                <a:cs typeface="Baskerville Old Face"/>
              </a:rPr>
              <a:t> </a:t>
            </a:r>
            <a:r>
              <a:rPr lang="en-US" sz="2400" dirty="0" err="1" smtClean="0">
                <a:latin typeface="Baskerville Old Face"/>
                <a:cs typeface="Baskerville Old Face"/>
              </a:rPr>
              <a:t>where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λ</a:t>
            </a:r>
            <a:r>
              <a:rPr lang="en-US" sz="2400" i="1" baseline="-25000" dirty="0" err="1" smtClean="0">
                <a:latin typeface="Baskerville Old Face"/>
                <a:cs typeface="Baskerville Old Face"/>
              </a:rPr>
              <a:t>i</a:t>
            </a:r>
            <a:r>
              <a:rPr lang="en-US" sz="2400" i="1" dirty="0" smtClean="0">
                <a:latin typeface="Baskerville Old Face"/>
                <a:cs typeface="Baskerville Old Face"/>
              </a:rPr>
              <a:t>+ 1 =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E(demand</a:t>
            </a:r>
            <a:r>
              <a:rPr lang="en-US" sz="2400" i="1" dirty="0" smtClean="0">
                <a:latin typeface="Baskerville Old Face"/>
                <a:cs typeface="Baskerville Old Face"/>
              </a:rPr>
              <a:t> size in season)</a:t>
            </a:r>
          </a:p>
          <a:p>
            <a:pPr lvl="1"/>
            <a:r>
              <a:rPr lang="en-US" sz="2400" i="1" dirty="0" smtClean="0">
                <a:latin typeface="Baskerville Old Face"/>
                <a:cs typeface="Baskerville Old Face"/>
              </a:rPr>
              <a:t>D ~ Poisson(λ</a:t>
            </a:r>
            <a:r>
              <a:rPr lang="en-US" sz="2400" i="1" baseline="-25000" dirty="0" smtClean="0">
                <a:latin typeface="Baskerville Old Face"/>
                <a:cs typeface="Baskerville Old Face"/>
              </a:rPr>
              <a:t>o</a:t>
            </a:r>
            <a:r>
              <a:rPr lang="en-US" sz="2400" i="1" dirty="0" smtClean="0">
                <a:latin typeface="Baskerville Old Face"/>
                <a:cs typeface="Baskerville Old Face"/>
              </a:rPr>
              <a:t>)+1 </a:t>
            </a:r>
            <a:r>
              <a:rPr lang="en-US" sz="2400" dirty="0" smtClean="0">
                <a:latin typeface="Baskerville Old Face"/>
                <a:cs typeface="Baskerville Old Face"/>
              </a:rPr>
              <a:t>where</a:t>
            </a:r>
            <a:r>
              <a:rPr lang="en-US" sz="2400" i="1" dirty="0" smtClean="0">
                <a:latin typeface="Baskerville Old Face"/>
                <a:cs typeface="Baskerville Old Face"/>
              </a:rPr>
              <a:t>λ</a:t>
            </a:r>
            <a:r>
              <a:rPr lang="en-US" sz="2400" i="1" baseline="-25000" dirty="0" smtClean="0">
                <a:latin typeface="Baskerville Old Face"/>
                <a:cs typeface="Baskerville Old Face"/>
              </a:rPr>
              <a:t>o</a:t>
            </a:r>
            <a:r>
              <a:rPr lang="en-US" sz="2400" i="1" dirty="0" smtClean="0">
                <a:latin typeface="Baskerville Old Face"/>
                <a:cs typeface="Baskerville Old Face"/>
              </a:rPr>
              <a:t>+1 = 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E(demand</a:t>
            </a:r>
            <a:r>
              <a:rPr lang="en-US" sz="2400" i="1" dirty="0" smtClean="0">
                <a:latin typeface="Baskerville Old Face"/>
                <a:cs typeface="Baskerville Old Face"/>
              </a:rPr>
              <a:t> out of season)</a:t>
            </a:r>
          </a:p>
          <a:p>
            <a:r>
              <a:rPr lang="en-US" sz="2400" dirty="0" smtClean="0"/>
              <a:t>Poisson distribution defined as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	</a:t>
            </a:r>
            <a:r>
              <a:rPr lang="en-US" sz="2400" dirty="0" smtClean="0">
                <a:latin typeface="Baskerville Old Face"/>
                <a:cs typeface="Baskerville Old Face"/>
              </a:rPr>
              <a:t>Where </a:t>
            </a:r>
            <a:r>
              <a:rPr lang="en-US" sz="2400" dirty="0" err="1" smtClean="0">
                <a:latin typeface="Baskerville Old Face"/>
                <a:cs typeface="Baskerville Old Face"/>
              </a:rPr>
              <a:t>r.v</a:t>
            </a:r>
            <a:r>
              <a:rPr lang="en-US" sz="2400" dirty="0" smtClean="0">
                <a:latin typeface="Baskerville Old Face"/>
                <a:cs typeface="Baskerville Old Face"/>
              </a:rPr>
              <a:t>. </a:t>
            </a:r>
            <a:r>
              <a:rPr lang="en-US" sz="2400" i="1" dirty="0" smtClean="0">
                <a:latin typeface="Baskerville Old Face"/>
                <a:cs typeface="Baskerville Old Face"/>
              </a:rPr>
              <a:t>X</a:t>
            </a:r>
            <a:r>
              <a:rPr lang="en-US" sz="2400" dirty="0" smtClean="0">
                <a:latin typeface="Baskerville Old Face"/>
                <a:cs typeface="Baskerville Old Face"/>
              </a:rPr>
              <a:t> is number of successes </a:t>
            </a:r>
            <a:r>
              <a:rPr lang="en-US" sz="2400" i="1" dirty="0" smtClean="0">
                <a:latin typeface="Baskerville Old Face"/>
                <a:cs typeface="Baskerville Old Face"/>
              </a:rPr>
              <a:t>(</a:t>
            </a:r>
            <a:r>
              <a:rPr lang="en-US" sz="2400" i="1" dirty="0" err="1" smtClean="0">
                <a:latin typeface="Baskerville Old Face"/>
                <a:cs typeface="Baskerville Old Face"/>
              </a:rPr>
              <a:t>n</a:t>
            </a:r>
            <a:r>
              <a:rPr lang="en-US" sz="2400" i="1" dirty="0" smtClean="0">
                <a:latin typeface="Baskerville Old Face"/>
                <a:cs typeface="Baskerville Old Face"/>
              </a:rPr>
              <a:t>) </a:t>
            </a:r>
            <a:r>
              <a:rPr lang="en-US" sz="2400" dirty="0" smtClean="0">
                <a:latin typeface="Baskerville Old Face"/>
                <a:cs typeface="Baskerville Old Face"/>
              </a:rPr>
              <a:t>in a time period. </a:t>
            </a:r>
          </a:p>
          <a:p>
            <a:r>
              <a:rPr lang="en-US" sz="2400" dirty="0" err="1" smtClean="0">
                <a:latin typeface="Baskerville Old Face"/>
                <a:cs typeface="Baskerville Old Face"/>
              </a:rPr>
              <a:t>Pmf</a:t>
            </a:r>
            <a:r>
              <a:rPr lang="en-US" sz="2400" dirty="0" smtClean="0">
                <a:latin typeface="Baskerville Old Face"/>
                <a:cs typeface="Baskerville Old Face"/>
              </a:rPr>
              <a:t> </a:t>
            </a:r>
            <a:r>
              <a:rPr lang="en-US" sz="2400" dirty="0" err="1" smtClean="0">
                <a:latin typeface="Baskerville Old Face"/>
                <a:cs typeface="Baskerville Old Face"/>
                <a:sym typeface="Wingdings"/>
              </a:rPr>
              <a:t></a:t>
            </a:r>
            <a:r>
              <a:rPr lang="en-US" sz="2400" dirty="0" smtClean="0">
                <a:latin typeface="Baskerville Old Face"/>
                <a:cs typeface="Baskerville Old Face"/>
                <a:sym typeface="Wingdings"/>
              </a:rPr>
              <a:t> </a:t>
            </a:r>
          </a:p>
          <a:p>
            <a:pPr>
              <a:buNone/>
            </a:pPr>
            <a:endParaRPr lang="en-US" sz="2400" dirty="0" smtClean="0">
              <a:latin typeface="Baskerville Old Face"/>
              <a:cs typeface="Baskerville Old Face"/>
            </a:endParaRPr>
          </a:p>
          <a:p>
            <a:endParaRPr lang="en-US" sz="2400" dirty="0"/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2971800" y="3200400"/>
          <a:ext cx="2667000" cy="733425"/>
        </p:xfrm>
        <a:graphic>
          <a:graphicData uri="http://schemas.openxmlformats.org/presentationml/2006/ole">
            <p:oleObj spid="_x0000_s43010" name="Equation" r:id="rId3" imgW="1219200" imgH="393700" progId="Equation.3">
              <p:embed/>
            </p:oleObj>
          </a:graphicData>
        </a:graphic>
      </p:graphicFrame>
      <p:pic>
        <p:nvPicPr>
          <p:cNvPr id="5" name="Picture 4" descr="poi.tif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4343400"/>
            <a:ext cx="2971800" cy="223708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71800" y="6553200"/>
            <a:ext cx="3352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Baskerville Old Face"/>
                <a:cs typeface="Baskerville Old Face"/>
              </a:rPr>
              <a:t>http://</a:t>
            </a:r>
            <a:r>
              <a:rPr lang="en-US" sz="1200" dirty="0" err="1" smtClean="0">
                <a:latin typeface="Baskerville Old Face"/>
                <a:cs typeface="Baskerville Old Face"/>
              </a:rPr>
              <a:t>en.wikipedia.org/wiki/Poisson_distribution</a:t>
            </a:r>
            <a:endParaRPr lang="en-US" sz="1200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39377" y="19862800"/>
            <a:ext cx="9458523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97000" y="290945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762367"/>
            <a:ext cx="7315200" cy="4714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219200" y="1828800"/>
            <a:ext cx="7162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Baskerville Old Face"/>
                <a:cs typeface="Baskerville Old Face"/>
              </a:rPr>
              <a:t>Histogram and Distribution Fitting of </a:t>
            </a:r>
            <a:br>
              <a:rPr lang="en-US" sz="4000" b="1" dirty="0" smtClean="0">
                <a:latin typeface="Baskerville Old Face"/>
                <a:cs typeface="Baskerville Old Face"/>
              </a:rPr>
            </a:br>
            <a:r>
              <a:rPr lang="en-US" sz="4000" b="1" dirty="0" smtClean="0">
                <a:latin typeface="Baskerville Old Face"/>
                <a:cs typeface="Baskerville Old Face"/>
              </a:rPr>
              <a:t>Non-Zero Demand Quantities</a:t>
            </a:r>
            <a:r>
              <a:rPr lang="en-US" b="1" dirty="0" smtClean="0">
                <a:latin typeface="Baskerville Old Face"/>
                <a:cs typeface="Baskerville Old Face"/>
              </a:rPr>
              <a:t>	</a:t>
            </a:r>
            <a:endParaRPr lang="en-US" b="1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The (</a:t>
            </a:r>
            <a:r>
              <a:rPr lang="el-GR" b="1" i="1" dirty="0" smtClean="0">
                <a:latin typeface="Baskerville Old Face"/>
                <a:cs typeface="Baskerville Old Face"/>
              </a:rPr>
              <a:t>π</a:t>
            </a:r>
            <a:r>
              <a:rPr lang="en-US" b="1" i="1" dirty="0" smtClean="0">
                <a:latin typeface="Baskerville Old Face"/>
                <a:cs typeface="Baskerville Old Face"/>
              </a:rPr>
              <a:t>, </a:t>
            </a:r>
            <a:r>
              <a:rPr lang="en-US" b="1" i="1" dirty="0" err="1" smtClean="0">
                <a:latin typeface="Baskerville Old Face"/>
                <a:cs typeface="Baskerville Old Face"/>
              </a:rPr>
              <a:t>p</a:t>
            </a:r>
            <a:r>
              <a:rPr lang="en-US" b="1" i="1" dirty="0" smtClean="0">
                <a:latin typeface="Baskerville Old Face"/>
                <a:cs typeface="Baskerville Old Face"/>
              </a:rPr>
              <a:t>, P</a:t>
            </a:r>
            <a:r>
              <a:rPr lang="en-US" b="1" dirty="0" smtClean="0">
                <a:latin typeface="Baskerville Old Face"/>
                <a:cs typeface="Baskerville Old Face"/>
              </a:rPr>
              <a:t>) policy</a:t>
            </a:r>
            <a:endParaRPr lang="en-US" b="1" dirty="0">
              <a:latin typeface="Baskerville Old Face"/>
              <a:cs typeface="Baskerville Old Fac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>
                <a:latin typeface="Baskerville Old Face"/>
                <a:cs typeface="Baskerville Old Face"/>
              </a:rPr>
              <a:t>  Order When</a:t>
            </a:r>
          </a:p>
          <a:p>
            <a:pPr marL="0" indent="0">
              <a:buNone/>
            </a:pPr>
            <a:endParaRPr lang="en-US" dirty="0" smtClean="0">
              <a:latin typeface="Baskerville Old Face"/>
              <a:cs typeface="Baskerville Old Face"/>
            </a:endParaRPr>
          </a:p>
          <a:p>
            <a:pPr marL="0" indent="0">
              <a:buNone/>
            </a:pPr>
            <a:endParaRPr lang="en-US" dirty="0" smtClean="0">
              <a:latin typeface="Baskerville Old Face"/>
              <a:cs typeface="Baskerville Old Face"/>
            </a:endParaRPr>
          </a:p>
          <a:p>
            <a:pPr marL="0" indent="0"/>
            <a:r>
              <a:rPr lang="en-US" dirty="0" smtClean="0">
                <a:latin typeface="Baskerville Old Face"/>
                <a:cs typeface="Baskerville Old Face"/>
              </a:rPr>
              <a:t>  Order Quantity</a:t>
            </a:r>
            <a:endParaRPr lang="en-US" dirty="0">
              <a:latin typeface="Baskerville Old Face"/>
              <a:cs typeface="Baskerville Old Face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922338" y="2235200"/>
          <a:ext cx="5440363" cy="636588"/>
        </p:xfrm>
        <a:graphic>
          <a:graphicData uri="http://schemas.openxmlformats.org/presentationml/2006/ole">
            <p:oleObj spid="_x0000_s29698" name="Equation" r:id="rId4" imgW="2171520" imgH="25380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55663" y="3902075"/>
          <a:ext cx="3022600" cy="636588"/>
        </p:xfrm>
        <a:graphic>
          <a:graphicData uri="http://schemas.openxmlformats.org/presentationml/2006/ole">
            <p:oleObj spid="_x0000_s29699" name="Equation" r:id="rId5" imgW="1206360" imgH="253800" progId="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220524" y="4643438"/>
          <a:ext cx="4589153" cy="1193800"/>
        </p:xfrm>
        <a:graphic>
          <a:graphicData uri="http://schemas.openxmlformats.org/presentationml/2006/ole">
            <p:oleObj spid="_x0000_s29700" name="Equation" r:id="rId6" imgW="3759120" imgH="9777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Baskerville Old Face"/>
                <a:cs typeface="Baskerville Old Face"/>
              </a:rPr>
              <a:t>New Simulation Structure</a:t>
            </a:r>
            <a:endParaRPr lang="en-US" b="1" dirty="0">
              <a:latin typeface="Baskerville Old Face"/>
              <a:cs typeface="Baskerville Old Fac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38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latin typeface="Baskerville Old Face"/>
                <a:cs typeface="Baskerville Old Face"/>
              </a:rPr>
              <a:t>Organization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Modular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Interchangeable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Bottom up debugging</a:t>
            </a:r>
          </a:p>
          <a:p>
            <a:r>
              <a:rPr lang="en-US" dirty="0" smtClean="0">
                <a:latin typeface="Baskerville Old Face"/>
                <a:cs typeface="Baskerville Old Face"/>
              </a:rPr>
              <a:t>Global Data Structure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Very fast runtime </a:t>
            </a:r>
          </a:p>
          <a:p>
            <a:pPr lvl="1"/>
            <a:r>
              <a:rPr lang="en-US" dirty="0" smtClean="0">
                <a:latin typeface="Baskerville Old Face"/>
                <a:cs typeface="Baskerville Old Face"/>
              </a:rPr>
              <a:t>[[lists]] nested in [lists]</a:t>
            </a:r>
          </a:p>
          <a:p>
            <a:pPr lvl="2"/>
            <a:r>
              <a:rPr lang="en-US" dirty="0" smtClean="0">
                <a:latin typeface="Baskerville Old Face"/>
                <a:cs typeface="Baskerville Old Face"/>
              </a:rPr>
              <a:t>Lists may contain many types: vectors, strings, floats, functions…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3733800"/>
            <a:ext cx="1447800" cy="2743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skerville Old Face"/>
                <a:cs typeface="Baskerville Old Face"/>
              </a:rPr>
              <a:t>Main simulation:</a:t>
            </a:r>
          </a:p>
          <a:p>
            <a:pPr algn="ctr"/>
            <a:r>
              <a:rPr lang="en-US" dirty="0" smtClean="0">
                <a:latin typeface="Baskerville Old Face"/>
                <a:cs typeface="Baskerville Old Face"/>
              </a:rPr>
              <a:t>Data structure aware</a:t>
            </a:r>
            <a:endParaRPr lang="en-US" dirty="0">
              <a:latin typeface="Baskerville Old Face"/>
              <a:cs typeface="Baskerville Old Face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86200" y="3733800"/>
            <a:ext cx="1447800" cy="2743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skerville Old Face"/>
                <a:cs typeface="Baskerville Old Face"/>
              </a:rPr>
              <a:t>Director for Each Method:</a:t>
            </a:r>
          </a:p>
          <a:p>
            <a:pPr algn="ctr"/>
            <a:r>
              <a:rPr lang="en-US" dirty="0" smtClean="0">
                <a:latin typeface="Baskerville Old Face"/>
                <a:cs typeface="Baskerville Old Face"/>
              </a:rPr>
              <a:t>Data Structure ignorant</a:t>
            </a:r>
            <a:endParaRPr lang="en-US" dirty="0">
              <a:latin typeface="Baskerville Old Face"/>
              <a:cs typeface="Baskerville Old Face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67600" y="3733800"/>
            <a:ext cx="1447800" cy="2743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skerville Old Face"/>
                <a:cs typeface="Baskerville Old Face"/>
              </a:rPr>
              <a:t>Generic Function definitions</a:t>
            </a:r>
            <a:endParaRPr lang="en-US" dirty="0">
              <a:latin typeface="Baskerville Old Face"/>
              <a:cs typeface="Baskerville Old Face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828800" y="4191000"/>
            <a:ext cx="1981200" cy="3596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Baskerville Old Face"/>
                <a:cs typeface="Baskerville Old Face"/>
              </a:rPr>
              <a:t>Generic call </a:t>
            </a:r>
            <a:r>
              <a:rPr lang="en-US" sz="1400" dirty="0" err="1" smtClean="0">
                <a:latin typeface="Baskerville Old Face"/>
                <a:cs typeface="Baskerville Old Face"/>
              </a:rPr>
              <a:t>args</a:t>
            </a:r>
            <a:endParaRPr lang="en-US" sz="1400" dirty="0">
              <a:latin typeface="Baskerville Old Face"/>
              <a:cs typeface="Baskerville Old Face"/>
            </a:endParaRPr>
          </a:p>
        </p:txBody>
      </p:sp>
      <p:sp>
        <p:nvSpPr>
          <p:cNvPr id="8" name="Left Arrow 7"/>
          <p:cNvSpPr/>
          <p:nvPr/>
        </p:nvSpPr>
        <p:spPr>
          <a:xfrm>
            <a:off x="1828800" y="5562600"/>
            <a:ext cx="1981200" cy="359624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Baskerville Old Face"/>
                <a:cs typeface="Baskerville Old Face"/>
              </a:rPr>
              <a:t>Generic return </a:t>
            </a:r>
            <a:r>
              <a:rPr lang="en-US" sz="1400" dirty="0" err="1" smtClean="0">
                <a:latin typeface="Baskerville Old Face"/>
                <a:cs typeface="Baskerville Old Face"/>
              </a:rPr>
              <a:t>args</a:t>
            </a:r>
            <a:endParaRPr lang="en-US" sz="1400" dirty="0">
              <a:latin typeface="Baskerville Old Face"/>
              <a:cs typeface="Baskerville Old Face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5410200" y="4191000"/>
            <a:ext cx="1981200" cy="3596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Baskerville Old Face"/>
                <a:cs typeface="Baskerville Old Face"/>
              </a:rPr>
              <a:t>Specific call </a:t>
            </a:r>
            <a:r>
              <a:rPr lang="en-US" sz="1400" dirty="0" err="1" smtClean="0">
                <a:latin typeface="Baskerville Old Face"/>
                <a:cs typeface="Baskerville Old Face"/>
              </a:rPr>
              <a:t>args</a:t>
            </a:r>
            <a:endParaRPr lang="en-US" sz="1400" dirty="0">
              <a:latin typeface="Baskerville Old Face"/>
              <a:cs typeface="Baskerville Old Face"/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5410200" y="5562600"/>
            <a:ext cx="1981200" cy="359624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Baskerville Old Face"/>
                <a:cs typeface="Baskerville Old Face"/>
              </a:rPr>
              <a:t>Specifc</a:t>
            </a:r>
            <a:r>
              <a:rPr lang="en-US" sz="1400" dirty="0" smtClean="0">
                <a:latin typeface="Baskerville Old Face"/>
                <a:cs typeface="Baskerville Old Face"/>
              </a:rPr>
              <a:t> return </a:t>
            </a:r>
            <a:r>
              <a:rPr lang="en-US" sz="1400" dirty="0" err="1" smtClean="0">
                <a:latin typeface="Baskerville Old Face"/>
                <a:cs typeface="Baskerville Old Face"/>
              </a:rPr>
              <a:t>args</a:t>
            </a:r>
            <a:endParaRPr lang="en-US" sz="1400" dirty="0">
              <a:latin typeface="Baskerville Old Face"/>
              <a:cs typeface="Baskerville Old F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552</Words>
  <Application>Microsoft Macintosh PowerPoint</Application>
  <PresentationFormat>On-screen Show (4:3)</PresentationFormat>
  <Paragraphs>80</Paragraphs>
  <Slides>13</Slides>
  <Notes>3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Methods for Forecasting Seasonal Items With Intermittent Demand</vt:lpstr>
      <vt:lpstr>Overview </vt:lpstr>
      <vt:lpstr>Seasonal Items</vt:lpstr>
      <vt:lpstr>Demand Quantity of a Representative Seasonal Item</vt:lpstr>
      <vt:lpstr>Assumptions</vt:lpstr>
      <vt:lpstr>Assumptions</vt:lpstr>
      <vt:lpstr>Histogram and Distribution Fitting of  Non-Zero Demand Quantities </vt:lpstr>
      <vt:lpstr>The (π, p, P) policy</vt:lpstr>
      <vt:lpstr>New Simulation Structure</vt:lpstr>
      <vt:lpstr>Performance</vt:lpstr>
      <vt:lpstr>ROII for π =.9 </vt:lpstr>
      <vt:lpstr>Future Work </vt:lpstr>
      <vt:lpstr>Giving Thanks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Modeling &amp; Advanced Forecasting</dc:title>
  <dc:creator>Harvey Chris</dc:creator>
  <cp:lastModifiedBy>Christopher Harvey</cp:lastModifiedBy>
  <cp:revision>70</cp:revision>
  <dcterms:created xsi:type="dcterms:W3CDTF">2011-04-09T21:32:42Z</dcterms:created>
  <dcterms:modified xsi:type="dcterms:W3CDTF">2011-04-09T21:33:00Z</dcterms:modified>
</cp:coreProperties>
</file>