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handoutMasterIdLst>
    <p:handoutMasterId r:id="rId18"/>
  </p:handoutMasterIdLst>
  <p:sldIdLst>
    <p:sldId id="256" r:id="rId2"/>
    <p:sldId id="257" r:id="rId3"/>
    <p:sldId id="258" r:id="rId4"/>
    <p:sldId id="259" r:id="rId5"/>
    <p:sldId id="260" r:id="rId6"/>
    <p:sldId id="262" r:id="rId7"/>
    <p:sldId id="261" r:id="rId8"/>
    <p:sldId id="263" r:id="rId9"/>
    <p:sldId id="264" r:id="rId10"/>
    <p:sldId id="270" r:id="rId11"/>
    <p:sldId id="265" r:id="rId12"/>
    <p:sldId id="266" r:id="rId13"/>
    <p:sldId id="267" r:id="rId14"/>
    <p:sldId id="268" r:id="rId15"/>
    <p:sldId id="269"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84500" autoAdjust="0"/>
  </p:normalViewPr>
  <p:slideViewPr>
    <p:cSldViewPr>
      <p:cViewPr varScale="1">
        <p:scale>
          <a:sx n="66" d="100"/>
          <a:sy n="66" d="100"/>
        </p:scale>
        <p:origin x="-1284"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85" d="100"/>
          <a:sy n="85" d="100"/>
        </p:scale>
        <p:origin x="-3150" y="-78"/>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723AD3A-3457-4C77-86B6-526FEFA94AB3}" type="datetimeFigureOut">
              <a:rPr lang="en-US" smtClean="0"/>
              <a:pPr/>
              <a:t>4/6/2011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6FC2293-308F-4D76-A25E-2DCCA150BA8B}"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420655A-9DC8-497D-9041-7273813F144E}" type="datetimeFigureOut">
              <a:rPr lang="en-US" smtClean="0"/>
              <a:pPr/>
              <a:t>4/6/2011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CBE429C-658F-4435-AA1A-21F773B482A5}"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CBE429C-658F-4435-AA1A-21F773B482A5}"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CBE429C-658F-4435-AA1A-21F773B482A5}"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number of elements in</a:t>
            </a:r>
            <a:r>
              <a:rPr lang="en-US" baseline="0" dirty="0" smtClean="0"/>
              <a:t> Un can be calculated with the Euler </a:t>
            </a:r>
            <a:r>
              <a:rPr lang="en-US" baseline="0" dirty="0" err="1" smtClean="0"/>
              <a:t>totient</a:t>
            </a:r>
            <a:r>
              <a:rPr lang="en-US" baseline="0" dirty="0" smtClean="0"/>
              <a:t> function.</a:t>
            </a:r>
          </a:p>
          <a:p>
            <a:r>
              <a:rPr lang="en-US" baseline="0" dirty="0" smtClean="0"/>
              <a:t>Examine U30 for possible twin candidates: 30x+w with w in {11,17,29}.</a:t>
            </a:r>
          </a:p>
          <a:p>
            <a:r>
              <a:rPr lang="en-US" baseline="0" dirty="0" smtClean="0"/>
              <a:t>r# = p1 * p2 * … * pr where pr is the </a:t>
            </a:r>
            <a:r>
              <a:rPr lang="en-US" baseline="0" dirty="0" err="1" smtClean="0"/>
              <a:t>rth</a:t>
            </a:r>
            <a:r>
              <a:rPr lang="en-US" baseline="0" dirty="0" smtClean="0"/>
              <a:t> prime.</a:t>
            </a:r>
          </a:p>
          <a:p>
            <a:r>
              <a:rPr lang="en-US" baseline="0" dirty="0" smtClean="0"/>
              <a:t>You want r#&gt;k.</a:t>
            </a:r>
          </a:p>
          <a:p>
            <a:endParaRPr lang="en-US" dirty="0"/>
          </a:p>
        </p:txBody>
      </p:sp>
      <p:sp>
        <p:nvSpPr>
          <p:cNvPr id="4" name="Slide Number Placeholder 3"/>
          <p:cNvSpPr>
            <a:spLocks noGrp="1"/>
          </p:cNvSpPr>
          <p:nvPr>
            <p:ph type="sldNum" sz="quarter" idx="10"/>
          </p:nvPr>
        </p:nvSpPr>
        <p:spPr/>
        <p:txBody>
          <a:bodyPr/>
          <a:lstStyle/>
          <a:p>
            <a:fld id="{7CBE429C-658F-4435-AA1A-21F773B482A5}"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There is some theory for the development</a:t>
            </a:r>
            <a:r>
              <a:rPr lang="en-US" baseline="0" dirty="0" smtClean="0"/>
              <a:t> of this equation, but it requires some assumptions.</a:t>
            </a:r>
          </a:p>
          <a:p>
            <a:r>
              <a:rPr lang="en-US" baseline="0" dirty="0" smtClean="0"/>
              <a:t>If k=0, and C = 1, this reduces to another form of the prime number theorem.</a:t>
            </a:r>
          </a:p>
          <a:p>
            <a:r>
              <a:rPr lang="en-US" baseline="0" dirty="0" smtClean="0"/>
              <a:t>The right side would be the logarithmic integral that approximates the prime counting function.</a:t>
            </a:r>
            <a:endParaRPr lang="en-US" dirty="0"/>
          </a:p>
        </p:txBody>
      </p:sp>
      <p:sp>
        <p:nvSpPr>
          <p:cNvPr id="4" name="Slide Number Placeholder 3"/>
          <p:cNvSpPr>
            <a:spLocks noGrp="1"/>
          </p:cNvSpPr>
          <p:nvPr>
            <p:ph type="sldNum" sz="quarter" idx="10"/>
          </p:nvPr>
        </p:nvSpPr>
        <p:spPr/>
        <p:txBody>
          <a:bodyPr/>
          <a:lstStyle/>
          <a:p>
            <a:fld id="{7CBE429C-658F-4435-AA1A-21F773B482A5}"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a:t>
            </a:r>
            <a:r>
              <a:rPr lang="en-US" baseline="0" dirty="0" smtClean="0"/>
              <a:t> 2</a:t>
            </a:r>
            <a:r>
              <a:rPr lang="en-US" baseline="30000" dirty="0" smtClean="0"/>
              <a:t>nd</a:t>
            </a:r>
            <a:r>
              <a:rPr lang="en-US" baseline="0" dirty="0" smtClean="0"/>
              <a:t> conjecture says that the first x primes are denser than any constellation of x primes.  The possible counterexample says that the constellation with 447 primes is denser than the first 447 primes.  In 1974, Richards proved that the first and second Hardy </a:t>
            </a:r>
            <a:r>
              <a:rPr lang="en-US" baseline="0" dirty="0" err="1" smtClean="0"/>
              <a:t>Littlewood</a:t>
            </a:r>
            <a:r>
              <a:rPr lang="en-US" baseline="0" dirty="0" smtClean="0"/>
              <a:t> conjectures are not both true.</a:t>
            </a:r>
            <a:endParaRPr lang="en-US" dirty="0"/>
          </a:p>
        </p:txBody>
      </p:sp>
      <p:sp>
        <p:nvSpPr>
          <p:cNvPr id="4" name="Slide Number Placeholder 3"/>
          <p:cNvSpPr>
            <a:spLocks noGrp="1"/>
          </p:cNvSpPr>
          <p:nvPr>
            <p:ph type="sldNum" sz="quarter" idx="10"/>
          </p:nvPr>
        </p:nvSpPr>
        <p:spPr/>
        <p:txBody>
          <a:bodyPr/>
          <a:lstStyle/>
          <a:p>
            <a:fld id="{7CBE429C-658F-4435-AA1A-21F773B482A5}"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CBE429C-658F-4435-AA1A-21F773B482A5}"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Here are 4 web pages, and 2 books that I have.</a:t>
            </a:r>
          </a:p>
          <a:p>
            <a:endParaRPr lang="en-US" dirty="0"/>
          </a:p>
        </p:txBody>
      </p:sp>
      <p:sp>
        <p:nvSpPr>
          <p:cNvPr id="4" name="Slide Number Placeholder 3"/>
          <p:cNvSpPr>
            <a:spLocks noGrp="1"/>
          </p:cNvSpPr>
          <p:nvPr>
            <p:ph type="sldNum" sz="quarter" idx="10"/>
          </p:nvPr>
        </p:nvSpPr>
        <p:spPr/>
        <p:txBody>
          <a:bodyPr/>
          <a:lstStyle/>
          <a:p>
            <a:fld id="{7CBE429C-658F-4435-AA1A-21F773B482A5}" type="slidenum">
              <a:rPr lang="en-US" smtClean="0"/>
              <a:pPr/>
              <a:t>15</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 have never seen the</a:t>
            </a:r>
            <a:r>
              <a:rPr lang="en-US" baseline="0" dirty="0" smtClean="0"/>
              <a:t> symbol |P anywhere in any literature, but I would like to define it as the set of all primes.</a:t>
            </a:r>
            <a:endParaRPr lang="en-US" dirty="0"/>
          </a:p>
        </p:txBody>
      </p:sp>
      <p:sp>
        <p:nvSpPr>
          <p:cNvPr id="4" name="Slide Number Placeholder 3"/>
          <p:cNvSpPr>
            <a:spLocks noGrp="1"/>
          </p:cNvSpPr>
          <p:nvPr>
            <p:ph type="sldNum" sz="quarter" idx="10"/>
          </p:nvPr>
        </p:nvSpPr>
        <p:spPr/>
        <p:txBody>
          <a:bodyPr/>
          <a:lstStyle/>
          <a:p>
            <a:fld id="{7CBE429C-658F-4435-AA1A-21F773B482A5}"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CBE429C-658F-4435-AA1A-21F773B482A5}"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For example </a:t>
            </a:r>
            <a:r>
              <a:rPr lang="en-US" dirty="0" err="1" smtClean="0"/>
              <a:t>Ln</a:t>
            </a:r>
            <a:r>
              <a:rPr lang="en-US" dirty="0" smtClean="0"/>
              <a:t>(10) = 2.3</a:t>
            </a:r>
          </a:p>
          <a:p>
            <a:r>
              <a:rPr lang="en-US" dirty="0" err="1" smtClean="0"/>
              <a:t>Ln</a:t>
            </a:r>
            <a:r>
              <a:rPr lang="en-US" dirty="0" smtClean="0"/>
              <a:t>(100)</a:t>
            </a:r>
            <a:r>
              <a:rPr lang="en-US" baseline="0" dirty="0" smtClean="0"/>
              <a:t> = 4.6</a:t>
            </a:r>
          </a:p>
          <a:p>
            <a:r>
              <a:rPr lang="en-US" baseline="0" dirty="0" err="1" smtClean="0"/>
              <a:t>Ln</a:t>
            </a:r>
            <a:r>
              <a:rPr lang="en-US" baseline="0" dirty="0" smtClean="0"/>
              <a:t>(10^n) = n*2.3</a:t>
            </a:r>
            <a:endParaRPr lang="en-US" dirty="0"/>
          </a:p>
        </p:txBody>
      </p:sp>
      <p:sp>
        <p:nvSpPr>
          <p:cNvPr id="4" name="Slide Number Placeholder 3"/>
          <p:cNvSpPr>
            <a:spLocks noGrp="1"/>
          </p:cNvSpPr>
          <p:nvPr>
            <p:ph type="sldNum" sz="quarter" idx="10"/>
          </p:nvPr>
        </p:nvSpPr>
        <p:spPr/>
        <p:txBody>
          <a:bodyPr/>
          <a:lstStyle/>
          <a:p>
            <a:fld id="{7CBE429C-658F-4435-AA1A-21F773B482A5}"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CBE429C-658F-4435-AA1A-21F773B482A5}"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CBE429C-658F-4435-AA1A-21F773B482A5}"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CBE429C-658F-4435-AA1A-21F773B482A5}"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is known as</a:t>
            </a:r>
            <a:r>
              <a:rPr lang="en-US" baseline="0" dirty="0" smtClean="0"/>
              <a:t> the prime k-</a:t>
            </a:r>
            <a:r>
              <a:rPr lang="en-US" baseline="0" dirty="0" err="1" smtClean="0"/>
              <a:t>tuple</a:t>
            </a:r>
            <a:r>
              <a:rPr lang="en-US" baseline="0" dirty="0" smtClean="0"/>
              <a:t> conjecture.  This is part of the First Hardy </a:t>
            </a:r>
            <a:r>
              <a:rPr lang="en-US" baseline="0" dirty="0" err="1" smtClean="0"/>
              <a:t>Littlewood</a:t>
            </a:r>
            <a:r>
              <a:rPr lang="en-US" baseline="0" dirty="0" smtClean="0"/>
              <a:t> Conjecture.</a:t>
            </a:r>
            <a:endParaRPr lang="en-US" dirty="0"/>
          </a:p>
        </p:txBody>
      </p:sp>
      <p:sp>
        <p:nvSpPr>
          <p:cNvPr id="4" name="Slide Number Placeholder 3"/>
          <p:cNvSpPr>
            <a:spLocks noGrp="1"/>
          </p:cNvSpPr>
          <p:nvPr>
            <p:ph type="sldNum" sz="quarter" idx="10"/>
          </p:nvPr>
        </p:nvSpPr>
        <p:spPr/>
        <p:txBody>
          <a:bodyPr/>
          <a:lstStyle/>
          <a:p>
            <a:fld id="{7CBE429C-658F-4435-AA1A-21F773B482A5}"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a:t>
            </a:r>
            <a:r>
              <a:rPr lang="en-US" baseline="0" dirty="0" smtClean="0"/>
              <a:t> is the prime k-</a:t>
            </a:r>
            <a:r>
              <a:rPr lang="en-US" baseline="0" dirty="0" err="1" smtClean="0"/>
              <a:t>tuple</a:t>
            </a:r>
            <a:r>
              <a:rPr lang="en-US" baseline="0" dirty="0" smtClean="0"/>
              <a:t> counting function.</a:t>
            </a:r>
            <a:endParaRPr lang="en-US" dirty="0"/>
          </a:p>
        </p:txBody>
      </p:sp>
      <p:sp>
        <p:nvSpPr>
          <p:cNvPr id="4" name="Slide Number Placeholder 3"/>
          <p:cNvSpPr>
            <a:spLocks noGrp="1"/>
          </p:cNvSpPr>
          <p:nvPr>
            <p:ph type="sldNum" sz="quarter" idx="10"/>
          </p:nvPr>
        </p:nvSpPr>
        <p:spPr/>
        <p:txBody>
          <a:bodyPr/>
          <a:lstStyle/>
          <a:p>
            <a:fld id="{7CBE429C-658F-4435-AA1A-21F773B482A5}"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5BC8C02-FC4F-421F-A810-858E6AE1367D}" type="datetimeFigureOut">
              <a:rPr lang="en-US" smtClean="0"/>
              <a:pPr/>
              <a:t>4/6/2011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DE4F2E-09B2-43AF-9D40-A032C1462D9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5BC8C02-FC4F-421F-A810-858E6AE1367D}" type="datetimeFigureOut">
              <a:rPr lang="en-US" smtClean="0"/>
              <a:pPr/>
              <a:t>4/6/2011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DE4F2E-09B2-43AF-9D40-A032C1462D9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5BC8C02-FC4F-421F-A810-858E6AE1367D}" type="datetimeFigureOut">
              <a:rPr lang="en-US" smtClean="0"/>
              <a:pPr/>
              <a:t>4/6/2011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DE4F2E-09B2-43AF-9D40-A032C1462D9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5BC8C02-FC4F-421F-A810-858E6AE1367D}" type="datetimeFigureOut">
              <a:rPr lang="en-US" smtClean="0"/>
              <a:pPr/>
              <a:t>4/6/2011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DE4F2E-09B2-43AF-9D40-A032C1462D9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5BC8C02-FC4F-421F-A810-858E6AE1367D}" type="datetimeFigureOut">
              <a:rPr lang="en-US" smtClean="0"/>
              <a:pPr/>
              <a:t>4/6/2011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DE4F2E-09B2-43AF-9D40-A032C1462D9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5BC8C02-FC4F-421F-A810-858E6AE1367D}" type="datetimeFigureOut">
              <a:rPr lang="en-US" smtClean="0"/>
              <a:pPr/>
              <a:t>4/6/2011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DE4F2E-09B2-43AF-9D40-A032C1462D9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5BC8C02-FC4F-421F-A810-858E6AE1367D}" type="datetimeFigureOut">
              <a:rPr lang="en-US" smtClean="0"/>
              <a:pPr/>
              <a:t>4/6/2011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DE4F2E-09B2-43AF-9D40-A032C1462D9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5BC8C02-FC4F-421F-A810-858E6AE1367D}" type="datetimeFigureOut">
              <a:rPr lang="en-US" smtClean="0"/>
              <a:pPr/>
              <a:t>4/6/2011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DE4F2E-09B2-43AF-9D40-A032C1462D9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5BC8C02-FC4F-421F-A810-858E6AE1367D}" type="datetimeFigureOut">
              <a:rPr lang="en-US" smtClean="0"/>
              <a:pPr/>
              <a:t>4/6/2011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DE4F2E-09B2-43AF-9D40-A032C1462D9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5BC8C02-FC4F-421F-A810-858E6AE1367D}" type="datetimeFigureOut">
              <a:rPr lang="en-US" smtClean="0"/>
              <a:pPr/>
              <a:t>4/6/2011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DE4F2E-09B2-43AF-9D40-A032C1462D9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5BC8C02-FC4F-421F-A810-858E6AE1367D}" type="datetimeFigureOut">
              <a:rPr lang="en-US" smtClean="0"/>
              <a:pPr/>
              <a:t>4/6/2011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DE4F2E-09B2-43AF-9D40-A032C1462D9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5BC8C02-FC4F-421F-A810-858E6AE1367D}" type="datetimeFigureOut">
              <a:rPr lang="en-US" smtClean="0"/>
              <a:pPr/>
              <a:t>4/6/2011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DE4F2E-09B2-43AF-9D40-A032C1462D9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www.sam.math.ethz.ch/~waldvoge/Projects/clprimes05.pdf"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hyperlink" Target="http://mathworld.wolfram.com/Hardy-LittlewoodConjectures.html" TargetMode="External"/><Relationship Id="rId5" Type="http://schemas.openxmlformats.org/officeDocument/2006/relationships/hyperlink" Target="http://anthony.d.forbes.googlepages.com/ktuplets.htm" TargetMode="External"/><Relationship Id="rId4" Type="http://schemas.openxmlformats.org/officeDocument/2006/relationships/hyperlink" Target="http://www.opertech.com/primes/k-tuples.html"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Prime Constellations</a:t>
            </a:r>
            <a:endParaRPr lang="en-US" dirty="0"/>
          </a:p>
        </p:txBody>
      </p:sp>
      <p:sp>
        <p:nvSpPr>
          <p:cNvPr id="3" name="Subtitle 2"/>
          <p:cNvSpPr>
            <a:spLocks noGrp="1"/>
          </p:cNvSpPr>
          <p:nvPr>
            <p:ph type="subTitle" idx="1"/>
          </p:nvPr>
        </p:nvSpPr>
        <p:spPr/>
        <p:txBody>
          <a:bodyPr/>
          <a:lstStyle/>
          <a:p>
            <a:r>
              <a:rPr lang="en-US" dirty="0" smtClean="0">
                <a:solidFill>
                  <a:schemeClr val="tx1"/>
                </a:solidFill>
              </a:rPr>
              <a:t>By Matt Anderson</a:t>
            </a:r>
          </a:p>
          <a:p>
            <a:r>
              <a:rPr lang="en-US" dirty="0" smtClean="0">
                <a:solidFill>
                  <a:schemeClr val="tx1"/>
                </a:solidFill>
              </a:rPr>
              <a:t>4/9/2011</a:t>
            </a:r>
            <a:endParaRPr lang="en-US"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5334000"/>
          </a:xfrm>
        </p:spPr>
        <p:txBody>
          <a:bodyPr>
            <a:normAutofit/>
          </a:bodyPr>
          <a:lstStyle/>
          <a:p>
            <a:r>
              <a:rPr lang="en-US" sz="3200" dirty="0" smtClean="0"/>
              <a:t>For example </a:t>
            </a:r>
            <a:r>
              <a:rPr lang="el-GR" sz="3200" dirty="0" smtClean="0"/>
              <a:t>π</a:t>
            </a:r>
            <a:r>
              <a:rPr lang="en-US" sz="3200" dirty="0" smtClean="0"/>
              <a:t>2(x) counts the number of twin primes less than or equal to x.  Similarly </a:t>
            </a:r>
            <a:r>
              <a:rPr lang="el-GR" sz="3200" dirty="0" smtClean="0"/>
              <a:t>π</a:t>
            </a:r>
            <a:r>
              <a:rPr lang="en-US" sz="3200" dirty="0" smtClean="0"/>
              <a:t>4(x) counts the number of cousin primes less than or equal to x.  Twin primes have the from 6x+5 and 6x+7.  We know that from divisibility by 2 and 3.</a:t>
            </a:r>
            <a:br>
              <a:rPr lang="en-US" sz="3200" dirty="0" smtClean="0"/>
            </a:br>
            <a:r>
              <a:rPr lang="en-US" sz="3200" dirty="0" smtClean="0"/>
              <a:t>Primes p &gt; 3 must have the form:</a:t>
            </a:r>
            <a:br>
              <a:rPr lang="en-US" sz="3200" dirty="0" smtClean="0"/>
            </a:br>
            <a:r>
              <a:rPr lang="en-US" sz="3200" dirty="0" smtClean="0"/>
              <a:t>p=1 mod 6</a:t>
            </a:r>
            <a:br>
              <a:rPr lang="en-US" sz="3200" dirty="0" smtClean="0"/>
            </a:br>
            <a:r>
              <a:rPr lang="en-US" sz="3200" dirty="0" smtClean="0"/>
              <a:t>or </a:t>
            </a:r>
            <a:br>
              <a:rPr lang="en-US" sz="3200" dirty="0" smtClean="0"/>
            </a:br>
            <a:r>
              <a:rPr lang="en-US" sz="3200" dirty="0" smtClean="0"/>
              <a:t>p=5 mod 6</a:t>
            </a:r>
            <a:br>
              <a:rPr lang="en-US" sz="3200" dirty="0" smtClean="0"/>
            </a:br>
            <a:r>
              <a:rPr lang="en-US" sz="3200" dirty="0" smtClean="0"/>
              <a:t>otherwise, they would be divisible by 2 or 3.</a:t>
            </a:r>
            <a:endParaRPr lang="en-US" sz="32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068762"/>
          </a:xfrm>
        </p:spPr>
        <p:txBody>
          <a:bodyPr>
            <a:normAutofit/>
          </a:bodyPr>
          <a:lstStyle/>
          <a:p>
            <a:r>
              <a:rPr lang="en-US" sz="3600" dirty="0" smtClean="0"/>
              <a:t>To find k-</a:t>
            </a:r>
            <a:r>
              <a:rPr lang="en-US" sz="3600" dirty="0" err="1" smtClean="0"/>
              <a:t>tuples</a:t>
            </a:r>
            <a:r>
              <a:rPr lang="en-US" sz="3600" dirty="0" smtClean="0"/>
              <a:t>, one must determine the values of a and b in</a:t>
            </a:r>
            <a:br>
              <a:rPr lang="en-US" sz="3600" dirty="0" smtClean="0"/>
            </a:br>
            <a:r>
              <a:rPr lang="en-US" sz="3600" dirty="0" smtClean="0"/>
              <a:t>p=</a:t>
            </a:r>
            <a:r>
              <a:rPr lang="en-US" sz="3600" dirty="0" err="1" smtClean="0"/>
              <a:t>ax+b</a:t>
            </a:r>
            <a:r>
              <a:rPr lang="en-US" sz="3600" dirty="0" smtClean="0"/>
              <a:t> for the smallest prime p in a constellation.  One way to do this is by examining Ur# where r# (read r </a:t>
            </a:r>
            <a:r>
              <a:rPr lang="en-US" sz="3600" dirty="0" err="1" smtClean="0"/>
              <a:t>primorial</a:t>
            </a:r>
            <a:r>
              <a:rPr lang="en-US" sz="3600" dirty="0" smtClean="0"/>
              <a:t>) is the product of the first r primes and Ur# is the set of units mod r#.  </a:t>
            </a:r>
            <a:endParaRPr lang="en-US" sz="3600" dirty="0"/>
          </a:p>
        </p:txBody>
      </p:sp>
      <p:graphicFrame>
        <p:nvGraphicFramePr>
          <p:cNvPr id="4" name="Content Placeholder 3"/>
          <p:cNvGraphicFramePr>
            <a:graphicFrameLocks noGrp="1"/>
          </p:cNvGraphicFramePr>
          <p:nvPr>
            <p:ph idx="1"/>
          </p:nvPr>
        </p:nvGraphicFramePr>
        <p:xfrm>
          <a:off x="7010400" y="4114800"/>
          <a:ext cx="1828800" cy="1854200"/>
        </p:xfrm>
        <a:graphic>
          <a:graphicData uri="http://schemas.openxmlformats.org/drawingml/2006/table">
            <a:tbl>
              <a:tblPr firstRow="1" bandRow="1">
                <a:tableStyleId>{5C22544A-7EE6-4342-B048-85BDC9FD1C3A}</a:tableStyleId>
              </a:tblPr>
              <a:tblGrid>
                <a:gridCol w="914400"/>
                <a:gridCol w="914400"/>
              </a:tblGrid>
              <a:tr h="370840">
                <a:tc>
                  <a:txBody>
                    <a:bodyPr/>
                    <a:lstStyle/>
                    <a:p>
                      <a:r>
                        <a:rPr lang="en-US" dirty="0" smtClean="0"/>
                        <a:t>r</a:t>
                      </a:r>
                      <a:endParaRPr lang="en-US" dirty="0"/>
                    </a:p>
                  </a:txBody>
                  <a:tcPr/>
                </a:tc>
                <a:tc>
                  <a:txBody>
                    <a:bodyPr/>
                    <a:lstStyle/>
                    <a:p>
                      <a:r>
                        <a:rPr lang="en-US" dirty="0" smtClean="0"/>
                        <a:t>r#</a:t>
                      </a:r>
                      <a:endParaRPr lang="en-US" dirty="0"/>
                    </a:p>
                  </a:txBody>
                  <a:tcPr/>
                </a:tc>
              </a:tr>
              <a:tr h="370840">
                <a:tc>
                  <a:txBody>
                    <a:bodyPr/>
                    <a:lstStyle/>
                    <a:p>
                      <a:r>
                        <a:rPr lang="en-US" dirty="0" smtClean="0"/>
                        <a:t>1</a:t>
                      </a:r>
                      <a:endParaRPr lang="en-US" dirty="0"/>
                    </a:p>
                  </a:txBody>
                  <a:tcPr/>
                </a:tc>
                <a:tc>
                  <a:txBody>
                    <a:bodyPr/>
                    <a:lstStyle/>
                    <a:p>
                      <a:r>
                        <a:rPr lang="en-US" dirty="0" smtClean="0"/>
                        <a:t>2</a:t>
                      </a:r>
                      <a:endParaRPr lang="en-US" dirty="0"/>
                    </a:p>
                  </a:txBody>
                  <a:tcPr/>
                </a:tc>
              </a:tr>
              <a:tr h="370840">
                <a:tc>
                  <a:txBody>
                    <a:bodyPr/>
                    <a:lstStyle/>
                    <a:p>
                      <a:r>
                        <a:rPr lang="en-US" dirty="0" smtClean="0"/>
                        <a:t>2</a:t>
                      </a:r>
                      <a:endParaRPr lang="en-US" dirty="0"/>
                    </a:p>
                  </a:txBody>
                  <a:tcPr/>
                </a:tc>
                <a:tc>
                  <a:txBody>
                    <a:bodyPr/>
                    <a:lstStyle/>
                    <a:p>
                      <a:r>
                        <a:rPr lang="en-US" dirty="0" smtClean="0"/>
                        <a:t>6</a:t>
                      </a:r>
                      <a:endParaRPr lang="en-US" dirty="0"/>
                    </a:p>
                  </a:txBody>
                  <a:tcPr/>
                </a:tc>
              </a:tr>
              <a:tr h="370840">
                <a:tc>
                  <a:txBody>
                    <a:bodyPr/>
                    <a:lstStyle/>
                    <a:p>
                      <a:r>
                        <a:rPr lang="en-US" dirty="0" smtClean="0"/>
                        <a:t>3</a:t>
                      </a:r>
                      <a:endParaRPr lang="en-US" dirty="0"/>
                    </a:p>
                  </a:txBody>
                  <a:tcPr/>
                </a:tc>
                <a:tc>
                  <a:txBody>
                    <a:bodyPr/>
                    <a:lstStyle/>
                    <a:p>
                      <a:r>
                        <a:rPr lang="en-US" dirty="0" smtClean="0"/>
                        <a:t>30</a:t>
                      </a:r>
                      <a:endParaRPr lang="en-US" dirty="0"/>
                    </a:p>
                  </a:txBody>
                  <a:tcPr/>
                </a:tc>
              </a:tr>
              <a:tr h="370840">
                <a:tc>
                  <a:txBody>
                    <a:bodyPr/>
                    <a:lstStyle/>
                    <a:p>
                      <a:r>
                        <a:rPr lang="en-US" dirty="0" smtClean="0"/>
                        <a:t>4</a:t>
                      </a:r>
                      <a:endParaRPr lang="en-US" dirty="0"/>
                    </a:p>
                  </a:txBody>
                  <a:tcPr/>
                </a:tc>
                <a:tc>
                  <a:txBody>
                    <a:bodyPr/>
                    <a:lstStyle/>
                    <a:p>
                      <a:r>
                        <a:rPr lang="en-US" dirty="0" smtClean="0"/>
                        <a:t>210</a:t>
                      </a:r>
                      <a:endParaRPr lang="en-US" dirty="0"/>
                    </a:p>
                  </a:txBody>
                  <a:tcPr/>
                </a:tc>
              </a:tr>
            </a:tbl>
          </a:graphicData>
        </a:graphic>
      </p:graphicFrame>
      <p:sp>
        <p:nvSpPr>
          <p:cNvPr id="5" name="TextBox 4"/>
          <p:cNvSpPr txBox="1"/>
          <p:nvPr/>
        </p:nvSpPr>
        <p:spPr>
          <a:xfrm>
            <a:off x="838200" y="4114800"/>
            <a:ext cx="5715000" cy="1323439"/>
          </a:xfrm>
          <a:prstGeom prst="rect">
            <a:avLst/>
          </a:prstGeom>
          <a:noFill/>
        </p:spPr>
        <p:txBody>
          <a:bodyPr wrap="square" rtlCol="0">
            <a:spAutoFit/>
          </a:bodyPr>
          <a:lstStyle/>
          <a:p>
            <a:r>
              <a:rPr lang="en-US" sz="2000" dirty="0" smtClean="0"/>
              <a:t>For example:</a:t>
            </a:r>
          </a:p>
          <a:p>
            <a:r>
              <a:rPr lang="en-US" sz="2000" dirty="0" smtClean="0"/>
              <a:t>U2 = {1}.  All prime numbers greater than 2 are odd.</a:t>
            </a:r>
          </a:p>
          <a:p>
            <a:r>
              <a:rPr lang="en-US" sz="2000" dirty="0" smtClean="0"/>
              <a:t>U6 = {1,5}.  All primes &gt; 3 have the form 6k±1</a:t>
            </a:r>
          </a:p>
          <a:p>
            <a:r>
              <a:rPr lang="en-US" sz="2000" dirty="0" smtClean="0"/>
              <a:t>U30 = {1,7,11,13,17,19,23,29}</a:t>
            </a:r>
            <a:endParaRPr lang="en-US" sz="20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202362"/>
          </a:xfrm>
        </p:spPr>
        <p:txBody>
          <a:bodyPr>
            <a:normAutofit fontScale="90000"/>
          </a:bodyPr>
          <a:lstStyle/>
          <a:p>
            <a:r>
              <a:rPr lang="en-US" sz="3100" dirty="0" smtClean="0"/>
              <a:t>The first Hardy </a:t>
            </a:r>
            <a:r>
              <a:rPr lang="en-US" sz="3100" dirty="0" err="1" smtClean="0"/>
              <a:t>Littlewood</a:t>
            </a:r>
            <a:r>
              <a:rPr lang="en-US" sz="3100" dirty="0" smtClean="0"/>
              <a:t> Conjecture states that every admissible (k+1)-</a:t>
            </a:r>
            <a:r>
              <a:rPr lang="en-US" sz="3100" dirty="0" err="1" smtClean="0"/>
              <a:t>tuple</a:t>
            </a:r>
            <a:r>
              <a:rPr lang="en-US" sz="3100" dirty="0" smtClean="0"/>
              <a:t> has infinitely many prime examples and the asymptotic distribution is given by:</a:t>
            </a:r>
            <a:br>
              <a:rPr lang="en-US" sz="3100" dirty="0" smtClean="0"/>
            </a:br>
            <a:r>
              <a:rPr lang="en-US" dirty="0" smtClean="0"/>
              <a:t/>
            </a:r>
            <a:br>
              <a:rPr lang="en-US" dirty="0" smtClean="0"/>
            </a:br>
            <a:r>
              <a:rPr lang="en-US" sz="3100" dirty="0" smtClean="0"/>
              <a:t>π</a:t>
            </a:r>
            <a:r>
              <a:rPr lang="en-US" sz="3100" baseline="-25000" dirty="0" smtClean="0"/>
              <a:t>m1,m2,…,</a:t>
            </a:r>
            <a:r>
              <a:rPr lang="en-US" sz="3100" baseline="-25000" dirty="0" err="1" smtClean="0"/>
              <a:t>mk</a:t>
            </a:r>
            <a:r>
              <a:rPr lang="en-US" sz="3100" dirty="0" smtClean="0"/>
              <a:t>(x) ~ C(m1,m2,…, </a:t>
            </a:r>
            <a:r>
              <a:rPr lang="en-US" sz="3100" dirty="0" err="1" smtClean="0"/>
              <a:t>mk</a:t>
            </a:r>
            <a:r>
              <a:rPr lang="en-US" sz="3100" dirty="0" smtClean="0"/>
              <a:t>)                	 </a:t>
            </a:r>
            <a:r>
              <a:rPr lang="en-US" dirty="0" smtClean="0"/>
              <a:t/>
            </a:r>
            <a:br>
              <a:rPr lang="en-US" dirty="0" smtClean="0"/>
            </a:br>
            <a:r>
              <a:rPr lang="en-US" dirty="0" smtClean="0"/>
              <a:t>   </a:t>
            </a:r>
            <a:br>
              <a:rPr lang="en-US" dirty="0" smtClean="0"/>
            </a:br>
            <a:r>
              <a:rPr lang="en-US" dirty="0" smtClean="0"/>
              <a:t/>
            </a:r>
            <a:br>
              <a:rPr lang="en-US" dirty="0" smtClean="0"/>
            </a:br>
            <a:r>
              <a:rPr lang="en-US" dirty="0" smtClean="0"/>
              <a:t> </a:t>
            </a:r>
            <a:br>
              <a:rPr lang="en-US" dirty="0" smtClean="0"/>
            </a:br>
            <a:r>
              <a:rPr lang="en-US" sz="2000" dirty="0" smtClean="0"/>
              <a:t>and w(q;m1,m2,…</a:t>
            </a:r>
            <a:r>
              <a:rPr lang="en-US" sz="2000" dirty="0" err="1" smtClean="0"/>
              <a:t>mk</a:t>
            </a:r>
            <a:r>
              <a:rPr lang="en-US" sz="2000" dirty="0" smtClean="0"/>
              <a:t>) is the number of distinct residues of m1, m2,…, </a:t>
            </a:r>
            <a:r>
              <a:rPr lang="en-US" sz="2000" dirty="0" err="1" smtClean="0"/>
              <a:t>mk</a:t>
            </a:r>
            <a:r>
              <a:rPr lang="en-US" sz="2000" dirty="0" smtClean="0"/>
              <a:t> (mod q)</a:t>
            </a:r>
            <a:r>
              <a:rPr lang="en-US" dirty="0" smtClean="0"/>
              <a:t/>
            </a:r>
            <a:br>
              <a:rPr lang="en-US" dirty="0" smtClean="0"/>
            </a:br>
            <a:r>
              <a:rPr lang="en-US" dirty="0" smtClean="0"/>
              <a:t> </a:t>
            </a:r>
            <a:br>
              <a:rPr lang="en-US" dirty="0" smtClean="0"/>
            </a:br>
            <a:endParaRPr lang="en-US" dirty="0"/>
          </a:p>
        </p:txBody>
      </p:sp>
      <p:sp>
        <p:nvSpPr>
          <p:cNvPr id="5122"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5121" name="Picture 1"/>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5867400" y="2362200"/>
            <a:ext cx="1264227" cy="762000"/>
          </a:xfrm>
          <a:prstGeom prst="rect">
            <a:avLst/>
          </a:prstGeom>
          <a:noFill/>
        </p:spPr>
      </p:pic>
      <p:sp>
        <p:nvSpPr>
          <p:cNvPr id="5126"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5125" name="Picture 5"/>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1066800" y="3276600"/>
            <a:ext cx="6651812" cy="1219200"/>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049962"/>
          </a:xfrm>
        </p:spPr>
        <p:txBody>
          <a:bodyPr>
            <a:normAutofit/>
          </a:bodyPr>
          <a:lstStyle/>
          <a:p>
            <a:r>
              <a:rPr lang="en-US" dirty="0" smtClean="0"/>
              <a:t>The second Hardy </a:t>
            </a:r>
            <a:r>
              <a:rPr lang="en-US" dirty="0" err="1" smtClean="0"/>
              <a:t>Littlewood</a:t>
            </a:r>
            <a:r>
              <a:rPr lang="en-US" dirty="0" smtClean="0"/>
              <a:t> conjecture states that:</a:t>
            </a:r>
            <a:br>
              <a:rPr lang="en-US" dirty="0" smtClean="0"/>
            </a:br>
            <a:r>
              <a:rPr lang="en-US" dirty="0" smtClean="0"/>
              <a:t>π(</a:t>
            </a:r>
            <a:r>
              <a:rPr lang="en-US" dirty="0" err="1" smtClean="0"/>
              <a:t>x+y</a:t>
            </a:r>
            <a:r>
              <a:rPr lang="en-US" dirty="0" smtClean="0"/>
              <a:t>) ≤ π(x) + π(y)</a:t>
            </a:r>
            <a:br>
              <a:rPr lang="en-US" dirty="0" smtClean="0"/>
            </a:br>
            <a:r>
              <a:rPr lang="en-US" dirty="0" smtClean="0"/>
              <a:t>for all x, y with 2 ≤ x ≤ y.</a:t>
            </a:r>
            <a:br>
              <a:rPr lang="en-US" dirty="0" smtClean="0"/>
            </a:br>
            <a:r>
              <a:rPr lang="en-US" dirty="0" smtClean="0"/>
              <a:t>It is believed that there is a counterexample for x=447 and 10</a:t>
            </a:r>
            <a:r>
              <a:rPr lang="en-US" baseline="30000" dirty="0" smtClean="0"/>
              <a:t>147</a:t>
            </a:r>
            <a:r>
              <a:rPr lang="en-US" dirty="0" smtClean="0"/>
              <a:t> &lt; y &lt; 10</a:t>
            </a:r>
            <a:r>
              <a:rPr lang="en-US" baseline="30000" dirty="0" smtClean="0"/>
              <a:t>1199</a:t>
            </a:r>
            <a:r>
              <a:rPr lang="en-US" dirty="0" smtClean="0"/>
              <a:t> </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897562"/>
          </a:xfrm>
        </p:spPr>
        <p:txBody>
          <a:bodyPr>
            <a:normAutofit/>
          </a:bodyPr>
          <a:lstStyle/>
          <a:p>
            <a:r>
              <a:rPr lang="en-US" dirty="0" smtClean="0"/>
              <a:t>Examples have been found for constellations of 2 to 23 primes.  There are no known examples of constellations with 24 primes.</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973762"/>
          </a:xfrm>
        </p:spPr>
        <p:txBody>
          <a:bodyPr/>
          <a:lstStyle/>
          <a:p>
            <a:r>
              <a:rPr lang="en-US" dirty="0" smtClean="0"/>
              <a:t>References:</a:t>
            </a:r>
            <a:br>
              <a:rPr lang="en-US" dirty="0" smtClean="0"/>
            </a:br>
            <a:r>
              <a:rPr lang="en-US" dirty="0" smtClean="0"/>
              <a:t> </a:t>
            </a:r>
            <a:r>
              <a:rPr lang="en-US" sz="2000" dirty="0" smtClean="0">
                <a:hlinkClick r:id="rId3"/>
              </a:rPr>
              <a:t>http://www.sam.math.ethz.ch/~waldvoge/Projects/clprimes05.pdf</a:t>
            </a:r>
            <a:r>
              <a:rPr lang="en-US" sz="2000" dirty="0" smtClean="0"/>
              <a:t/>
            </a:r>
            <a:br>
              <a:rPr lang="en-US" sz="2000" dirty="0" smtClean="0"/>
            </a:br>
            <a:r>
              <a:rPr lang="en-US" sz="2000" dirty="0" smtClean="0"/>
              <a:t/>
            </a:r>
            <a:br>
              <a:rPr lang="en-US" sz="2000" dirty="0" smtClean="0"/>
            </a:br>
            <a:r>
              <a:rPr lang="en-US" sz="2000" dirty="0" smtClean="0"/>
              <a:t> </a:t>
            </a:r>
            <a:r>
              <a:rPr lang="en-US" sz="2000" dirty="0" smtClean="0">
                <a:hlinkClick r:id="rId4"/>
              </a:rPr>
              <a:t>http://www.opertech.com/primes/k-tuples.html</a:t>
            </a:r>
            <a:r>
              <a:rPr lang="en-US" sz="2000" dirty="0" smtClean="0"/>
              <a:t/>
            </a:r>
            <a:br>
              <a:rPr lang="en-US" sz="2000" dirty="0" smtClean="0"/>
            </a:br>
            <a:r>
              <a:rPr lang="en-US" sz="2000" dirty="0" smtClean="0"/>
              <a:t/>
            </a:r>
            <a:br>
              <a:rPr lang="en-US" sz="2000" dirty="0" smtClean="0"/>
            </a:br>
            <a:r>
              <a:rPr lang="en-US" sz="2000" dirty="0" smtClean="0"/>
              <a:t> </a:t>
            </a:r>
            <a:r>
              <a:rPr lang="en-US" sz="2000" dirty="0" smtClean="0">
                <a:hlinkClick r:id="rId5"/>
              </a:rPr>
              <a:t>http://anthony.d.forbes.googlepages.com/ktuplets.htm</a:t>
            </a:r>
            <a:r>
              <a:rPr lang="en-US" sz="2000" dirty="0" smtClean="0"/>
              <a:t/>
            </a:r>
            <a:br>
              <a:rPr lang="en-US" sz="2000" dirty="0" smtClean="0"/>
            </a:br>
            <a:r>
              <a:rPr lang="en-US" sz="2000" dirty="0" smtClean="0"/>
              <a:t/>
            </a:r>
            <a:br>
              <a:rPr lang="en-US" sz="2000" dirty="0" smtClean="0"/>
            </a:br>
            <a:r>
              <a:rPr lang="en-US" sz="2000" dirty="0" smtClean="0">
                <a:hlinkClick r:id="rId6"/>
              </a:rPr>
              <a:t>http://mathworld.wolfram.com/Hardy-LittlewoodConjectures.html</a:t>
            </a:r>
            <a:r>
              <a:rPr lang="en-US" sz="2000" dirty="0" smtClean="0"/>
              <a:t/>
            </a:r>
            <a:br>
              <a:rPr lang="en-US" sz="2000" dirty="0" smtClean="0"/>
            </a:br>
            <a:r>
              <a:rPr lang="en-US" sz="2000" dirty="0" smtClean="0"/>
              <a:t/>
            </a:r>
            <a:br>
              <a:rPr lang="en-US" sz="2000" dirty="0" smtClean="0"/>
            </a:br>
            <a:r>
              <a:rPr lang="en-US" sz="2000" dirty="0" smtClean="0"/>
              <a:t>Elementary Number Theory 2</a:t>
            </a:r>
            <a:r>
              <a:rPr lang="en-US" sz="2000" baseline="30000" dirty="0" smtClean="0"/>
              <a:t>nd</a:t>
            </a:r>
            <a:r>
              <a:rPr lang="en-US" sz="2000" dirty="0" smtClean="0"/>
              <a:t> Edition by Underwood Dudley</a:t>
            </a:r>
            <a:br>
              <a:rPr lang="en-US" sz="2000" dirty="0" smtClean="0"/>
            </a:br>
            <a:r>
              <a:rPr lang="en-US" sz="2000" dirty="0" smtClean="0"/>
              <a:t/>
            </a:r>
            <a:br>
              <a:rPr lang="en-US" sz="2000" dirty="0" smtClean="0"/>
            </a:br>
            <a:r>
              <a:rPr lang="en-US" sz="2000" dirty="0" smtClean="0"/>
              <a:t>Prime Numbers: A Computational Perspective 2</a:t>
            </a:r>
            <a:r>
              <a:rPr lang="en-US" sz="2000" baseline="30000" dirty="0" smtClean="0"/>
              <a:t>nd</a:t>
            </a:r>
            <a:r>
              <a:rPr lang="en-US" sz="2000" dirty="0" smtClean="0"/>
              <a:t> Edition</a:t>
            </a:r>
            <a:br>
              <a:rPr lang="en-US" sz="2000" dirty="0" smtClean="0"/>
            </a:br>
            <a:r>
              <a:rPr lang="en-US" sz="2000" dirty="0" smtClean="0"/>
              <a:t> by Richard Crandall and Carl </a:t>
            </a:r>
            <a:r>
              <a:rPr lang="en-US" sz="2000" dirty="0" err="1" smtClean="0"/>
              <a:t>Pomerance</a:t>
            </a:r>
            <a:r>
              <a:rPr lang="en-US" sz="2000" dirty="0" smtClean="0"/>
              <a:t/>
            </a:r>
            <a:br>
              <a:rPr lang="en-US" sz="2000" dirty="0" smtClean="0"/>
            </a:br>
            <a:endParaRPr lang="en-US" sz="20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516562"/>
          </a:xfrm>
        </p:spPr>
        <p:txBody>
          <a:bodyPr>
            <a:normAutofit/>
          </a:bodyPr>
          <a:lstStyle/>
          <a:p>
            <a:r>
              <a:rPr lang="en-US" dirty="0" smtClean="0"/>
              <a:t>Prime numbers are integers that are divisible by only 1 and themselves.</a:t>
            </a:r>
            <a:br>
              <a:rPr lang="en-US" dirty="0" smtClean="0"/>
            </a:br>
            <a:r>
              <a:rPr lang="en-US" dirty="0"/>
              <a:t/>
            </a:r>
            <a:br>
              <a:rPr lang="en-US" dirty="0"/>
            </a:br>
            <a:r>
              <a:rPr lang="en-US" i="1" dirty="0" smtClean="0"/>
              <a:t>P</a:t>
            </a:r>
            <a:r>
              <a:rPr lang="en-US" dirty="0" smtClean="0"/>
              <a:t>={primes} = {2,3,5,7,11,…}</a:t>
            </a:r>
            <a:br>
              <a:rPr lang="en-US" dirty="0" smtClean="0"/>
            </a:br>
            <a:r>
              <a:rPr lang="en-US" dirty="0" smtClean="0"/>
              <a:t>There are an infinite number of prime numbers.</a:t>
            </a:r>
            <a:endParaRPr lang="en-US" dirty="0"/>
          </a:p>
        </p:txBody>
      </p:sp>
      <p:cxnSp>
        <p:nvCxnSpPr>
          <p:cNvPr id="7" name="Straight Connector 6"/>
          <p:cNvCxnSpPr/>
          <p:nvPr/>
        </p:nvCxnSpPr>
        <p:spPr>
          <a:xfrm rot="5400000">
            <a:off x="1295400" y="3657600"/>
            <a:ext cx="381000" cy="762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5943600" cy="4983162"/>
          </a:xfrm>
        </p:spPr>
        <p:txBody>
          <a:bodyPr/>
          <a:lstStyle/>
          <a:p>
            <a:r>
              <a:rPr lang="en-US" dirty="0" smtClean="0"/>
              <a:t>Let </a:t>
            </a:r>
            <a:r>
              <a:rPr lang="el-GR" dirty="0" smtClean="0"/>
              <a:t>π</a:t>
            </a:r>
            <a:r>
              <a:rPr lang="en-US" dirty="0" smtClean="0"/>
              <a:t>(x) be the prime counting function. </a:t>
            </a:r>
            <a:r>
              <a:rPr lang="el-GR" dirty="0" smtClean="0"/>
              <a:t>π</a:t>
            </a:r>
            <a:r>
              <a:rPr lang="en-US" dirty="0" smtClean="0"/>
              <a:t>(x)  counts the number of primes less than or equal to x.</a:t>
            </a:r>
            <a:endParaRPr lang="en-US" dirty="0"/>
          </a:p>
        </p:txBody>
      </p:sp>
      <p:graphicFrame>
        <p:nvGraphicFramePr>
          <p:cNvPr id="5" name="Content Placeholder 4"/>
          <p:cNvGraphicFramePr>
            <a:graphicFrameLocks noGrp="1"/>
          </p:cNvGraphicFramePr>
          <p:nvPr>
            <p:ph idx="1"/>
          </p:nvPr>
        </p:nvGraphicFramePr>
        <p:xfrm>
          <a:off x="6629400" y="1676400"/>
          <a:ext cx="2209800" cy="3708400"/>
        </p:xfrm>
        <a:graphic>
          <a:graphicData uri="http://schemas.openxmlformats.org/drawingml/2006/table">
            <a:tbl>
              <a:tblPr firstRow="1" bandRow="1">
                <a:tableStyleId>{5C22544A-7EE6-4342-B048-85BDC9FD1C3A}</a:tableStyleId>
              </a:tblPr>
              <a:tblGrid>
                <a:gridCol w="1104900"/>
                <a:gridCol w="1104900"/>
              </a:tblGrid>
              <a:tr h="370840">
                <a:tc>
                  <a:txBody>
                    <a:bodyPr/>
                    <a:lstStyle/>
                    <a:p>
                      <a:r>
                        <a:rPr lang="en-US" dirty="0" smtClean="0"/>
                        <a:t>X</a:t>
                      </a:r>
                      <a:endParaRPr lang="en-US" dirty="0"/>
                    </a:p>
                  </a:txBody>
                  <a:tcPr/>
                </a:tc>
                <a:tc>
                  <a:txBody>
                    <a:bodyPr/>
                    <a:lstStyle/>
                    <a:p>
                      <a:r>
                        <a:rPr lang="el-GR" dirty="0" smtClean="0"/>
                        <a:t>π</a:t>
                      </a:r>
                      <a:r>
                        <a:rPr lang="en-US" dirty="0" smtClean="0"/>
                        <a:t>(x)</a:t>
                      </a:r>
                      <a:endParaRPr lang="en-US" dirty="0"/>
                    </a:p>
                  </a:txBody>
                  <a:tcPr/>
                </a:tc>
              </a:tr>
              <a:tr h="370840">
                <a:tc>
                  <a:txBody>
                    <a:bodyPr/>
                    <a:lstStyle/>
                    <a:p>
                      <a:r>
                        <a:rPr lang="en-US" dirty="0" smtClean="0"/>
                        <a:t>1</a:t>
                      </a:r>
                      <a:endParaRPr lang="en-US" dirty="0"/>
                    </a:p>
                  </a:txBody>
                  <a:tcPr/>
                </a:tc>
                <a:tc>
                  <a:txBody>
                    <a:bodyPr/>
                    <a:lstStyle/>
                    <a:p>
                      <a:r>
                        <a:rPr lang="en-US" dirty="0" smtClean="0"/>
                        <a:t>0</a:t>
                      </a:r>
                      <a:endParaRPr lang="en-US" dirty="0"/>
                    </a:p>
                  </a:txBody>
                  <a:tcPr/>
                </a:tc>
              </a:tr>
              <a:tr h="370840">
                <a:tc>
                  <a:txBody>
                    <a:bodyPr/>
                    <a:lstStyle/>
                    <a:p>
                      <a:r>
                        <a:rPr lang="en-US" dirty="0" smtClean="0"/>
                        <a:t>2</a:t>
                      </a:r>
                      <a:endParaRPr lang="en-US" dirty="0"/>
                    </a:p>
                  </a:txBody>
                  <a:tcPr/>
                </a:tc>
                <a:tc>
                  <a:txBody>
                    <a:bodyPr/>
                    <a:lstStyle/>
                    <a:p>
                      <a:r>
                        <a:rPr lang="en-US" dirty="0" smtClean="0"/>
                        <a:t>1</a:t>
                      </a:r>
                      <a:endParaRPr lang="en-US" dirty="0"/>
                    </a:p>
                  </a:txBody>
                  <a:tcPr/>
                </a:tc>
              </a:tr>
              <a:tr h="370840">
                <a:tc>
                  <a:txBody>
                    <a:bodyPr/>
                    <a:lstStyle/>
                    <a:p>
                      <a:r>
                        <a:rPr lang="en-US" dirty="0" smtClean="0"/>
                        <a:t>3</a:t>
                      </a:r>
                      <a:endParaRPr lang="en-US" dirty="0"/>
                    </a:p>
                  </a:txBody>
                  <a:tcPr/>
                </a:tc>
                <a:tc>
                  <a:txBody>
                    <a:bodyPr/>
                    <a:lstStyle/>
                    <a:p>
                      <a:r>
                        <a:rPr lang="en-US" dirty="0" smtClean="0"/>
                        <a:t>2</a:t>
                      </a:r>
                      <a:endParaRPr lang="en-US" dirty="0"/>
                    </a:p>
                  </a:txBody>
                  <a:tcPr/>
                </a:tc>
              </a:tr>
              <a:tr h="370840">
                <a:tc>
                  <a:txBody>
                    <a:bodyPr/>
                    <a:lstStyle/>
                    <a:p>
                      <a:r>
                        <a:rPr lang="en-US" dirty="0" smtClean="0"/>
                        <a:t>4</a:t>
                      </a:r>
                      <a:endParaRPr lang="en-US" dirty="0"/>
                    </a:p>
                  </a:txBody>
                  <a:tcPr/>
                </a:tc>
                <a:tc>
                  <a:txBody>
                    <a:bodyPr/>
                    <a:lstStyle/>
                    <a:p>
                      <a:r>
                        <a:rPr lang="en-US" dirty="0" smtClean="0"/>
                        <a:t>2</a:t>
                      </a:r>
                      <a:endParaRPr lang="en-US" dirty="0"/>
                    </a:p>
                  </a:txBody>
                  <a:tcPr/>
                </a:tc>
              </a:tr>
              <a:tr h="370840">
                <a:tc>
                  <a:txBody>
                    <a:bodyPr/>
                    <a:lstStyle/>
                    <a:p>
                      <a:r>
                        <a:rPr lang="en-US" dirty="0" smtClean="0"/>
                        <a:t>5</a:t>
                      </a:r>
                      <a:endParaRPr lang="en-US" dirty="0"/>
                    </a:p>
                  </a:txBody>
                  <a:tcPr/>
                </a:tc>
                <a:tc>
                  <a:txBody>
                    <a:bodyPr/>
                    <a:lstStyle/>
                    <a:p>
                      <a:r>
                        <a:rPr lang="en-US" dirty="0" smtClean="0"/>
                        <a:t>3</a:t>
                      </a:r>
                      <a:endParaRPr lang="en-US" dirty="0"/>
                    </a:p>
                  </a:txBody>
                  <a:tcPr/>
                </a:tc>
              </a:tr>
              <a:tr h="370840">
                <a:tc>
                  <a:txBody>
                    <a:bodyPr/>
                    <a:lstStyle/>
                    <a:p>
                      <a:r>
                        <a:rPr lang="en-US" dirty="0" smtClean="0"/>
                        <a:t>6</a:t>
                      </a:r>
                      <a:endParaRPr lang="en-US" dirty="0"/>
                    </a:p>
                  </a:txBody>
                  <a:tcPr/>
                </a:tc>
                <a:tc>
                  <a:txBody>
                    <a:bodyPr/>
                    <a:lstStyle/>
                    <a:p>
                      <a:r>
                        <a:rPr lang="en-US" dirty="0" smtClean="0"/>
                        <a:t>3</a:t>
                      </a:r>
                      <a:endParaRPr lang="en-US" dirty="0"/>
                    </a:p>
                  </a:txBody>
                  <a:tcPr/>
                </a:tc>
              </a:tr>
              <a:tr h="370840">
                <a:tc>
                  <a:txBody>
                    <a:bodyPr/>
                    <a:lstStyle/>
                    <a:p>
                      <a:r>
                        <a:rPr lang="en-US" dirty="0" smtClean="0"/>
                        <a:t>7</a:t>
                      </a:r>
                      <a:endParaRPr lang="en-US" dirty="0"/>
                    </a:p>
                  </a:txBody>
                  <a:tcPr/>
                </a:tc>
                <a:tc>
                  <a:txBody>
                    <a:bodyPr/>
                    <a:lstStyle/>
                    <a:p>
                      <a:r>
                        <a:rPr lang="en-US" dirty="0" smtClean="0"/>
                        <a:t>4</a:t>
                      </a:r>
                      <a:endParaRPr lang="en-US" dirty="0"/>
                    </a:p>
                  </a:txBody>
                  <a:tcPr/>
                </a:tc>
              </a:tr>
              <a:tr h="370840">
                <a:tc>
                  <a:txBody>
                    <a:bodyPr/>
                    <a:lstStyle/>
                    <a:p>
                      <a:r>
                        <a:rPr lang="en-US" dirty="0" smtClean="0"/>
                        <a:t>8</a:t>
                      </a:r>
                      <a:endParaRPr lang="en-US" dirty="0"/>
                    </a:p>
                  </a:txBody>
                  <a:tcPr/>
                </a:tc>
                <a:tc>
                  <a:txBody>
                    <a:bodyPr/>
                    <a:lstStyle/>
                    <a:p>
                      <a:r>
                        <a:rPr lang="en-US" dirty="0" smtClean="0"/>
                        <a:t>4</a:t>
                      </a:r>
                      <a:endParaRPr lang="en-US" dirty="0"/>
                    </a:p>
                  </a:txBody>
                  <a:tcPr/>
                </a:tc>
              </a:tr>
              <a:tr h="370840">
                <a:tc>
                  <a:txBody>
                    <a:bodyPr/>
                    <a:lstStyle/>
                    <a:p>
                      <a:r>
                        <a:rPr lang="en-US" dirty="0" smtClean="0"/>
                        <a:t>9</a:t>
                      </a:r>
                      <a:endParaRPr lang="en-US" dirty="0"/>
                    </a:p>
                  </a:txBody>
                  <a:tcPr/>
                </a:tc>
                <a:tc>
                  <a:txBody>
                    <a:bodyPr/>
                    <a:lstStyle/>
                    <a:p>
                      <a:r>
                        <a:rPr lang="en-US" dirty="0" smtClean="0"/>
                        <a:t>4</a:t>
                      </a:r>
                      <a:endParaRPr lang="en-US" dirty="0"/>
                    </a:p>
                  </a:txBody>
                  <a:tcPr/>
                </a:tc>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059362"/>
          </a:xfrm>
        </p:spPr>
        <p:txBody>
          <a:bodyPr/>
          <a:lstStyle/>
          <a:p>
            <a:r>
              <a:rPr lang="en-US" dirty="0" smtClean="0"/>
              <a:t>The prime number theorem states that </a:t>
            </a:r>
            <a:r>
              <a:rPr lang="el-GR" dirty="0" smtClean="0"/>
              <a:t>π</a:t>
            </a:r>
            <a:r>
              <a:rPr lang="en-US" dirty="0" smtClean="0"/>
              <a:t>(x) grows like x/</a:t>
            </a:r>
            <a:r>
              <a:rPr lang="en-US" dirty="0" err="1" smtClean="0"/>
              <a:t>Ln</a:t>
            </a:r>
            <a:r>
              <a:rPr lang="en-US" dirty="0" smtClean="0"/>
              <a:t>(x).</a:t>
            </a:r>
            <a:br>
              <a:rPr lang="en-US" dirty="0" smtClean="0"/>
            </a:br>
            <a:r>
              <a:rPr lang="en-US" dirty="0"/>
              <a:t/>
            </a:r>
            <a:br>
              <a:rPr lang="en-US" dirty="0"/>
            </a:br>
            <a:r>
              <a:rPr lang="en-US" dirty="0" smtClean="0"/>
              <a:t>Specifically,  </a:t>
            </a:r>
            <a:br>
              <a:rPr lang="en-US" dirty="0" smtClean="0"/>
            </a:br>
            <a:endParaRPr lang="en-US" dirty="0"/>
          </a:p>
        </p:txBody>
      </p:sp>
      <p:sp>
        <p:nvSpPr>
          <p:cNvPr id="15362"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5361" name="Picture 1"/>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3048000" y="3886200"/>
            <a:ext cx="2981325" cy="1219200"/>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973762"/>
          </a:xfrm>
        </p:spPr>
        <p:txBody>
          <a:bodyPr>
            <a:normAutofit fontScale="90000"/>
          </a:bodyPr>
          <a:lstStyle/>
          <a:p>
            <a:r>
              <a:rPr lang="en-US" dirty="0" smtClean="0"/>
              <a:t>A prime k-</a:t>
            </a:r>
            <a:r>
              <a:rPr lang="en-US" dirty="0" err="1" smtClean="0"/>
              <a:t>tuple</a:t>
            </a:r>
            <a:r>
              <a:rPr lang="en-US" dirty="0" smtClean="0"/>
              <a:t> is an ordered set of values representing a repeatable pattern of prime numbers.</a:t>
            </a:r>
            <a:br>
              <a:rPr lang="en-US" dirty="0" smtClean="0"/>
            </a:br>
            <a:r>
              <a:rPr lang="en-US" dirty="0" smtClean="0"/>
              <a:t>Examples				Instances</a:t>
            </a:r>
            <a:br>
              <a:rPr lang="en-US" dirty="0" smtClean="0"/>
            </a:br>
            <a:r>
              <a:rPr lang="en-US" sz="3200" dirty="0" smtClean="0"/>
              <a:t>(0,2) twin primes			 {3,5},{5,7},{11,13}</a:t>
            </a:r>
            <a:br>
              <a:rPr lang="en-US" sz="3200" dirty="0" smtClean="0"/>
            </a:br>
            <a:r>
              <a:rPr lang="en-US" sz="3200" dirty="0" smtClean="0"/>
              <a:t>(0,4) cousin primes	          {3,7},{7,11},{13,17}</a:t>
            </a:r>
            <a:br>
              <a:rPr lang="en-US" sz="3200" dirty="0" smtClean="0"/>
            </a:br>
            <a:r>
              <a:rPr lang="en-US" sz="3200" dirty="0" smtClean="0"/>
              <a:t>(0,6) sexy primes		        {5,11},{7,13},{11,17}</a:t>
            </a:r>
            <a:br>
              <a:rPr lang="en-US" sz="3200" dirty="0" smtClean="0"/>
            </a:br>
            <a:r>
              <a:rPr lang="en-US" sz="3200" dirty="0" smtClean="0"/>
              <a:t>(0,2,6) 3-tuple			      {3,5,11},{5,7,13}</a:t>
            </a:r>
            <a:br>
              <a:rPr lang="en-US" sz="3200" dirty="0" smtClean="0"/>
            </a:br>
            <a:r>
              <a:rPr lang="en-US" sz="3200" dirty="0" smtClean="0"/>
              <a:t>(0,4,6) 3-tuple			{7,11,13},{13,17,19}</a:t>
            </a:r>
            <a:br>
              <a:rPr lang="en-US" sz="3200" dirty="0" smtClean="0"/>
            </a:br>
            <a:r>
              <a:rPr lang="en-US" sz="3200" dirty="0" smtClean="0"/>
              <a:t>(0,2,6,8) 4-tuple		   {5,7,11,13},{11,13,17,19}</a:t>
            </a:r>
            <a:r>
              <a:rPr lang="en-US" dirty="0" smtClean="0"/>
              <a:t>	</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278562"/>
          </a:xfrm>
        </p:spPr>
        <p:txBody>
          <a:bodyPr>
            <a:normAutofit fontScale="90000"/>
          </a:bodyPr>
          <a:lstStyle/>
          <a:p>
            <a:r>
              <a:rPr lang="en-US" sz="3600" dirty="0" smtClean="0"/>
              <a:t>A k-</a:t>
            </a:r>
            <a:r>
              <a:rPr lang="en-US" sz="3600" dirty="0" err="1" smtClean="0"/>
              <a:t>tuple</a:t>
            </a:r>
            <a:r>
              <a:rPr lang="en-US" sz="3600" dirty="0" smtClean="0"/>
              <a:t> is said to be admissible if it does not include the complete modulo set of residue classes (</a:t>
            </a:r>
            <a:r>
              <a:rPr lang="en-US" sz="3600" dirty="0" err="1" smtClean="0"/>
              <a:t>ie</a:t>
            </a:r>
            <a:r>
              <a:rPr lang="en-US" sz="3600" dirty="0" smtClean="0"/>
              <a:t> the values 0 through p-1) </a:t>
            </a:r>
            <a:br>
              <a:rPr lang="en-US" sz="3600" dirty="0" smtClean="0"/>
            </a:br>
            <a:r>
              <a:rPr lang="en-US" sz="3600" dirty="0" smtClean="0"/>
              <a:t>of any prime </a:t>
            </a:r>
            <a:r>
              <a:rPr lang="en-US" sz="3600" dirty="0" err="1" smtClean="0"/>
              <a:t>p≤k</a:t>
            </a:r>
            <a:r>
              <a:rPr lang="en-US" sz="3600" dirty="0" smtClean="0"/>
              <a:t>. </a:t>
            </a:r>
            <a:br>
              <a:rPr lang="en-US" sz="3600" dirty="0" smtClean="0"/>
            </a:br>
            <a:r>
              <a:rPr lang="en-US" sz="3600" dirty="0"/>
              <a:t/>
            </a:r>
            <a:br>
              <a:rPr lang="en-US" sz="3600" dirty="0"/>
            </a:br>
            <a:r>
              <a:rPr lang="en-US" sz="2700" dirty="0" smtClean="0"/>
              <a:t>The k-</a:t>
            </a:r>
            <a:r>
              <a:rPr lang="en-US" sz="2700" dirty="0" err="1" smtClean="0"/>
              <a:t>tuples</a:t>
            </a:r>
            <a:r>
              <a:rPr lang="en-US" sz="2700" dirty="0" smtClean="0"/>
              <a:t> listed thus far are all admissible, but (0,2,4) is not admissible.  Since</a:t>
            </a:r>
            <a:br>
              <a:rPr lang="en-US" sz="2700" dirty="0" smtClean="0"/>
            </a:br>
            <a:r>
              <a:rPr lang="en-US" sz="2700" dirty="0" smtClean="0"/>
              <a:t>0 mod 3 = 0</a:t>
            </a:r>
            <a:br>
              <a:rPr lang="en-US" sz="2700" dirty="0" smtClean="0"/>
            </a:br>
            <a:r>
              <a:rPr lang="en-US" sz="2700" dirty="0" smtClean="0"/>
              <a:t>2 mod 3 = 2</a:t>
            </a:r>
            <a:br>
              <a:rPr lang="en-US" sz="2700" dirty="0" smtClean="0"/>
            </a:br>
            <a:r>
              <a:rPr lang="en-US" sz="2700" dirty="0" smtClean="0"/>
              <a:t>4 mod 3 = 1</a:t>
            </a:r>
            <a:br>
              <a:rPr lang="en-US" sz="2700" dirty="0" smtClean="0"/>
            </a:br>
            <a:r>
              <a:rPr lang="en-US" sz="2700" dirty="0" smtClean="0"/>
              <a:t> The complete set of residue classes mod 3 is {0,1,2}. </a:t>
            </a:r>
            <a:br>
              <a:rPr lang="en-US" sz="2700" dirty="0" smtClean="0"/>
            </a:br>
            <a:r>
              <a:rPr lang="en-US" sz="2700" dirty="0" smtClean="0"/>
              <a:t>The only primes that satisfy this 3-tuple are {3,5,7}.</a:t>
            </a:r>
            <a:br>
              <a:rPr lang="en-US" sz="2700" dirty="0" smtClean="0"/>
            </a:br>
            <a:r>
              <a:rPr lang="en-US" sz="2700" dirty="0" smtClean="0"/>
              <a:t>If the smallest prime is greater than 3 then it will not be possible for all three members to be prime.</a:t>
            </a:r>
            <a:r>
              <a:rPr lang="en-US" sz="3600" dirty="0" smtClean="0"/>
              <a:t/>
            </a:r>
            <a:br>
              <a:rPr lang="en-US" sz="3600" dirty="0" smtClean="0"/>
            </a:br>
            <a:endParaRPr lang="en-US" sz="36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126162"/>
          </a:xfrm>
        </p:spPr>
        <p:txBody>
          <a:bodyPr>
            <a:normAutofit fontScale="90000"/>
          </a:bodyPr>
          <a:lstStyle/>
          <a:p>
            <a:r>
              <a:rPr lang="en-US" sz="3600" dirty="0" smtClean="0"/>
              <a:t>An admissible prime k-</a:t>
            </a:r>
            <a:r>
              <a:rPr lang="en-US" sz="3600" dirty="0" err="1" smtClean="0"/>
              <a:t>tuple</a:t>
            </a:r>
            <a:r>
              <a:rPr lang="en-US" sz="3600" dirty="0" smtClean="0"/>
              <a:t> that is maximally dense is called  a constellation with k primes.</a:t>
            </a:r>
            <a:br>
              <a:rPr lang="en-US" sz="3600" dirty="0" smtClean="0"/>
            </a:br>
            <a:r>
              <a:rPr lang="en-US" sz="3600" dirty="0" smtClean="0"/>
              <a:t>For </a:t>
            </a:r>
            <a:r>
              <a:rPr lang="en-US" sz="3600" dirty="0" err="1" smtClean="0"/>
              <a:t>n≥k</a:t>
            </a:r>
            <a:r>
              <a:rPr lang="en-US" sz="3600" dirty="0" smtClean="0"/>
              <a:t>, this will always produce consecutive primes.  Where, n is the smallest prime in the constellation.</a:t>
            </a:r>
            <a:br>
              <a:rPr lang="en-US" sz="3600" dirty="0" smtClean="0"/>
            </a:br>
            <a:r>
              <a:rPr lang="en-US" sz="3600" dirty="0" smtClean="0"/>
              <a:t>Example: The constellation with 2 primes is (0,2).</a:t>
            </a:r>
            <a:br>
              <a:rPr lang="en-US" sz="3600" dirty="0" smtClean="0"/>
            </a:br>
            <a:r>
              <a:rPr lang="en-US" sz="3600" dirty="0" smtClean="0"/>
              <a:t>Example 2:  There are 2 constellations with 3 primes.  </a:t>
            </a:r>
            <a:br>
              <a:rPr lang="en-US" sz="3600" dirty="0" smtClean="0"/>
            </a:br>
            <a:r>
              <a:rPr lang="en-US" sz="3600" dirty="0" smtClean="0"/>
              <a:t>They are (0,2,6) and (0,4,6).</a:t>
            </a:r>
            <a:r>
              <a:rPr lang="en-US" dirty="0" smtClean="0"/>
              <a:t/>
            </a:r>
            <a:br>
              <a:rPr lang="en-US" dirty="0" smtClean="0"/>
            </a:br>
            <a:r>
              <a:rPr lang="en-US" dirty="0" smtClean="0"/>
              <a:t> </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592762"/>
          </a:xfrm>
        </p:spPr>
        <p:txBody>
          <a:bodyPr/>
          <a:lstStyle/>
          <a:p>
            <a:r>
              <a:rPr lang="en-US" dirty="0" smtClean="0"/>
              <a:t>It is conjectured that there are an infinite number of twin primes.  Also, it is conjectured that there are an infinite number of primes for every admissible k-</a:t>
            </a:r>
            <a:r>
              <a:rPr lang="en-US" dirty="0" err="1" smtClean="0"/>
              <a:t>tuple</a:t>
            </a:r>
            <a:r>
              <a:rPr lang="en-US" dirty="0" smtClean="0"/>
              <a:t>.</a:t>
            </a:r>
            <a:br>
              <a:rPr lang="en-US" dirty="0" smtClean="0"/>
            </a:br>
            <a:r>
              <a:rPr lang="en-US" dirty="0" smtClean="0"/>
              <a:t>Numerical evidence supports this conjecture.</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04800"/>
            <a:ext cx="4038600" cy="5745162"/>
          </a:xfrm>
        </p:spPr>
        <p:txBody>
          <a:bodyPr>
            <a:normAutofit fontScale="90000"/>
          </a:bodyPr>
          <a:lstStyle/>
          <a:p>
            <a:r>
              <a:rPr lang="en-US" sz="4000" dirty="0" smtClean="0"/>
              <a:t>Let </a:t>
            </a:r>
            <a:r>
              <a:rPr lang="el-GR" sz="4000" dirty="0" smtClean="0"/>
              <a:t>π</a:t>
            </a:r>
            <a:r>
              <a:rPr lang="en-US" sz="4000" dirty="0" smtClean="0"/>
              <a:t> </a:t>
            </a:r>
            <a:r>
              <a:rPr lang="en-US" sz="4000" baseline="-25000" dirty="0" smtClean="0"/>
              <a:t>m1, m2,…,</a:t>
            </a:r>
            <a:r>
              <a:rPr lang="en-US" sz="4000" dirty="0" err="1" smtClean="0"/>
              <a:t>m</a:t>
            </a:r>
            <a:r>
              <a:rPr lang="en-US" sz="4000" baseline="-25000" dirty="0" err="1" smtClean="0"/>
              <a:t>k</a:t>
            </a:r>
            <a:r>
              <a:rPr lang="en-US" sz="4000" baseline="-25000" dirty="0" smtClean="0"/>
              <a:t> </a:t>
            </a:r>
            <a:r>
              <a:rPr lang="en-US" sz="4000" dirty="0" smtClean="0"/>
              <a:t>(x) be the number of </a:t>
            </a:r>
            <a:r>
              <a:rPr lang="en-US" sz="4000" dirty="0" smtClean="0"/>
              <a:t>(k+1) </a:t>
            </a:r>
            <a:r>
              <a:rPr lang="en-US" sz="4000" dirty="0" err="1" smtClean="0"/>
              <a:t>tuples</a:t>
            </a:r>
            <a:r>
              <a:rPr lang="en-US" sz="4000" dirty="0" smtClean="0"/>
              <a:t> less than x</a:t>
            </a:r>
            <a:br>
              <a:rPr lang="en-US" sz="4000" dirty="0" smtClean="0"/>
            </a:br>
            <a:r>
              <a:rPr lang="en-US" sz="4000" dirty="0" smtClean="0"/>
              <a:t>For example, consider the </a:t>
            </a:r>
            <a:br>
              <a:rPr lang="en-US" sz="4000" dirty="0" smtClean="0"/>
            </a:br>
            <a:r>
              <a:rPr lang="en-US" sz="4000" dirty="0" smtClean="0"/>
              <a:t>4-tuple (0,2,6,8)</a:t>
            </a:r>
            <a:br>
              <a:rPr lang="en-US" sz="4000" dirty="0" smtClean="0"/>
            </a:br>
            <a:r>
              <a:rPr lang="en-US" sz="4000" dirty="0" smtClean="0"/>
              <a:t>The smallest prime has the form 30n+11</a:t>
            </a:r>
            <a:r>
              <a:rPr lang="en-US" sz="4000" dirty="0" smtClean="0"/>
              <a:t>.</a:t>
            </a:r>
            <a:endParaRPr lang="en-US" dirty="0"/>
          </a:p>
        </p:txBody>
      </p:sp>
      <p:graphicFrame>
        <p:nvGraphicFramePr>
          <p:cNvPr id="4" name="Table 3"/>
          <p:cNvGraphicFramePr>
            <a:graphicFrameLocks noGrp="1"/>
          </p:cNvGraphicFramePr>
          <p:nvPr/>
        </p:nvGraphicFramePr>
        <p:xfrm>
          <a:off x="4572000" y="990600"/>
          <a:ext cx="3733800" cy="4241802"/>
        </p:xfrm>
        <a:graphic>
          <a:graphicData uri="http://schemas.openxmlformats.org/drawingml/2006/table">
            <a:tbl>
              <a:tblPr firstRow="1" bandRow="1">
                <a:tableStyleId>{5C22544A-7EE6-4342-B048-85BDC9FD1C3A}</a:tableStyleId>
              </a:tblPr>
              <a:tblGrid>
                <a:gridCol w="726017"/>
                <a:gridCol w="1102783"/>
                <a:gridCol w="1905000"/>
              </a:tblGrid>
              <a:tr h="706967">
                <a:tc>
                  <a:txBody>
                    <a:bodyPr/>
                    <a:lstStyle/>
                    <a:p>
                      <a:r>
                        <a:rPr lang="en-US" dirty="0" smtClean="0"/>
                        <a:t>x</a:t>
                      </a:r>
                      <a:endParaRPr lang="en-US" dirty="0"/>
                    </a:p>
                  </a:txBody>
                  <a:tcPr/>
                </a:tc>
                <a:tc>
                  <a:txBody>
                    <a:bodyPr/>
                    <a:lstStyle/>
                    <a:p>
                      <a:r>
                        <a:rPr lang="el-GR" dirty="0" smtClean="0"/>
                        <a:t>π</a:t>
                      </a:r>
                      <a:r>
                        <a:rPr lang="en-US" dirty="0" smtClean="0"/>
                        <a:t>2,6,8(x)</a:t>
                      </a:r>
                      <a:endParaRPr lang="en-US" dirty="0"/>
                    </a:p>
                  </a:txBody>
                  <a:tcPr/>
                </a:tc>
                <a:tc>
                  <a:txBody>
                    <a:bodyPr/>
                    <a:lstStyle/>
                    <a:p>
                      <a:r>
                        <a:rPr lang="en-US" dirty="0" smtClean="0"/>
                        <a:t>smallest examples</a:t>
                      </a:r>
                      <a:endParaRPr lang="en-US" dirty="0"/>
                    </a:p>
                  </a:txBody>
                  <a:tcPr/>
                </a:tc>
              </a:tr>
              <a:tr h="706967">
                <a:tc>
                  <a:txBody>
                    <a:bodyPr/>
                    <a:lstStyle/>
                    <a:p>
                      <a:r>
                        <a:rPr lang="en-US" dirty="0" smtClean="0"/>
                        <a:t>0</a:t>
                      </a:r>
                      <a:endParaRPr lang="en-US" dirty="0"/>
                    </a:p>
                  </a:txBody>
                  <a:tcPr/>
                </a:tc>
                <a:tc>
                  <a:txBody>
                    <a:bodyPr/>
                    <a:lstStyle/>
                    <a:p>
                      <a:r>
                        <a:rPr lang="en-US" dirty="0" smtClean="0"/>
                        <a:t>0</a:t>
                      </a:r>
                      <a:endParaRPr lang="en-US" dirty="0"/>
                    </a:p>
                  </a:txBody>
                  <a:tcPr/>
                </a:tc>
                <a:tc>
                  <a:txBody>
                    <a:bodyPr/>
                    <a:lstStyle/>
                    <a:p>
                      <a:r>
                        <a:rPr lang="en-US" dirty="0" smtClean="0"/>
                        <a:t>{5,7,11,13}</a:t>
                      </a:r>
                      <a:endParaRPr lang="en-US" dirty="0"/>
                    </a:p>
                  </a:txBody>
                  <a:tcPr/>
                </a:tc>
              </a:tr>
              <a:tr h="706967">
                <a:tc>
                  <a:txBody>
                    <a:bodyPr/>
                    <a:lstStyle/>
                    <a:p>
                      <a:r>
                        <a:rPr lang="en-US" dirty="0" smtClean="0"/>
                        <a:t>5</a:t>
                      </a:r>
                      <a:endParaRPr lang="en-US" dirty="0"/>
                    </a:p>
                  </a:txBody>
                  <a:tcPr/>
                </a:tc>
                <a:tc>
                  <a:txBody>
                    <a:bodyPr/>
                    <a:lstStyle/>
                    <a:p>
                      <a:r>
                        <a:rPr lang="en-US" dirty="0" smtClean="0"/>
                        <a:t>1</a:t>
                      </a:r>
                      <a:endParaRPr lang="en-US" dirty="0"/>
                    </a:p>
                  </a:txBody>
                  <a:tcPr/>
                </a:tc>
                <a:tc>
                  <a:txBody>
                    <a:bodyPr/>
                    <a:lstStyle/>
                    <a:p>
                      <a:r>
                        <a:rPr lang="en-US" dirty="0" smtClean="0"/>
                        <a:t>{11,13,17,19}</a:t>
                      </a:r>
                      <a:endParaRPr lang="en-US" dirty="0"/>
                    </a:p>
                  </a:txBody>
                  <a:tcPr/>
                </a:tc>
              </a:tr>
              <a:tr h="706967">
                <a:tc>
                  <a:txBody>
                    <a:bodyPr/>
                    <a:lstStyle/>
                    <a:p>
                      <a:r>
                        <a:rPr lang="en-US" dirty="0" smtClean="0"/>
                        <a:t>11</a:t>
                      </a:r>
                      <a:endParaRPr lang="en-US" dirty="0"/>
                    </a:p>
                  </a:txBody>
                  <a:tcPr/>
                </a:tc>
                <a:tc>
                  <a:txBody>
                    <a:bodyPr/>
                    <a:lstStyle/>
                    <a:p>
                      <a:r>
                        <a:rPr lang="en-US" dirty="0" smtClean="0"/>
                        <a:t>2</a:t>
                      </a:r>
                      <a:endParaRPr lang="en-US" dirty="0"/>
                    </a:p>
                  </a:txBody>
                  <a:tcPr/>
                </a:tc>
                <a:tc>
                  <a:txBody>
                    <a:bodyPr/>
                    <a:lstStyle/>
                    <a:p>
                      <a:r>
                        <a:rPr lang="en-US" dirty="0" smtClean="0"/>
                        <a:t>{191,193,197,199}</a:t>
                      </a:r>
                      <a:endParaRPr lang="en-US" dirty="0"/>
                    </a:p>
                  </a:txBody>
                  <a:tcPr/>
                </a:tc>
              </a:tr>
              <a:tr h="706967">
                <a:tc>
                  <a:txBody>
                    <a:bodyPr/>
                    <a:lstStyle/>
                    <a:p>
                      <a:r>
                        <a:rPr lang="en-US" dirty="0" smtClean="0"/>
                        <a:t>191</a:t>
                      </a:r>
                      <a:endParaRPr lang="en-US" dirty="0"/>
                    </a:p>
                  </a:txBody>
                  <a:tcPr/>
                </a:tc>
                <a:tc>
                  <a:txBody>
                    <a:bodyPr/>
                    <a:lstStyle/>
                    <a:p>
                      <a:r>
                        <a:rPr lang="en-US" dirty="0" smtClean="0"/>
                        <a:t>3</a:t>
                      </a:r>
                      <a:endParaRPr lang="en-US" dirty="0"/>
                    </a:p>
                  </a:txBody>
                  <a:tcPr/>
                </a:tc>
                <a:tc>
                  <a:txBody>
                    <a:bodyPr/>
                    <a:lstStyle/>
                    <a:p>
                      <a:r>
                        <a:rPr lang="en-US" dirty="0" smtClean="0"/>
                        <a:t>{821,823,827,829}</a:t>
                      </a:r>
                      <a:endParaRPr lang="en-US" dirty="0"/>
                    </a:p>
                  </a:txBody>
                  <a:tcPr/>
                </a:tc>
              </a:tr>
              <a:tr h="706967">
                <a:tc>
                  <a:txBody>
                    <a:bodyPr/>
                    <a:lstStyle/>
                    <a:p>
                      <a:r>
                        <a:rPr lang="en-US" dirty="0" smtClean="0"/>
                        <a:t>821</a:t>
                      </a:r>
                      <a:endParaRPr lang="en-US" dirty="0"/>
                    </a:p>
                  </a:txBody>
                  <a:tcPr/>
                </a:tc>
                <a:tc>
                  <a:txBody>
                    <a:bodyPr/>
                    <a:lstStyle/>
                    <a:p>
                      <a:r>
                        <a:rPr lang="en-US" dirty="0" smtClean="0"/>
                        <a:t>4</a:t>
                      </a:r>
                      <a:endParaRPr lang="en-US" dirty="0"/>
                    </a:p>
                  </a:txBody>
                  <a:tcPr/>
                </a:tc>
                <a:tc>
                  <a:txBody>
                    <a:bodyPr/>
                    <a:lstStyle/>
                    <a:p>
                      <a:endParaRPr lang="en-US" dirty="0"/>
                    </a:p>
                  </a:txBody>
                  <a:tcPr/>
                </a:tc>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250</TotalTime>
  <Words>645</Words>
  <Application>Microsoft Office PowerPoint</Application>
  <PresentationFormat>On-screen Show (4:3)</PresentationFormat>
  <Paragraphs>98</Paragraphs>
  <Slides>15</Slides>
  <Notes>15</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Prime Constellations</vt:lpstr>
      <vt:lpstr>Prime numbers are integers that are divisible by only 1 and themselves.  P={primes} = {2,3,5,7,11,…} There are an infinite number of prime numbers.</vt:lpstr>
      <vt:lpstr>Let π(x) be the prime counting function. π(x)  counts the number of primes less than or equal to x.</vt:lpstr>
      <vt:lpstr>The prime number theorem states that π(x) grows like x/Ln(x).  Specifically,   </vt:lpstr>
      <vt:lpstr>A prime k-tuple is an ordered set of values representing a repeatable pattern of prime numbers. Examples    Instances (0,2) twin primes    {3,5},{5,7},{11,13} (0,4) cousin primes           {3,7},{7,11},{13,17} (0,6) sexy primes          {5,11},{7,13},{11,17} (0,2,6) 3-tuple         {3,5,11},{5,7,13} (0,4,6) 3-tuple   {7,11,13},{13,17,19} (0,2,6,8) 4-tuple     {5,7,11,13},{11,13,17,19} </vt:lpstr>
      <vt:lpstr>A k-tuple is said to be admissible if it does not include the complete modulo set of residue classes (ie the values 0 through p-1)  of any prime p≤k.   The k-tuples listed thus far are all admissible, but (0,2,4) is not admissible.  Since 0 mod 3 = 0 2 mod 3 = 2 4 mod 3 = 1  The complete set of residue classes mod 3 is {0,1,2}.  The only primes that satisfy this 3-tuple are {3,5,7}. If the smallest prime is greater than 3 then it will not be possible for all three members to be prime. </vt:lpstr>
      <vt:lpstr>An admissible prime k-tuple that is maximally dense is called  a constellation with k primes. For n≥k, this will always produce consecutive primes.  Where, n is the smallest prime in the constellation. Example: The constellation with 2 primes is (0,2). Example 2:  There are 2 constellations with 3 primes.   They are (0,2,6) and (0,4,6).  </vt:lpstr>
      <vt:lpstr>It is conjectured that there are an infinite number of twin primes.  Also, it is conjectured that there are an infinite number of primes for every admissible k-tuple. Numerical evidence supports this conjecture.</vt:lpstr>
      <vt:lpstr>Let π m1, m2,…,mk (x) be the number of (k+1) tuples less than x For example, consider the  4-tuple (0,2,6,8) The smallest prime has the form 30n+11.</vt:lpstr>
      <vt:lpstr>For example π2(x) counts the number of twin primes less than or equal to x.  Similarly π4(x) counts the number of cousin primes less than or equal to x.  Twin primes have the from 6x+5 and 6x+7.  We know that from divisibility by 2 and 3. Primes p &gt; 3 must have the form: p=1 mod 6 or  p=5 mod 6 otherwise, they would be divisible by 2 or 3.</vt:lpstr>
      <vt:lpstr>To find k-tuples, one must determine the values of a and b in p=ax+b for the smallest prime p in a constellation.  One way to do this is by examining Ur# where r# (read r primorial) is the product of the first r primes and Ur# is the set of units mod r#.  </vt:lpstr>
      <vt:lpstr>The first Hardy Littlewood Conjecture states that every admissible (k+1)-tuple has infinitely many prime examples and the asymptotic distribution is given by:  πm1,m2,…,mk(x) ~ C(m1,m2,…, mk)                          and w(q;m1,m2,…mk) is the number of distinct residues of m1, m2,…, mk (mod q)   </vt:lpstr>
      <vt:lpstr>The second Hardy Littlewood conjecture states that: π(x+y) ≤ π(x) + π(y) for all x, y with 2 ≤ x ≤ y. It is believed that there is a counterexample for x=447 and 10147 &lt; y &lt; 101199 </vt:lpstr>
      <vt:lpstr>Examples have been found for constellations of 2 to 23 primes.  There are no known examples of constellations with 24 primes.</vt:lpstr>
      <vt:lpstr>References:  http://www.sam.math.ethz.ch/~waldvoge/Projects/clprimes05.pdf   http://www.opertech.com/primes/k-tuples.html   http://anthony.d.forbes.googlepages.com/ktuplets.htm  http://mathworld.wolfram.com/Hardy-LittlewoodConjectures.html  Elementary Number Theory 2nd Edition by Underwood Dudley  Prime Numbers: A Computational Perspective 2nd Edition  by Richard Crandall and Carl Pomerance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Prime Constellations</dc:title>
  <dc:creator>Matt Anderson</dc:creator>
  <cp:lastModifiedBy>Matt Anderson</cp:lastModifiedBy>
  <cp:revision>25</cp:revision>
  <dcterms:created xsi:type="dcterms:W3CDTF">2011-03-29T02:10:57Z</dcterms:created>
  <dcterms:modified xsi:type="dcterms:W3CDTF">2011-04-07T04:28:40Z</dcterms:modified>
</cp:coreProperties>
</file>